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42.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2"/>
  </p:notesMasterIdLst>
  <p:sldIdLst>
    <p:sldId id="257" r:id="rId2"/>
    <p:sldId id="262" r:id="rId3"/>
    <p:sldId id="263" r:id="rId4"/>
    <p:sldId id="266" r:id="rId5"/>
    <p:sldId id="264" r:id="rId6"/>
    <p:sldId id="265" r:id="rId7"/>
    <p:sldId id="397" r:id="rId8"/>
    <p:sldId id="268" r:id="rId9"/>
    <p:sldId id="275" r:id="rId10"/>
    <p:sldId id="423" r:id="rId11"/>
    <p:sldId id="261" r:id="rId12"/>
    <p:sldId id="410" r:id="rId13"/>
    <p:sldId id="444" r:id="rId14"/>
    <p:sldId id="445" r:id="rId15"/>
    <p:sldId id="446" r:id="rId16"/>
    <p:sldId id="447" r:id="rId17"/>
    <p:sldId id="441" r:id="rId18"/>
    <p:sldId id="443" r:id="rId19"/>
    <p:sldId id="402" r:id="rId20"/>
    <p:sldId id="403" r:id="rId21"/>
    <p:sldId id="404" r:id="rId22"/>
    <p:sldId id="405" r:id="rId23"/>
    <p:sldId id="382" r:id="rId24"/>
    <p:sldId id="409" r:id="rId25"/>
    <p:sldId id="420" r:id="rId26"/>
    <p:sldId id="421" r:id="rId27"/>
    <p:sldId id="422" r:id="rId28"/>
    <p:sldId id="299" r:id="rId29"/>
    <p:sldId id="287" r:id="rId30"/>
    <p:sldId id="272" r:id="rId31"/>
    <p:sldId id="280" r:id="rId32"/>
    <p:sldId id="294" r:id="rId33"/>
    <p:sldId id="417" r:id="rId34"/>
    <p:sldId id="418" r:id="rId35"/>
    <p:sldId id="419" r:id="rId36"/>
    <p:sldId id="301" r:id="rId37"/>
    <p:sldId id="304" r:id="rId38"/>
    <p:sldId id="305" r:id="rId39"/>
    <p:sldId id="424" r:id="rId40"/>
    <p:sldId id="425" r:id="rId41"/>
    <p:sldId id="426" r:id="rId42"/>
    <p:sldId id="309" r:id="rId43"/>
    <p:sldId id="310" r:id="rId44"/>
    <p:sldId id="311" r:id="rId45"/>
    <p:sldId id="442" r:id="rId46"/>
    <p:sldId id="312" r:id="rId47"/>
    <p:sldId id="313" r:id="rId48"/>
    <p:sldId id="315" r:id="rId49"/>
    <p:sldId id="322" r:id="rId50"/>
    <p:sldId id="326" r:id="rId51"/>
    <p:sldId id="319" r:id="rId52"/>
    <p:sldId id="331" r:id="rId53"/>
    <p:sldId id="412" r:id="rId54"/>
    <p:sldId id="383" r:id="rId55"/>
    <p:sldId id="413" r:id="rId56"/>
    <p:sldId id="414" r:id="rId57"/>
    <p:sldId id="415" r:id="rId58"/>
    <p:sldId id="416" r:id="rId59"/>
    <p:sldId id="427" r:id="rId60"/>
    <p:sldId id="436" r:id="rId61"/>
    <p:sldId id="428" r:id="rId62"/>
    <p:sldId id="429" r:id="rId63"/>
    <p:sldId id="430" r:id="rId64"/>
    <p:sldId id="431" r:id="rId65"/>
    <p:sldId id="432" r:id="rId66"/>
    <p:sldId id="433" r:id="rId67"/>
    <p:sldId id="434" r:id="rId68"/>
    <p:sldId id="435" r:id="rId69"/>
    <p:sldId id="407" r:id="rId70"/>
    <p:sldId id="369"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varScale="1">
        <p:scale>
          <a:sx n="149" d="100"/>
          <a:sy n="149" d="100"/>
        </p:scale>
        <p:origin x="-24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7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15F6B-2B14-DC4C-8746-EDE40B5BD27C}" type="datetimeFigureOut">
              <a:rPr lang="en-US" smtClean="0"/>
              <a:pPr/>
              <a:t>10/9/12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72C31E-3493-0A40-8FC3-23D14874DE1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Rot="1" noChangeAspect="1" noChangeArrowheads="1"/>
          </p:cNvSpPr>
          <p:nvPr>
            <p:ph type="sldImg"/>
          </p:nvPr>
        </p:nvSpPr>
        <p:spPr>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Rot="1" noChangeAspect="1" noChangeArrowheads="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Rot="1" noChangeAspect="1" noChangeArrowheads="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BE6C4D6-0969-0742-86C4-5012E30900CF}" type="slidenum">
              <a:rPr lang="en-US">
                <a:latin typeface="Arial" pitchFamily="1" charset="0"/>
                <a:ea typeface="ＭＳ Ｐゴシック" pitchFamily="1" charset="-128"/>
                <a:cs typeface="ＭＳ Ｐゴシック" pitchFamily="1" charset="-128"/>
              </a:rPr>
              <a:pPr/>
              <a:t>32</a:t>
            </a:fld>
            <a:endParaRPr lang="en-US">
              <a:latin typeface="Arial" pitchFamily="1" charset="0"/>
              <a:ea typeface="ＭＳ Ｐゴシック" pitchFamily="1" charset="-128"/>
              <a:cs typeface="ＭＳ Ｐゴシック" pitchFamily="1" charset="-128"/>
            </a:endParaRPr>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BE6C4D6-0969-0742-86C4-5012E30900CF}" type="slidenum">
              <a:rPr lang="en-US">
                <a:latin typeface="Arial" pitchFamily="1" charset="0"/>
                <a:ea typeface="ＭＳ Ｐゴシック" pitchFamily="1" charset="-128"/>
                <a:cs typeface="ＭＳ Ｐゴシック" pitchFamily="1" charset="-128"/>
              </a:rPr>
              <a:pPr/>
              <a:t>33</a:t>
            </a:fld>
            <a:endParaRPr lang="en-US">
              <a:latin typeface="Arial" pitchFamily="1" charset="0"/>
              <a:ea typeface="ＭＳ Ｐゴシック" pitchFamily="1" charset="-128"/>
              <a:cs typeface="ＭＳ Ｐゴシック" pitchFamily="1" charset="-128"/>
            </a:endParaRPr>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BE6C4D6-0969-0742-86C4-5012E30900CF}" type="slidenum">
              <a:rPr lang="en-US">
                <a:latin typeface="Arial" pitchFamily="1" charset="0"/>
                <a:ea typeface="ＭＳ Ｐゴシック" pitchFamily="1" charset="-128"/>
                <a:cs typeface="ＭＳ Ｐゴシック" pitchFamily="1" charset="-128"/>
              </a:rPr>
              <a:pPr/>
              <a:t>34</a:t>
            </a:fld>
            <a:endParaRPr lang="en-US">
              <a:latin typeface="Arial" pitchFamily="1" charset="0"/>
              <a:ea typeface="ＭＳ Ｐゴシック" pitchFamily="1" charset="-128"/>
              <a:cs typeface="ＭＳ Ｐゴシック" pitchFamily="1" charset="-128"/>
            </a:endParaRPr>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CD613BB5-E2C2-834B-9B69-69B1F3D5C10E}" type="slidenum">
              <a:rPr lang="en-US" smtClean="0">
                <a:latin typeface="Arial" pitchFamily="1" charset="0"/>
                <a:ea typeface="ＭＳ Ｐゴシック" pitchFamily="1" charset="-128"/>
                <a:cs typeface="ＭＳ Ｐゴシック" pitchFamily="1" charset="-128"/>
              </a:rPr>
              <a:pPr/>
              <a:t>2</a:t>
            </a:fld>
            <a:endParaRPr lang="en-US" smtClean="0">
              <a:latin typeface="Arial" pitchFamily="1" charset="0"/>
              <a:ea typeface="ＭＳ Ｐゴシック" pitchFamily="1" charset="-128"/>
              <a:cs typeface="ＭＳ Ｐゴシック" pitchFamily="1"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Rot="1" noChangeAspect="1" noChangeArrowheads="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Rot="1" noChangeAspect="1" noChangeArrowheads="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2"/>
          <p:cNvSpPr>
            <a:spLocks noGrp="1" noRot="1" noChangeAspect="1" noChangeArrowheads="1"/>
          </p:cNvSpPr>
          <p:nvPr>
            <p:ph type="sldImg"/>
          </p:nvPr>
        </p:nvSpPr>
        <p:spPr>
          <a:solidFill>
            <a:srgbClr val="FFFFFF"/>
          </a:solidFill>
          <a:ln/>
        </p:spPr>
      </p:sp>
      <p:sp>
        <p:nvSpPr>
          <p:cNvPr id="108547"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975D93E-E15C-D744-BE84-66998CA0E0E1}" type="slidenum">
              <a:rPr lang="en-US">
                <a:latin typeface="Arial" pitchFamily="1" charset="0"/>
                <a:ea typeface="ＭＳ Ｐゴシック" pitchFamily="1" charset="-128"/>
                <a:cs typeface="ＭＳ Ｐゴシック" pitchFamily="1" charset="-128"/>
              </a:rPr>
              <a:pPr/>
              <a:t>48</a:t>
            </a:fld>
            <a:endParaRPr lang="en-US">
              <a:latin typeface="Arial" pitchFamily="1" charset="0"/>
              <a:ea typeface="ＭＳ Ｐゴシック" pitchFamily="1" charset="-128"/>
              <a:cs typeface="ＭＳ Ｐゴシック" pitchFamily="1" charset="-128"/>
            </a:endParaRPr>
          </a:p>
        </p:txBody>
      </p:sp>
      <p:sp>
        <p:nvSpPr>
          <p:cNvPr id="123907"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1239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B1F4BD0B-A436-8248-B703-81D9A3BF2698}" type="slidenum">
              <a:rPr lang="en-US" smtClean="0">
                <a:latin typeface="Arial" pitchFamily="1" charset="0"/>
                <a:ea typeface="ＭＳ Ｐゴシック" pitchFamily="1" charset="-128"/>
                <a:cs typeface="ＭＳ Ｐゴシック" pitchFamily="1" charset="-128"/>
              </a:rPr>
              <a:pPr/>
              <a:t>3</a:t>
            </a:fld>
            <a:endParaRPr lang="en-US" smtClean="0">
              <a:latin typeface="Arial" pitchFamily="1" charset="0"/>
              <a:ea typeface="ＭＳ Ｐゴシック" pitchFamily="1" charset="-128"/>
              <a:cs typeface="ＭＳ Ｐゴシック" pitchFamily="1"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2"/>
          <p:cNvSpPr>
            <a:spLocks noGrp="1" noRot="1" noChangeAspect="1" noChangeArrowheads="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975D93E-E15C-D744-BE84-66998CA0E0E1}" type="slidenum">
              <a:rPr lang="en-US">
                <a:latin typeface="Arial" pitchFamily="1" charset="0"/>
                <a:ea typeface="ＭＳ Ｐゴシック" pitchFamily="1" charset="-128"/>
                <a:cs typeface="ＭＳ Ｐゴシック" pitchFamily="1" charset="-128"/>
              </a:rPr>
              <a:pPr/>
              <a:t>58</a:t>
            </a:fld>
            <a:endParaRPr lang="en-US">
              <a:latin typeface="Arial" pitchFamily="1" charset="0"/>
              <a:ea typeface="ＭＳ Ｐゴシック" pitchFamily="1" charset="-128"/>
              <a:cs typeface="ＭＳ Ｐゴシック" pitchFamily="1" charset="-128"/>
            </a:endParaRPr>
          </a:p>
        </p:txBody>
      </p:sp>
      <p:sp>
        <p:nvSpPr>
          <p:cNvPr id="123907"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1239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solidFill>
            <a:srgbClr val="FFFFFF"/>
          </a:solidFill>
          <a:ln/>
        </p:spPr>
      </p:sp>
      <p:sp>
        <p:nvSpPr>
          <p:cNvPr id="48131" name="Rectangle 3"/>
          <p:cNvSpPr>
            <a:spLocks noGrp="1" noChangeArrowheads="1"/>
          </p:cNvSpPr>
          <p:nvPr>
            <p:ph type="body" idx="1"/>
          </p:nvPr>
        </p:nvSpPr>
        <p:spPr>
          <a:noFill/>
          <a:ln>
            <a:solidFill>
              <a:srgbClr val="000000"/>
            </a:solid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D9D3507B-CCE0-9945-9482-F59ED64C07AC}" type="slidenum">
              <a:rPr lang="en-US">
                <a:latin typeface="Arial" pitchFamily="1" charset="0"/>
                <a:ea typeface="ＭＳ Ｐゴシック" pitchFamily="1" charset="-128"/>
                <a:cs typeface="ＭＳ Ｐゴシック" pitchFamily="1" charset="-128"/>
              </a:rPr>
              <a:pPr/>
              <a:t>61</a:t>
            </a:fld>
            <a:endParaRPr lang="en-US">
              <a:latin typeface="Arial" pitchFamily="1" charset="0"/>
              <a:ea typeface="ＭＳ Ｐゴシック" pitchFamily="1" charset="-128"/>
              <a:cs typeface="ＭＳ Ｐゴシック" pitchFamily="1" charset="-128"/>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21105F70-7AD1-2547-B99A-43958F5140D8}" type="slidenum">
              <a:rPr lang="en-US" smtClean="0">
                <a:latin typeface="Arial" pitchFamily="1" charset="0"/>
                <a:ea typeface="ＭＳ Ｐゴシック" pitchFamily="1" charset="-128"/>
                <a:cs typeface="ＭＳ Ｐゴシック" pitchFamily="1" charset="-128"/>
              </a:rPr>
              <a:pPr/>
              <a:t>4</a:t>
            </a:fld>
            <a:endParaRPr lang="en-US" smtClean="0">
              <a:latin typeface="Arial" pitchFamily="1" charset="0"/>
              <a:ea typeface="ＭＳ Ｐゴシック" pitchFamily="1" charset="-128"/>
              <a:cs typeface="ＭＳ Ｐゴシック" pitchFamily="1"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90DCD8-41EF-CE40-80F0-056D5B4CD81F}" type="datetimeFigureOut">
              <a:rPr lang="en-US" smtClean="0"/>
              <a:pPr/>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90DCD8-41EF-CE40-80F0-056D5B4CD81F}" type="datetimeFigureOut">
              <a:rPr lang="en-US" smtClean="0"/>
              <a:pPr/>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90DCD8-41EF-CE40-80F0-056D5B4CD81F}" type="datetimeFigureOut">
              <a:rPr lang="en-US" smtClean="0"/>
              <a:pPr/>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90DCD8-41EF-CE40-80F0-056D5B4CD81F}" type="datetimeFigureOut">
              <a:rPr lang="en-US" smtClean="0"/>
              <a:pPr/>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90DCD8-41EF-CE40-80F0-056D5B4CD81F}" type="datetimeFigureOut">
              <a:rPr lang="en-US" smtClean="0"/>
              <a:pPr/>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90DCD8-41EF-CE40-80F0-056D5B4CD81F}" type="datetimeFigureOut">
              <a:rPr lang="en-US" smtClean="0"/>
              <a:pPr/>
              <a:t>10/9/12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90DCD8-41EF-CE40-80F0-056D5B4CD81F}" type="datetimeFigureOut">
              <a:rPr lang="en-US" smtClean="0"/>
              <a:pPr/>
              <a:t>10/9/12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90DCD8-41EF-CE40-80F0-056D5B4CD81F}" type="datetimeFigureOut">
              <a:rPr lang="en-US" smtClean="0"/>
              <a:pPr/>
              <a:t>10/9/12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90DCD8-41EF-CE40-80F0-056D5B4CD81F}" type="datetimeFigureOut">
              <a:rPr lang="en-US" smtClean="0"/>
              <a:pPr/>
              <a:t>10/9/12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90DCD8-41EF-CE40-80F0-056D5B4CD81F}" type="datetimeFigureOut">
              <a:rPr lang="en-US" smtClean="0"/>
              <a:pPr/>
              <a:t>10/9/12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90DCD8-41EF-CE40-80F0-056D5B4CD81F}" type="datetimeFigureOut">
              <a:rPr lang="en-US" smtClean="0"/>
              <a:pPr/>
              <a:t>10/9/12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1C05B-F210-B04D-8230-7378B2D40B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90DCD8-41EF-CE40-80F0-056D5B4CD81F}" type="datetimeFigureOut">
              <a:rPr lang="en-US" smtClean="0"/>
              <a:pPr/>
              <a:t>10/9/12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1C05B-F210-B04D-8230-7378B2D40B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5.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eg"/><Relationship Id="rId5"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9.jpe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1.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r>
              <a:rPr lang="en-US"/>
              <a:t>/tmp/PreviewPasteboardItems/DSC00725.JPG</a:t>
            </a:r>
          </a:p>
        </p:txBody>
      </p:sp>
      <p:pic>
        <p:nvPicPr>
          <p:cNvPr id="14339" name="Picture 4"/>
          <p:cNvPicPr>
            <a:picLocks noChangeAspect="1" noChangeArrowheads="1"/>
          </p:cNvPicPr>
          <p:nvPr/>
        </p:nvPicPr>
        <p:blipFill>
          <a:blip r:embed="rId3"/>
          <a:srcRect/>
          <a:stretch>
            <a:fillRect/>
          </a:stretch>
        </p:blipFill>
        <p:spPr bwMode="auto">
          <a:xfrm>
            <a:off x="304800" y="304800"/>
            <a:ext cx="3857625" cy="4495800"/>
          </a:xfrm>
          <a:prstGeom prst="rect">
            <a:avLst/>
          </a:prstGeom>
          <a:noFill/>
          <a:ln w="9525">
            <a:noFill/>
            <a:miter lim="800000"/>
            <a:headEnd/>
            <a:tailEnd/>
          </a:ln>
        </p:spPr>
      </p:pic>
      <p:sp>
        <p:nvSpPr>
          <p:cNvPr id="14340" name="Rectangle 8"/>
          <p:cNvSpPr>
            <a:spLocks noChangeArrowheads="1"/>
          </p:cNvSpPr>
          <p:nvPr/>
        </p:nvSpPr>
        <p:spPr bwMode="auto">
          <a:xfrm>
            <a:off x="3886200" y="304800"/>
            <a:ext cx="381000" cy="4495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14341" name="Rectangle 9"/>
          <p:cNvSpPr>
            <a:spLocks noChangeArrowheads="1"/>
          </p:cNvSpPr>
          <p:nvPr/>
        </p:nvSpPr>
        <p:spPr bwMode="auto">
          <a:xfrm>
            <a:off x="228600" y="4572000"/>
            <a:ext cx="3962400" cy="228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14342" name="Rectangle 10"/>
          <p:cNvSpPr>
            <a:spLocks noChangeArrowheads="1"/>
          </p:cNvSpPr>
          <p:nvPr/>
        </p:nvSpPr>
        <p:spPr bwMode="auto">
          <a:xfrm>
            <a:off x="228600" y="152400"/>
            <a:ext cx="381000" cy="4724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14343" name="Rectangle 11"/>
          <p:cNvSpPr>
            <a:spLocks noChangeArrowheads="1"/>
          </p:cNvSpPr>
          <p:nvPr/>
        </p:nvSpPr>
        <p:spPr bwMode="auto">
          <a:xfrm>
            <a:off x="457200" y="152400"/>
            <a:ext cx="3810000" cy="304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14344" name="TextBox 11"/>
          <p:cNvSpPr txBox="1">
            <a:spLocks noChangeArrowheads="1"/>
          </p:cNvSpPr>
          <p:nvPr/>
        </p:nvSpPr>
        <p:spPr bwMode="auto">
          <a:xfrm>
            <a:off x="457200" y="4953000"/>
            <a:ext cx="8186022" cy="1723549"/>
          </a:xfrm>
          <a:prstGeom prst="rect">
            <a:avLst/>
          </a:prstGeom>
          <a:noFill/>
          <a:ln w="9525">
            <a:noFill/>
            <a:miter lim="800000"/>
            <a:headEnd/>
            <a:tailEnd/>
          </a:ln>
        </p:spPr>
        <p:txBody>
          <a:bodyPr wrap="square">
            <a:prstTxWarp prst="textNoShape">
              <a:avLst/>
            </a:prstTxWarp>
            <a:spAutoFit/>
          </a:bodyPr>
          <a:lstStyle/>
          <a:p>
            <a:r>
              <a:rPr lang="en-US" dirty="0" smtClean="0">
                <a:solidFill>
                  <a:schemeClr val="bg1"/>
                </a:solidFill>
              </a:rPr>
              <a:t>	</a:t>
            </a:r>
            <a:r>
              <a:rPr lang="en-US" sz="2400" dirty="0" smtClean="0">
                <a:ln>
                  <a:solidFill>
                    <a:srgbClr val="FFFF00"/>
                  </a:solidFill>
                </a:ln>
                <a:solidFill>
                  <a:schemeClr val="bg1"/>
                </a:solidFill>
              </a:rPr>
              <a:t>Sustainability Through Hazard Anticipation And Mitigation</a:t>
            </a:r>
          </a:p>
          <a:p>
            <a:r>
              <a:rPr lang="en-US" dirty="0" smtClean="0">
                <a:solidFill>
                  <a:schemeClr val="bg1"/>
                </a:solidFill>
              </a:rPr>
              <a:t> </a:t>
            </a:r>
          </a:p>
          <a:p>
            <a:r>
              <a:rPr lang="en-US" dirty="0" smtClean="0">
                <a:solidFill>
                  <a:schemeClr val="bg1"/>
                </a:solidFill>
              </a:rPr>
              <a:t>			</a:t>
            </a:r>
            <a:r>
              <a:rPr lang="en-US" dirty="0" smtClean="0">
                <a:solidFill>
                  <a:schemeClr val="bg1"/>
                </a:solidFill>
              </a:rPr>
              <a:t>	                       Peter </a:t>
            </a:r>
            <a:r>
              <a:rPr lang="en-US" dirty="0" smtClean="0">
                <a:solidFill>
                  <a:schemeClr val="bg1"/>
                </a:solidFill>
              </a:rPr>
              <a:t>J </a:t>
            </a:r>
            <a:r>
              <a:rPr lang="en-US" dirty="0" smtClean="0">
                <a:solidFill>
                  <a:schemeClr val="bg1"/>
                </a:solidFill>
              </a:rPr>
              <a:t>Webster</a:t>
            </a:r>
          </a:p>
          <a:p>
            <a:r>
              <a:rPr lang="en-US" dirty="0" smtClean="0">
                <a:solidFill>
                  <a:schemeClr val="bg1"/>
                </a:solidFill>
              </a:rPr>
              <a:t> </a:t>
            </a:r>
            <a:endParaRPr lang="en-US" dirty="0" smtClean="0">
              <a:solidFill>
                <a:schemeClr val="bg1"/>
              </a:solidFill>
            </a:endParaRPr>
          </a:p>
          <a:p>
            <a:pPr lvl="1"/>
            <a:r>
              <a:rPr lang="en-US" sz="1400" dirty="0" smtClean="0">
                <a:solidFill>
                  <a:schemeClr val="bg1"/>
                </a:solidFill>
              </a:rPr>
              <a:t>       School </a:t>
            </a:r>
            <a:r>
              <a:rPr lang="en-US" sz="1400" dirty="0" smtClean="0">
                <a:solidFill>
                  <a:schemeClr val="bg1"/>
                </a:solidFill>
              </a:rPr>
              <a:t>of Earth &amp; Atmospheric Sciences, Georgia Institute of Technology, Atlanta GA, USA</a:t>
            </a:r>
            <a:endParaRPr lang="en-US" sz="1400" dirty="0" smtClean="0">
              <a:solidFill>
                <a:schemeClr val="bg1"/>
              </a:solidFill>
            </a:endParaRPr>
          </a:p>
          <a:p>
            <a:r>
              <a:rPr lang="en-US" sz="1400" dirty="0" smtClean="0">
                <a:solidFill>
                  <a:schemeClr val="bg1"/>
                </a:solidFill>
              </a:rPr>
              <a:t> </a:t>
            </a:r>
            <a:endParaRPr lang="en-US" sz="1400" dirty="0">
              <a:solidFill>
                <a:schemeClr val="bg1"/>
              </a:solidFill>
            </a:endParaRPr>
          </a:p>
        </p:txBody>
      </p:sp>
      <p:pic>
        <p:nvPicPr>
          <p:cNvPr id="12" name="Picture 1"/>
          <p:cNvPicPr>
            <a:picLocks noChangeAspect="1"/>
          </p:cNvPicPr>
          <p:nvPr/>
        </p:nvPicPr>
        <p:blipFill>
          <a:blip r:embed="rId4"/>
          <a:srcRect/>
          <a:stretch>
            <a:fillRect/>
          </a:stretch>
        </p:blipFill>
        <p:spPr bwMode="auto">
          <a:xfrm>
            <a:off x="4521834" y="419058"/>
            <a:ext cx="3371285" cy="43815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67266" name="Group 2"/>
          <p:cNvGraphicFramePr>
            <a:graphicFrameLocks noGrp="1"/>
          </p:cNvGraphicFramePr>
          <p:nvPr/>
        </p:nvGraphicFramePr>
        <p:xfrm>
          <a:off x="762000" y="1519238"/>
          <a:ext cx="7772400" cy="4358640"/>
        </p:xfrm>
        <a:graphic>
          <a:graphicData uri="http://schemas.openxmlformats.org/drawingml/2006/table">
            <a:tbl>
              <a:tblPr/>
              <a:tblGrid>
                <a:gridCol w="609600"/>
                <a:gridCol w="2209800"/>
                <a:gridCol w="2438400"/>
                <a:gridCol w="2514600"/>
              </a:tblGrid>
              <a:tr h="374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1950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1995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2025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China</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China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India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r>
              <a:tr h="3746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India</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India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China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r>
              <a:tr h="3746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USA</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USA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Pakistan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r>
              <a:tr h="3730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Russia</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Indonesia</a:t>
                      </a:r>
                      <a:endPar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USA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Japan</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Brazil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Nigeria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Indonesia</a:t>
                      </a:r>
                      <a:endParaRPr kumimoji="0" lang="en-US" sz="2000" b="0" i="0" u="none" strike="noStrike" cap="none" normalizeH="0" baseline="0">
                        <a:ln>
                          <a:noFill/>
                        </a:ln>
                        <a:solidFill>
                          <a:srgbClr val="991B3C"/>
                        </a:solidFill>
                        <a:effectLst/>
                        <a:latin typeface="Comic Sans MS" charset="0"/>
                        <a:ea typeface="ＭＳ Ｐゴシック" charset="-128"/>
                        <a:cs typeface="ＭＳ Ｐゴシック" charset="-128"/>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Russia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Indonesia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Germany</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Pakistan</a:t>
                      </a:r>
                      <a:endParaRPr kumimoji="0" lang="en-US" sz="2000" b="0" i="0" u="none" strike="noStrike" cap="none" normalizeH="0" baseline="0">
                        <a:ln>
                          <a:noFill/>
                        </a:ln>
                        <a:solidFill>
                          <a:srgbClr val="991B3C"/>
                        </a:solidFill>
                        <a:effectLst/>
                        <a:latin typeface="Comic Sans MS"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Brazil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Brazil</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Japan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Bangladesh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r>
              <a:tr h="3730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UK</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991B3C"/>
                          </a:solidFill>
                          <a:effectLst/>
                          <a:latin typeface="Comic Sans MS" charset="0"/>
                          <a:ea typeface="ＭＳ Ｐゴシック" charset="-128"/>
                          <a:cs typeface="ＭＳ Ｐゴシック" charset="-128"/>
                        </a:rPr>
                        <a:t>Bangladesh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Ethiopia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charset="0"/>
                          <a:ea typeface="ＭＳ Ｐゴシック" charset="-128"/>
                          <a:cs typeface="ＭＳ Ｐゴシック" charset="-128"/>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Italy</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Nigeria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128"/>
                          <a:cs typeface="ＭＳ Ｐゴシック" charset="-128"/>
                        </a:rPr>
                        <a:t>Iran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264" name="Text Box 65"/>
          <p:cNvSpPr txBox="1">
            <a:spLocks noChangeArrowheads="1"/>
          </p:cNvSpPr>
          <p:nvPr/>
        </p:nvSpPr>
        <p:spPr bwMode="auto">
          <a:xfrm>
            <a:off x="685800" y="76200"/>
            <a:ext cx="6672263" cy="1077913"/>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rPr>
              <a:t>Projection: 2025</a:t>
            </a:r>
          </a:p>
          <a:p>
            <a:r>
              <a:rPr lang="en-US" sz="2800">
                <a:solidFill>
                  <a:schemeClr val="accent2"/>
                </a:solidFill>
              </a:rPr>
              <a:t>Population in monsoon countries shaded</a:t>
            </a:r>
            <a:endParaRPr lang="en-US" sz="3600" b="1">
              <a:solidFill>
                <a:schemeClr val="accent2"/>
              </a:solidFill>
            </a:endParaRPr>
          </a:p>
        </p:txBody>
      </p:sp>
      <p:sp>
        <p:nvSpPr>
          <p:cNvPr id="51265" name="Text Box 66"/>
          <p:cNvSpPr txBox="1">
            <a:spLocks noChangeArrowheads="1"/>
          </p:cNvSpPr>
          <p:nvPr/>
        </p:nvSpPr>
        <p:spPr bwMode="auto">
          <a:xfrm>
            <a:off x="593725" y="6116638"/>
            <a:ext cx="8332788" cy="436562"/>
          </a:xfrm>
          <a:prstGeom prst="rect">
            <a:avLst/>
          </a:prstGeom>
          <a:solidFill>
            <a:schemeClr val="accent1">
              <a:alpha val="49019"/>
            </a:schemeClr>
          </a:solidFill>
          <a:ln w="9525">
            <a:solidFill>
              <a:srgbClr val="FF6600"/>
            </a:solidFill>
            <a:miter lim="800000"/>
            <a:headEnd/>
            <a:tailEnd/>
          </a:ln>
        </p:spPr>
        <p:txBody>
          <a:bodyPr wrap="none">
            <a:prstTxWarp prst="textNoShape">
              <a:avLst/>
            </a:prstTxWarp>
            <a:spAutoFit/>
          </a:bodyPr>
          <a:lstStyle/>
          <a:p>
            <a:r>
              <a:rPr lang="en-US" sz="2200"/>
              <a:t>Global population dominated by Asian monsoon countries in 2025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1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22531" name="Rectangle 4"/>
          <p:cNvSpPr>
            <a:spLocks noChangeArrowheads="1"/>
          </p:cNvSpPr>
          <p:nvPr/>
        </p:nvSpPr>
        <p:spPr bwMode="auto">
          <a:xfrm>
            <a:off x="3429000" y="2665413"/>
            <a:ext cx="184150" cy="336550"/>
          </a:xfrm>
          <a:prstGeom prst="rect">
            <a:avLst/>
          </a:prstGeom>
          <a:noFill/>
          <a:ln w="9525">
            <a:noFill/>
            <a:miter lim="800000"/>
            <a:headEnd/>
            <a:tailEnd/>
          </a:ln>
        </p:spPr>
        <p:txBody>
          <a:bodyPr wrap="none">
            <a:prstTxWarp prst="textNoShape">
              <a:avLst/>
            </a:prstTxWarp>
            <a:spAutoFit/>
          </a:bodyPr>
          <a:lstStyle/>
          <a:p>
            <a:endParaRPr lang="en-US" sz="1600">
              <a:solidFill>
                <a:srgbClr val="000000"/>
              </a:solidFill>
            </a:endParaRPr>
          </a:p>
        </p:txBody>
      </p:sp>
      <p:pic>
        <p:nvPicPr>
          <p:cNvPr id="22532" name="Picture 7" descr="fig1"/>
          <p:cNvPicPr>
            <a:picLocks noChangeAspect="1" noChangeArrowheads="1"/>
          </p:cNvPicPr>
          <p:nvPr/>
        </p:nvPicPr>
        <p:blipFill>
          <a:blip r:embed="rId3"/>
          <a:srcRect/>
          <a:stretch>
            <a:fillRect/>
          </a:stretch>
        </p:blipFill>
        <p:spPr bwMode="auto">
          <a:xfrm>
            <a:off x="3613150" y="883362"/>
            <a:ext cx="5160073" cy="3478433"/>
          </a:xfrm>
          <a:prstGeom prst="rect">
            <a:avLst/>
          </a:prstGeom>
          <a:noFill/>
          <a:ln w="9525">
            <a:noFill/>
            <a:miter lim="800000"/>
            <a:headEnd/>
            <a:tailEnd/>
          </a:ln>
        </p:spPr>
      </p:pic>
      <p:sp>
        <p:nvSpPr>
          <p:cNvPr id="22533" name="Text Box 11"/>
          <p:cNvSpPr txBox="1">
            <a:spLocks noChangeArrowheads="1"/>
          </p:cNvSpPr>
          <p:nvPr/>
        </p:nvSpPr>
        <p:spPr bwMode="auto">
          <a:xfrm>
            <a:off x="323908" y="152400"/>
            <a:ext cx="8583554" cy="58477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smtClean="0">
                <a:solidFill>
                  <a:schemeClr val="bg1"/>
                </a:solidFill>
              </a:rPr>
              <a:t>Indelible correlation: Hazards &amp;Income &lt; $2/day</a:t>
            </a:r>
            <a:endParaRPr lang="en-US" sz="3200" dirty="0">
              <a:solidFill>
                <a:schemeClr val="bg1"/>
              </a:solidFill>
            </a:endParaRPr>
          </a:p>
        </p:txBody>
      </p:sp>
      <p:sp>
        <p:nvSpPr>
          <p:cNvPr id="22534" name="Rectangle 13"/>
          <p:cNvSpPr>
            <a:spLocks noChangeArrowheads="1"/>
          </p:cNvSpPr>
          <p:nvPr/>
        </p:nvSpPr>
        <p:spPr bwMode="auto">
          <a:xfrm>
            <a:off x="914668" y="1591916"/>
            <a:ext cx="838200" cy="381000"/>
          </a:xfrm>
          <a:prstGeom prst="rect">
            <a:avLst/>
          </a:prstGeom>
          <a:solidFill>
            <a:srgbClr val="8A2326"/>
          </a:solidFill>
          <a:ln w="9525">
            <a:solidFill>
              <a:schemeClr val="tx1"/>
            </a:solidFill>
            <a:round/>
            <a:headEnd/>
            <a:tailEnd/>
          </a:ln>
        </p:spPr>
        <p:txBody>
          <a:bodyPr>
            <a:prstTxWarp prst="textNoShape">
              <a:avLst/>
            </a:prstTxWarp>
          </a:bodyPr>
          <a:lstStyle/>
          <a:p>
            <a:endParaRPr lang="en-US"/>
          </a:p>
        </p:txBody>
      </p:sp>
      <p:sp>
        <p:nvSpPr>
          <p:cNvPr id="22535" name="Rectangle 14"/>
          <p:cNvSpPr>
            <a:spLocks noChangeArrowheads="1"/>
          </p:cNvSpPr>
          <p:nvPr/>
        </p:nvSpPr>
        <p:spPr bwMode="auto">
          <a:xfrm>
            <a:off x="914668" y="1896716"/>
            <a:ext cx="838200" cy="381000"/>
          </a:xfrm>
          <a:prstGeom prst="rect">
            <a:avLst/>
          </a:prstGeom>
          <a:solidFill>
            <a:srgbClr val="E15120"/>
          </a:solidFill>
          <a:ln w="9525">
            <a:solidFill>
              <a:schemeClr val="tx1"/>
            </a:solidFill>
            <a:round/>
            <a:headEnd/>
            <a:tailEnd/>
          </a:ln>
        </p:spPr>
        <p:txBody>
          <a:bodyPr>
            <a:prstTxWarp prst="textNoShape">
              <a:avLst/>
            </a:prstTxWarp>
          </a:bodyPr>
          <a:lstStyle/>
          <a:p>
            <a:endParaRPr lang="en-US"/>
          </a:p>
        </p:txBody>
      </p:sp>
      <p:sp>
        <p:nvSpPr>
          <p:cNvPr id="22536" name="Rectangle 15"/>
          <p:cNvSpPr>
            <a:spLocks noChangeArrowheads="1"/>
          </p:cNvSpPr>
          <p:nvPr/>
        </p:nvSpPr>
        <p:spPr bwMode="auto">
          <a:xfrm>
            <a:off x="914668" y="2277716"/>
            <a:ext cx="838200" cy="304800"/>
          </a:xfrm>
          <a:prstGeom prst="rect">
            <a:avLst/>
          </a:prstGeom>
          <a:solidFill>
            <a:srgbClr val="EE9343"/>
          </a:solidFill>
          <a:ln w="9525">
            <a:solidFill>
              <a:schemeClr val="tx1"/>
            </a:solidFill>
            <a:round/>
            <a:headEnd/>
            <a:tailEnd/>
          </a:ln>
        </p:spPr>
        <p:txBody>
          <a:bodyPr>
            <a:prstTxWarp prst="textNoShape">
              <a:avLst/>
            </a:prstTxWarp>
          </a:bodyPr>
          <a:lstStyle/>
          <a:p>
            <a:endParaRPr lang="en-US"/>
          </a:p>
        </p:txBody>
      </p:sp>
      <p:sp>
        <p:nvSpPr>
          <p:cNvPr id="22537" name="Rectangle 16"/>
          <p:cNvSpPr>
            <a:spLocks noChangeArrowheads="1"/>
          </p:cNvSpPr>
          <p:nvPr/>
        </p:nvSpPr>
        <p:spPr bwMode="auto">
          <a:xfrm>
            <a:off x="914668" y="2582516"/>
            <a:ext cx="838200" cy="304800"/>
          </a:xfrm>
          <a:prstGeom prst="rect">
            <a:avLst/>
          </a:prstGeom>
          <a:solidFill>
            <a:srgbClr val="E1D68D"/>
          </a:solidFill>
          <a:ln w="9525">
            <a:solidFill>
              <a:schemeClr val="tx1"/>
            </a:solidFill>
            <a:round/>
            <a:headEnd/>
            <a:tailEnd/>
          </a:ln>
        </p:spPr>
        <p:txBody>
          <a:bodyPr>
            <a:prstTxWarp prst="textNoShape">
              <a:avLst/>
            </a:prstTxWarp>
          </a:bodyPr>
          <a:lstStyle/>
          <a:p>
            <a:endParaRPr lang="en-US"/>
          </a:p>
        </p:txBody>
      </p:sp>
      <p:sp>
        <p:nvSpPr>
          <p:cNvPr id="22538" name="Rectangle 17"/>
          <p:cNvSpPr>
            <a:spLocks noChangeArrowheads="1"/>
          </p:cNvSpPr>
          <p:nvPr/>
        </p:nvSpPr>
        <p:spPr bwMode="auto">
          <a:xfrm>
            <a:off x="914668" y="2887316"/>
            <a:ext cx="838200" cy="304800"/>
          </a:xfrm>
          <a:prstGeom prst="rect">
            <a:avLst/>
          </a:prstGeom>
          <a:solidFill>
            <a:srgbClr val="EFF0D3"/>
          </a:solidFill>
          <a:ln w="9525">
            <a:solidFill>
              <a:schemeClr val="tx1"/>
            </a:solidFill>
            <a:round/>
            <a:headEnd/>
            <a:tailEnd/>
          </a:ln>
        </p:spPr>
        <p:txBody>
          <a:bodyPr>
            <a:prstTxWarp prst="textNoShape">
              <a:avLst/>
            </a:prstTxWarp>
          </a:bodyPr>
          <a:lstStyle/>
          <a:p>
            <a:endParaRPr lang="en-US"/>
          </a:p>
        </p:txBody>
      </p:sp>
      <p:sp>
        <p:nvSpPr>
          <p:cNvPr id="22539" name="Rectangle 18"/>
          <p:cNvSpPr>
            <a:spLocks noChangeArrowheads="1"/>
          </p:cNvSpPr>
          <p:nvPr/>
        </p:nvSpPr>
        <p:spPr bwMode="auto">
          <a:xfrm>
            <a:off x="914668" y="3192116"/>
            <a:ext cx="838200" cy="304800"/>
          </a:xfrm>
          <a:prstGeom prst="rect">
            <a:avLst/>
          </a:prstGeom>
          <a:solidFill>
            <a:schemeClr val="bg1"/>
          </a:solidFill>
          <a:ln w="9525">
            <a:solidFill>
              <a:schemeClr val="tx1"/>
            </a:solidFill>
            <a:round/>
            <a:headEnd/>
            <a:tailEnd/>
          </a:ln>
        </p:spPr>
        <p:txBody>
          <a:bodyPr>
            <a:prstTxWarp prst="textNoShape">
              <a:avLst/>
            </a:prstTxWarp>
          </a:bodyPr>
          <a:lstStyle/>
          <a:p>
            <a:endParaRPr lang="en-US"/>
          </a:p>
        </p:txBody>
      </p:sp>
      <p:sp>
        <p:nvSpPr>
          <p:cNvPr id="22540" name="TextBox 19"/>
          <p:cNvSpPr txBox="1">
            <a:spLocks noChangeArrowheads="1"/>
          </p:cNvSpPr>
          <p:nvPr/>
        </p:nvSpPr>
        <p:spPr bwMode="auto">
          <a:xfrm>
            <a:off x="1761566" y="1557121"/>
            <a:ext cx="914400" cy="1954381"/>
          </a:xfrm>
          <a:prstGeom prst="rect">
            <a:avLst/>
          </a:prstGeom>
          <a:solidFill>
            <a:srgbClr val="99CDFA"/>
          </a:solidFill>
          <a:ln w="9525">
            <a:noFill/>
            <a:miter lim="800000"/>
            <a:headEnd/>
            <a:tailEnd/>
          </a:ln>
        </p:spPr>
        <p:txBody>
          <a:bodyPr wrap="square">
            <a:prstTxWarp prst="textNoShape">
              <a:avLst/>
            </a:prstTxWarp>
            <a:spAutoFit/>
          </a:bodyPr>
          <a:lstStyle/>
          <a:p>
            <a:pPr>
              <a:spcAft>
                <a:spcPts val="600"/>
              </a:spcAft>
            </a:pPr>
            <a:r>
              <a:rPr lang="en-US" sz="1600" dirty="0"/>
              <a:t>75-92%</a:t>
            </a:r>
          </a:p>
          <a:p>
            <a:pPr>
              <a:spcAft>
                <a:spcPts val="600"/>
              </a:spcAft>
            </a:pPr>
            <a:r>
              <a:rPr lang="en-US" sz="1600" dirty="0"/>
              <a:t>50-75</a:t>
            </a:r>
          </a:p>
          <a:p>
            <a:pPr>
              <a:spcAft>
                <a:spcPts val="600"/>
              </a:spcAft>
            </a:pPr>
            <a:r>
              <a:rPr lang="en-US" sz="1600" dirty="0"/>
              <a:t>25-50</a:t>
            </a:r>
          </a:p>
          <a:p>
            <a:pPr>
              <a:spcAft>
                <a:spcPts val="600"/>
              </a:spcAft>
            </a:pPr>
            <a:r>
              <a:rPr lang="en-US" sz="1600" dirty="0"/>
              <a:t>15-25</a:t>
            </a:r>
          </a:p>
          <a:p>
            <a:pPr>
              <a:spcAft>
                <a:spcPts val="600"/>
              </a:spcAft>
            </a:pPr>
            <a:r>
              <a:rPr lang="en-US" sz="1600" dirty="0"/>
              <a:t>  2-15</a:t>
            </a:r>
          </a:p>
          <a:p>
            <a:pPr>
              <a:spcAft>
                <a:spcPts val="600"/>
              </a:spcAft>
            </a:pPr>
            <a:r>
              <a:rPr lang="en-US" sz="1600" dirty="0"/>
              <a:t>No data</a:t>
            </a:r>
          </a:p>
        </p:txBody>
      </p:sp>
      <p:sp>
        <p:nvSpPr>
          <p:cNvPr id="14" name="TextBox 13"/>
          <p:cNvSpPr txBox="1"/>
          <p:nvPr/>
        </p:nvSpPr>
        <p:spPr>
          <a:xfrm>
            <a:off x="48348" y="4641398"/>
            <a:ext cx="8859114" cy="2308324"/>
          </a:xfrm>
          <a:prstGeom prst="rect">
            <a:avLst/>
          </a:prstGeom>
          <a:noFill/>
        </p:spPr>
        <p:txBody>
          <a:bodyPr wrap="square" rtlCol="0">
            <a:spAutoFit/>
          </a:bodyPr>
          <a:lstStyle/>
          <a:p>
            <a:pPr marL="230188" indent="-230188">
              <a:buFont typeface="Arial"/>
              <a:buChar char="•"/>
            </a:pPr>
            <a:r>
              <a:rPr lang="en-US" sz="2000" dirty="0" smtClean="0">
                <a:solidFill>
                  <a:srgbClr val="FFFFFF"/>
                </a:solidFill>
              </a:rPr>
              <a:t>Governments, agencies and NGOs are aware of the poverty-hazard nexus.</a:t>
            </a:r>
          </a:p>
          <a:p>
            <a:pPr marL="230188" indent="-230188">
              <a:buFont typeface="Arial"/>
              <a:buChar char="•"/>
            </a:pPr>
            <a:r>
              <a:rPr lang="en-US" sz="2000" dirty="0" smtClean="0">
                <a:solidFill>
                  <a:srgbClr val="FFFFFF"/>
                </a:solidFill>
              </a:rPr>
              <a:t>Why haven’t hazards been tackled more effectively?</a:t>
            </a:r>
          </a:p>
          <a:p>
            <a:pPr marL="230188" indent="-230188">
              <a:buFont typeface="Arial"/>
              <a:buChar char="•"/>
            </a:pPr>
            <a:r>
              <a:rPr lang="en-US" sz="2000" dirty="0" smtClean="0">
                <a:solidFill>
                  <a:srgbClr val="FFFFFF"/>
                </a:solidFill>
              </a:rPr>
              <a:t>Why has aid been ineffective?</a:t>
            </a:r>
          </a:p>
          <a:p>
            <a:pPr marL="230188" indent="-230188"/>
            <a:endParaRPr lang="en-US" sz="2000" dirty="0" smtClean="0">
              <a:solidFill>
                <a:srgbClr val="FFFFFF"/>
              </a:solidFill>
            </a:endParaRPr>
          </a:p>
          <a:p>
            <a:pPr marL="230188" indent="-230188"/>
            <a:r>
              <a:rPr lang="en-US" sz="2000" dirty="0" smtClean="0">
                <a:solidFill>
                  <a:srgbClr val="FFFFFF"/>
                </a:solidFill>
              </a:rPr>
              <a:t> Increasing # hazards with rapidly growing </a:t>
            </a:r>
            <a:r>
              <a:rPr lang="en-US" sz="2000" dirty="0" err="1" smtClean="0">
                <a:solidFill>
                  <a:srgbClr val="FFFFFF"/>
                </a:solidFill>
              </a:rPr>
              <a:t>popuaation</a:t>
            </a:r>
            <a:r>
              <a:rPr lang="en-US" sz="2000" dirty="0" smtClean="0">
                <a:solidFill>
                  <a:srgbClr val="FFFFFF"/>
                </a:solidFill>
              </a:rPr>
              <a:t>?  Peculiar resistance</a:t>
            </a:r>
          </a:p>
          <a:p>
            <a:pPr marL="457200" indent="-457200"/>
            <a:r>
              <a:rPr lang="en-US" sz="2000" dirty="0" smtClean="0">
                <a:solidFill>
                  <a:srgbClr val="FFFFFF"/>
                </a:solidFill>
              </a:rPr>
              <a:t>					</a:t>
            </a:r>
            <a:r>
              <a:rPr lang="en-US" sz="2400" dirty="0" smtClean="0">
                <a:solidFill>
                  <a:srgbClr val="FFFF00"/>
                </a:solidFill>
              </a:rPr>
              <a:t>The Valley of Death!</a:t>
            </a:r>
          </a:p>
          <a:p>
            <a:r>
              <a:rPr lang="en-US" sz="2000" dirty="0" smtClean="0">
                <a:solidFill>
                  <a:srgbClr val="FFFFFF"/>
                </a:solidFill>
              </a:rPr>
              <a:t>  </a:t>
            </a:r>
            <a:endParaRPr lang="en-US" sz="2000" dirty="0">
              <a:solidFill>
                <a:srgbClr val="FFFFFF"/>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0" y="0"/>
            <a:ext cx="9144000" cy="7491413"/>
          </a:xfrm>
          <a:prstGeom prst="rect">
            <a:avLst/>
          </a:prstGeom>
          <a:solidFill>
            <a:srgbClr val="FF0000"/>
          </a:solidFill>
          <a:ln w="9525">
            <a:solidFill>
              <a:schemeClr val="tx1"/>
            </a:solidFill>
            <a:miter lim="800000"/>
            <a:headEnd/>
            <a:tailEnd/>
          </a:ln>
        </p:spPr>
      </p:pic>
      <p:sp>
        <p:nvSpPr>
          <p:cNvPr id="41987" name="Rectangle 3"/>
          <p:cNvSpPr>
            <a:spLocks noChangeArrowheads="1"/>
          </p:cNvSpPr>
          <p:nvPr/>
        </p:nvSpPr>
        <p:spPr bwMode="auto">
          <a:xfrm>
            <a:off x="4803775" y="665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1988" name="Rectangle 5"/>
          <p:cNvSpPr>
            <a:spLocks noChangeArrowheads="1"/>
          </p:cNvSpPr>
          <p:nvPr/>
        </p:nvSpPr>
        <p:spPr bwMode="auto">
          <a:xfrm>
            <a:off x="0" y="0"/>
            <a:ext cx="9144000" cy="7543800"/>
          </a:xfrm>
          <a:prstGeom prst="rect">
            <a:avLst/>
          </a:prstGeom>
          <a:solidFill>
            <a:srgbClr val="FFFFFF">
              <a:alpha val="45097"/>
            </a:srgbClr>
          </a:solidFill>
          <a:ln w="9525">
            <a:solidFill>
              <a:schemeClr val="tx1"/>
            </a:solidFill>
            <a:round/>
            <a:headEnd/>
            <a:tailEnd/>
          </a:ln>
        </p:spPr>
        <p:txBody>
          <a:bodyPr>
            <a:prstTxWarp prst="textNoShape">
              <a:avLst/>
            </a:prstTxWarp>
          </a:bodyPr>
          <a:lstStyle/>
          <a:p>
            <a:endParaRPr lang="en-US">
              <a:solidFill>
                <a:srgbClr val="FFFFFF"/>
              </a:solidFill>
            </a:endParaRPr>
          </a:p>
        </p:txBody>
      </p:sp>
      <p:sp>
        <p:nvSpPr>
          <p:cNvPr id="41989" name="Text Box 4"/>
          <p:cNvSpPr txBox="1">
            <a:spLocks noChangeArrowheads="1"/>
          </p:cNvSpPr>
          <p:nvPr/>
        </p:nvSpPr>
        <p:spPr bwMode="auto">
          <a:xfrm>
            <a:off x="228600" y="914400"/>
            <a:ext cx="8915400" cy="5447645"/>
          </a:xfrm>
          <a:prstGeom prst="rect">
            <a:avLst/>
          </a:prstGeom>
          <a:noFill/>
          <a:ln w="9525">
            <a:noFill/>
            <a:miter lim="800000"/>
            <a:headEnd/>
            <a:tailEnd/>
          </a:ln>
        </p:spPr>
        <p:txBody>
          <a:bodyPr>
            <a:prstTxWarp prst="textNoShape">
              <a:avLst/>
            </a:prstTxWarp>
            <a:spAutoFit/>
          </a:bodyPr>
          <a:lstStyle/>
          <a:p>
            <a:pPr marL="287338" indent="-287338">
              <a:spcBef>
                <a:spcPct val="50000"/>
              </a:spcBef>
              <a:buFontTx/>
              <a:buChar char="•"/>
            </a:pPr>
            <a:r>
              <a:rPr lang="en-US" sz="2400" dirty="0"/>
              <a:t>Flooding is the greatest cause of death and destruction in the developing world (e.g., India 6 million ha inundated, affecting 35-40 million people each </a:t>
            </a:r>
            <a:r>
              <a:rPr lang="en-US" sz="2400" dirty="0" smtClean="0"/>
              <a:t>year)</a:t>
            </a:r>
          </a:p>
          <a:p>
            <a:pPr marL="287338" indent="-287338">
              <a:spcBef>
                <a:spcPct val="50000"/>
              </a:spcBef>
              <a:buFontTx/>
              <a:buChar char="•"/>
            </a:pPr>
            <a:r>
              <a:rPr lang="en-US" sz="2400" dirty="0"/>
              <a:t>Governments have made progress in saving </a:t>
            </a:r>
            <a:r>
              <a:rPr lang="en-US" sz="2400" dirty="0" smtClean="0"/>
              <a:t>lives, but </a:t>
            </a:r>
            <a:r>
              <a:rPr lang="en-US" sz="2400" dirty="0"/>
              <a:t>the victims of these slow-onset </a:t>
            </a:r>
            <a:r>
              <a:rPr lang="en-US" sz="2400" dirty="0" smtClean="0"/>
              <a:t>floods/tropical cyclones </a:t>
            </a:r>
            <a:r>
              <a:rPr lang="en-US" sz="2400" dirty="0"/>
              <a:t>remain relentlessly </a:t>
            </a:r>
            <a:r>
              <a:rPr lang="en-US" sz="2400" dirty="0" smtClean="0"/>
              <a:t>impoverished</a:t>
            </a:r>
          </a:p>
          <a:p>
            <a:pPr marL="287338" indent="-287338">
              <a:spcBef>
                <a:spcPct val="50000"/>
              </a:spcBef>
              <a:buFontTx/>
              <a:buChar char="•"/>
            </a:pPr>
            <a:r>
              <a:rPr lang="en-US" sz="2400" dirty="0"/>
              <a:t>Loss of agricultural inputs (seed, fertilizer, pesticides, equipment) exceeds $1B/year in India alone. These agricultural inputs are almost always purchased on credit by smallholders against repayment after an expected harvest</a:t>
            </a:r>
          </a:p>
          <a:p>
            <a:pPr marL="287338" indent="-287338">
              <a:spcBef>
                <a:spcPct val="50000"/>
              </a:spcBef>
              <a:buFontTx/>
              <a:buChar char="•"/>
            </a:pPr>
            <a:r>
              <a:rPr lang="en-US" sz="2400" dirty="0"/>
              <a:t>The loss of a crop (or animals) and the agricultural input typically puts the farmer in debt for several years by which time the cycle is repeated, condemning generations to lives of poverty </a:t>
            </a:r>
          </a:p>
        </p:txBody>
      </p:sp>
      <p:sp>
        <p:nvSpPr>
          <p:cNvPr id="8" name="Text Box 5"/>
          <p:cNvSpPr txBox="1">
            <a:spLocks noChangeArrowheads="1"/>
          </p:cNvSpPr>
          <p:nvPr/>
        </p:nvSpPr>
        <p:spPr bwMode="auto">
          <a:xfrm>
            <a:off x="609600" y="228600"/>
            <a:ext cx="7728874" cy="646331"/>
          </a:xfrm>
          <a:prstGeom prst="rect">
            <a:avLst/>
          </a:prstGeom>
          <a:noFill/>
          <a:ln w="9525">
            <a:noFill/>
            <a:miter lim="800000"/>
            <a:headEnd/>
            <a:tailEnd/>
          </a:ln>
        </p:spPr>
        <p:txBody>
          <a:bodyPr wrap="none">
            <a:prstTxWarp prst="textNoShape">
              <a:avLst/>
            </a:prstTxWarp>
            <a:spAutoFit/>
          </a:bodyPr>
          <a:lstStyle/>
          <a:p>
            <a:pPr>
              <a:defRPr/>
            </a:pPr>
            <a:r>
              <a:rPr lang="en-US" sz="3600" u="sng" dirty="0" smtClean="0">
                <a:solidFill>
                  <a:schemeClr val="accent2"/>
                </a:solidFill>
                <a:effectLst>
                  <a:outerShdw blurRad="38100" dist="38100" dir="2700000" algn="tl">
                    <a:srgbClr val="DDDDDD"/>
                  </a:outerShdw>
                </a:effectLst>
                <a:latin typeface="Arial" charset="0"/>
                <a:ea typeface="ＭＳ Ｐゴシック" charset="-128"/>
                <a:cs typeface="ＭＳ Ｐゴシック" charset="-128"/>
              </a:rPr>
              <a:t>Hazards </a:t>
            </a:r>
            <a:r>
              <a:rPr lang="en-US" sz="3600" u="sng" dirty="0">
                <a:solidFill>
                  <a:schemeClr val="accent2"/>
                </a:solidFill>
                <a:effectLst>
                  <a:outerShdw blurRad="38100" dist="38100" dir="2700000" algn="tl">
                    <a:srgbClr val="DDDDDD"/>
                  </a:outerShdw>
                </a:effectLst>
                <a:latin typeface="Arial" charset="0"/>
                <a:ea typeface="ＭＳ Ｐゴシック" charset="-128"/>
                <a:cs typeface="ＭＳ Ｐゴシック" charset="-128"/>
              </a:rPr>
              <a:t>and the  treadmill of poverty</a:t>
            </a:r>
            <a:endParaRPr lang="en-US" sz="3600" dirty="0">
              <a:solidFill>
                <a:schemeClr val="accent2"/>
              </a:solidFill>
              <a:effectLst>
                <a:outerShdw blurRad="38100" dist="38100" dir="2700000" algn="tl">
                  <a:srgbClr val="DDDDDD"/>
                </a:outerShdw>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prstTxWarp prst="textNoShape">
              <a:avLst/>
            </a:prstTxWarp>
          </a:bodyPr>
          <a:lstStyle/>
          <a:p>
            <a:endParaRPr lang="en-US"/>
          </a:p>
        </p:txBody>
      </p:sp>
      <p:pic>
        <p:nvPicPr>
          <p:cNvPr id="46083" name="Picture 1"/>
          <p:cNvPicPr>
            <a:picLocks noChangeAspect="1"/>
          </p:cNvPicPr>
          <p:nvPr/>
        </p:nvPicPr>
        <p:blipFill>
          <a:blip r:embed="rId2"/>
          <a:srcRect/>
          <a:stretch>
            <a:fillRect/>
          </a:stretch>
        </p:blipFill>
        <p:spPr bwMode="auto">
          <a:xfrm>
            <a:off x="1905000" y="0"/>
            <a:ext cx="5218113" cy="67818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prstTxWarp prst="textNoShape">
              <a:avLst/>
            </a:prstTxWarp>
          </a:bodyPr>
          <a:lstStyle/>
          <a:p>
            <a:endParaRPr lang="en-US"/>
          </a:p>
        </p:txBody>
      </p:sp>
      <p:pic>
        <p:nvPicPr>
          <p:cNvPr id="47107" name="Picture 2"/>
          <p:cNvPicPr>
            <a:picLocks noChangeAspect="1"/>
          </p:cNvPicPr>
          <p:nvPr/>
        </p:nvPicPr>
        <p:blipFill>
          <a:blip r:embed="rId2"/>
          <a:srcRect/>
          <a:stretch>
            <a:fillRect/>
          </a:stretch>
        </p:blipFill>
        <p:spPr bwMode="auto">
          <a:xfrm>
            <a:off x="1676400" y="17463"/>
            <a:ext cx="5410200" cy="691673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prstTxWarp prst="textNoShape">
              <a:avLst/>
            </a:prstTxWarp>
          </a:bodyPr>
          <a:lstStyle/>
          <a:p>
            <a:endParaRPr lang="en-US"/>
          </a:p>
        </p:txBody>
      </p:sp>
      <p:pic>
        <p:nvPicPr>
          <p:cNvPr id="48131" name="Picture 3"/>
          <p:cNvPicPr>
            <a:picLocks noChangeAspect="1"/>
          </p:cNvPicPr>
          <p:nvPr/>
        </p:nvPicPr>
        <p:blipFill>
          <a:blip r:embed="rId2"/>
          <a:srcRect/>
          <a:stretch>
            <a:fillRect/>
          </a:stretch>
        </p:blipFill>
        <p:spPr bwMode="auto">
          <a:xfrm>
            <a:off x="2133600" y="-53975"/>
            <a:ext cx="4487863" cy="691197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prstTxWarp prst="textNoShape">
              <a:avLst/>
            </a:prstTxWarp>
          </a:bodyPr>
          <a:lstStyle/>
          <a:p>
            <a:endParaRPr lang="en-US"/>
          </a:p>
        </p:txBody>
      </p:sp>
      <p:pic>
        <p:nvPicPr>
          <p:cNvPr id="49155" name="Picture 1"/>
          <p:cNvPicPr>
            <a:picLocks noChangeAspect="1"/>
          </p:cNvPicPr>
          <p:nvPr/>
        </p:nvPicPr>
        <p:blipFill>
          <a:blip r:embed="rId2"/>
          <a:srcRect/>
          <a:stretch>
            <a:fillRect/>
          </a:stretch>
        </p:blipFill>
        <p:spPr bwMode="auto">
          <a:xfrm>
            <a:off x="2133600" y="0"/>
            <a:ext cx="4495800" cy="692308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958206" y="6000350"/>
            <a:ext cx="2693548" cy="461665"/>
          </a:xfrm>
          <a:prstGeom prst="rect">
            <a:avLst/>
          </a:prstGeom>
          <a:noFill/>
        </p:spPr>
        <p:txBody>
          <a:bodyPr wrap="square" rtlCol="0">
            <a:spAutoFit/>
          </a:bodyPr>
          <a:lstStyle/>
          <a:p>
            <a:r>
              <a:rPr lang="en-US" sz="2400" b="1" dirty="0" smtClean="0"/>
              <a:t>Thank you</a:t>
            </a:r>
            <a:endParaRPr lang="en-US" sz="2400" b="1"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7859" y="274638"/>
            <a:ext cx="8890414" cy="1143000"/>
          </a:xfrm>
        </p:spPr>
        <p:txBody>
          <a:bodyPr>
            <a:normAutofit fontScale="90000"/>
          </a:bodyPr>
          <a:lstStyle/>
          <a:p>
            <a:r>
              <a:rPr lang="en-US" dirty="0" smtClean="0">
                <a:solidFill>
                  <a:srgbClr val="FFFF00"/>
                </a:solidFill>
              </a:rPr>
              <a:t>Uncertainty in the success of less-developed world “sustainability projects”</a:t>
            </a:r>
            <a:endParaRPr lang="en-US" dirty="0">
              <a:solidFill>
                <a:srgbClr val="FFFF00"/>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FFFFFF"/>
                </a:solidFill>
              </a:rPr>
              <a:t>100’s of efforts by funding agencies (most from developed world) </a:t>
            </a:r>
          </a:p>
          <a:p>
            <a:r>
              <a:rPr lang="en-US" dirty="0" smtClean="0">
                <a:solidFill>
                  <a:srgbClr val="FFFFFF"/>
                </a:solidFill>
              </a:rPr>
              <a:t>Some questions, given a particular project:</a:t>
            </a: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r>
              <a:rPr lang="en-US" dirty="0" smtClean="0">
                <a:solidFill>
                  <a:srgbClr val="FFFFFF"/>
                </a:solidFill>
              </a:rPr>
              <a:t>Very few are successful (most fall into </a:t>
            </a:r>
            <a:r>
              <a:rPr lang="en-US" dirty="0" smtClean="0">
                <a:solidFill>
                  <a:srgbClr val="FF0000"/>
                </a:solidFill>
              </a:rPr>
              <a:t>the Valley of Death</a:t>
            </a:r>
            <a:r>
              <a:rPr lang="en-US" dirty="0" smtClean="0">
                <a:solidFill>
                  <a:srgbClr val="FFFFFF"/>
                </a:solidFill>
              </a:rPr>
              <a:t>)</a:t>
            </a:r>
          </a:p>
          <a:p>
            <a:endParaRPr lang="en-US" dirty="0">
              <a:solidFill>
                <a:srgbClr val="FFFFFF"/>
              </a:solidFill>
            </a:endParaRPr>
          </a:p>
        </p:txBody>
      </p:sp>
      <p:sp>
        <p:nvSpPr>
          <p:cNvPr id="4" name="TextBox 3"/>
          <p:cNvSpPr txBox="1"/>
          <p:nvPr/>
        </p:nvSpPr>
        <p:spPr>
          <a:xfrm>
            <a:off x="1994590" y="3358183"/>
            <a:ext cx="6051960" cy="1538883"/>
          </a:xfrm>
          <a:prstGeom prst="rect">
            <a:avLst/>
          </a:prstGeom>
          <a:noFill/>
        </p:spPr>
        <p:txBody>
          <a:bodyPr wrap="square" rtlCol="0">
            <a:spAutoFit/>
          </a:bodyPr>
          <a:lstStyle/>
          <a:p>
            <a:pPr marL="341313" indent="-341313">
              <a:spcAft>
                <a:spcPts val="600"/>
              </a:spcAft>
              <a:buFont typeface="Arial"/>
              <a:buChar char="•"/>
            </a:pPr>
            <a:r>
              <a:rPr lang="en-US" sz="2800" dirty="0" smtClean="0">
                <a:solidFill>
                  <a:srgbClr val="FFFFFF"/>
                </a:solidFill>
              </a:rPr>
              <a:t>Will the grapes produce wine?</a:t>
            </a:r>
          </a:p>
          <a:p>
            <a:pPr marL="341313" indent="-341313">
              <a:spcAft>
                <a:spcPts val="600"/>
              </a:spcAft>
              <a:buFont typeface="Arial"/>
              <a:buChar char="•"/>
            </a:pPr>
            <a:r>
              <a:rPr lang="en-US" sz="2800" dirty="0" smtClean="0">
                <a:solidFill>
                  <a:srgbClr val="FFFFFF"/>
                </a:solidFill>
              </a:rPr>
              <a:t>What type of wine will be produced?</a:t>
            </a:r>
          </a:p>
          <a:p>
            <a:pPr marL="341313" indent="-341313">
              <a:spcAft>
                <a:spcPts val="600"/>
              </a:spcAft>
              <a:buFont typeface="Arial"/>
              <a:buChar char="•"/>
            </a:pPr>
            <a:r>
              <a:rPr lang="en-US" sz="2800" dirty="0" smtClean="0">
                <a:solidFill>
                  <a:srgbClr val="FFFFFF"/>
                </a:solidFill>
              </a:rPr>
              <a:t>Will the grapes just wither on the vine</a:t>
            </a:r>
            <a:endParaRPr lang="en-US" sz="2800" dirty="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7753" y="508664"/>
            <a:ext cx="7162800" cy="5562600"/>
          </a:xfrm>
          <a:prstGeom prst="rect">
            <a:avLst/>
          </a:prstGeom>
        </p:spPr>
      </p:pic>
      <p:sp>
        <p:nvSpPr>
          <p:cNvPr id="6" name="TextBox 5"/>
          <p:cNvSpPr txBox="1"/>
          <p:nvPr/>
        </p:nvSpPr>
        <p:spPr>
          <a:xfrm>
            <a:off x="1995974" y="5548623"/>
            <a:ext cx="4031799" cy="1200328"/>
          </a:xfrm>
          <a:prstGeom prst="rect">
            <a:avLst/>
          </a:prstGeom>
          <a:solidFill>
            <a:schemeClr val="bg1"/>
          </a:solidFill>
        </p:spPr>
        <p:txBody>
          <a:bodyPr wrap="square" rtlCol="0">
            <a:spAutoFit/>
          </a:bodyPr>
          <a:lstStyle/>
          <a:p>
            <a:pPr algn="ctr"/>
            <a:r>
              <a:rPr lang="en-US" sz="2400" b="1" dirty="0" smtClean="0"/>
              <a:t>VALLEY OF DEATH</a:t>
            </a:r>
          </a:p>
          <a:p>
            <a:pPr algn="ctr"/>
            <a:r>
              <a:rPr lang="en-US" sz="2400" b="1" dirty="0"/>
              <a:t>w</a:t>
            </a:r>
            <a:r>
              <a:rPr lang="en-US" sz="2400" b="1" dirty="0" smtClean="0"/>
              <a:t>here so many projects languish and perish</a:t>
            </a:r>
            <a:endParaRPr lang="en-US" sz="2400" b="1" dirty="0"/>
          </a:p>
        </p:txBody>
      </p:sp>
      <p:sp>
        <p:nvSpPr>
          <p:cNvPr id="7" name="TextBox 6"/>
          <p:cNvSpPr txBox="1"/>
          <p:nvPr/>
        </p:nvSpPr>
        <p:spPr>
          <a:xfrm>
            <a:off x="2993263" y="1627949"/>
            <a:ext cx="505555" cy="923330"/>
          </a:xfrm>
          <a:prstGeom prst="rect">
            <a:avLst/>
          </a:prstGeom>
          <a:noFill/>
        </p:spPr>
        <p:txBody>
          <a:bodyPr wrap="none" rtlCol="0">
            <a:spAutoFit/>
          </a:bodyPr>
          <a:lstStyle/>
          <a:p>
            <a:r>
              <a:rPr lang="en-US" sz="5400" dirty="0" smtClean="0"/>
              <a:t>?</a:t>
            </a:r>
            <a:endParaRPr lang="en-US" sz="5400" dirty="0"/>
          </a:p>
        </p:txBody>
      </p:sp>
      <p:sp>
        <p:nvSpPr>
          <p:cNvPr id="8" name="TextBox 7"/>
          <p:cNvSpPr txBox="1"/>
          <p:nvPr/>
        </p:nvSpPr>
        <p:spPr>
          <a:xfrm>
            <a:off x="-194663" y="2551279"/>
            <a:ext cx="2693547" cy="1200329"/>
          </a:xfrm>
          <a:prstGeom prst="rect">
            <a:avLst/>
          </a:prstGeom>
          <a:solidFill>
            <a:srgbClr val="FFFFFF"/>
          </a:solidFill>
        </p:spPr>
        <p:txBody>
          <a:bodyPr wrap="square" rtlCol="0">
            <a:spAutoFit/>
          </a:bodyPr>
          <a:lstStyle/>
          <a:p>
            <a:pPr algn="ctr"/>
            <a:r>
              <a:rPr lang="en-US" b="1" dirty="0" smtClean="0"/>
              <a:t>BASIC RESEARCH</a:t>
            </a:r>
          </a:p>
          <a:p>
            <a:pPr algn="ctr"/>
            <a:r>
              <a:rPr lang="en-US" b="1" dirty="0" smtClean="0"/>
              <a:t>INNOVATION</a:t>
            </a:r>
          </a:p>
          <a:p>
            <a:pPr algn="ctr"/>
            <a:r>
              <a:rPr lang="en-US" b="1" dirty="0" smtClean="0"/>
              <a:t>INVENTION</a:t>
            </a:r>
          </a:p>
          <a:p>
            <a:r>
              <a:rPr lang="en-US" dirty="0" smtClean="0"/>
              <a:t>	</a:t>
            </a:r>
            <a:r>
              <a:rPr lang="en-US" dirty="0" smtClean="0">
                <a:ln>
                  <a:solidFill>
                    <a:srgbClr val="FF0000"/>
                  </a:solidFill>
                </a:ln>
              </a:rPr>
              <a:t>Potential Solutions</a:t>
            </a:r>
            <a:endParaRPr lang="en-US" dirty="0">
              <a:ln>
                <a:solidFill>
                  <a:srgbClr val="FF0000"/>
                </a:solidFill>
              </a:ln>
            </a:endParaRPr>
          </a:p>
        </p:txBody>
      </p:sp>
      <p:sp>
        <p:nvSpPr>
          <p:cNvPr id="9" name="TextBox 8"/>
          <p:cNvSpPr txBox="1"/>
          <p:nvPr/>
        </p:nvSpPr>
        <p:spPr>
          <a:xfrm>
            <a:off x="5862622" y="3534133"/>
            <a:ext cx="2766018" cy="1754327"/>
          </a:xfrm>
          <a:prstGeom prst="rect">
            <a:avLst/>
          </a:prstGeom>
          <a:solidFill>
            <a:srgbClr val="FFFFFF"/>
          </a:solidFill>
        </p:spPr>
        <p:txBody>
          <a:bodyPr wrap="square" rtlCol="0">
            <a:spAutoFit/>
          </a:bodyPr>
          <a:lstStyle/>
          <a:p>
            <a:pPr algn="ctr"/>
            <a:r>
              <a:rPr lang="en-US" b="1" dirty="0" smtClean="0"/>
              <a:t>APPLICATION: </a:t>
            </a:r>
          </a:p>
          <a:p>
            <a:pPr marL="174625" indent="-174625">
              <a:buFont typeface="Arial"/>
              <a:buChar char="•"/>
            </a:pPr>
            <a:r>
              <a:rPr lang="en-US" dirty="0" smtClean="0">
                <a:ln>
                  <a:solidFill>
                    <a:srgbClr val="FF0000"/>
                  </a:solidFill>
                </a:ln>
              </a:rPr>
              <a:t>Determination of Risk</a:t>
            </a:r>
          </a:p>
          <a:p>
            <a:pPr marL="174625" indent="-174625">
              <a:buFont typeface="Arial"/>
              <a:buChar char="•"/>
            </a:pPr>
            <a:r>
              <a:rPr lang="en-US" dirty="0" smtClean="0">
                <a:ln>
                  <a:solidFill>
                    <a:srgbClr val="FF0000"/>
                  </a:solidFill>
                </a:ln>
              </a:rPr>
              <a:t>Preparation</a:t>
            </a:r>
          </a:p>
          <a:p>
            <a:pPr marL="174625" indent="-174625">
              <a:buFont typeface="Arial"/>
              <a:buChar char="•"/>
            </a:pPr>
            <a:r>
              <a:rPr lang="en-US" dirty="0" smtClean="0">
                <a:ln>
                  <a:solidFill>
                    <a:srgbClr val="FF0000"/>
                  </a:solidFill>
                </a:ln>
              </a:rPr>
              <a:t>Adaptation to and mitigation of hazards</a:t>
            </a:r>
          </a:p>
          <a:p>
            <a:endParaRPr lang="en-US" dirty="0"/>
          </a:p>
        </p:txBody>
      </p:sp>
      <p:sp>
        <p:nvSpPr>
          <p:cNvPr id="10" name="Rectangle 9"/>
          <p:cNvSpPr/>
          <p:nvPr/>
        </p:nvSpPr>
        <p:spPr>
          <a:xfrm>
            <a:off x="1159252" y="4236043"/>
            <a:ext cx="1977542" cy="8437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11163" y="1703642"/>
            <a:ext cx="505555" cy="923330"/>
          </a:xfrm>
          <a:prstGeom prst="rect">
            <a:avLst/>
          </a:prstGeom>
          <a:noFill/>
        </p:spPr>
        <p:txBody>
          <a:bodyPr wrap="none" rtlCol="0">
            <a:spAutoFit/>
          </a:bodyPr>
          <a:lstStyle/>
          <a:p>
            <a:r>
              <a:rPr lang="en-US" sz="5400" dirty="0" smtClean="0"/>
              <a:t>?</a:t>
            </a:r>
            <a:endParaRPr lang="en-US" sz="5400" dirty="0"/>
          </a:p>
        </p:txBody>
      </p:sp>
      <p:sp>
        <p:nvSpPr>
          <p:cNvPr id="12" name="TextBox 11"/>
          <p:cNvSpPr txBox="1"/>
          <p:nvPr/>
        </p:nvSpPr>
        <p:spPr>
          <a:xfrm>
            <a:off x="3597435" y="1686596"/>
            <a:ext cx="505555" cy="923330"/>
          </a:xfrm>
          <a:prstGeom prst="rect">
            <a:avLst/>
          </a:prstGeom>
          <a:noFill/>
        </p:spPr>
        <p:txBody>
          <a:bodyPr wrap="none" rtlCol="0">
            <a:spAutoFit/>
          </a:bodyPr>
          <a:lstStyle/>
          <a:p>
            <a:r>
              <a:rPr lang="en-US" sz="5400" dirty="0" smtClean="0"/>
              <a:t>?</a:t>
            </a:r>
            <a:endParaRPr lang="en-US" sz="5400" dirty="0"/>
          </a:p>
        </p:txBody>
      </p:sp>
      <p:sp>
        <p:nvSpPr>
          <p:cNvPr id="13" name="TextBox 12"/>
          <p:cNvSpPr txBox="1"/>
          <p:nvPr/>
        </p:nvSpPr>
        <p:spPr>
          <a:xfrm>
            <a:off x="5011387" y="1864565"/>
            <a:ext cx="505555" cy="923330"/>
          </a:xfrm>
          <a:prstGeom prst="rect">
            <a:avLst/>
          </a:prstGeom>
          <a:noFill/>
        </p:spPr>
        <p:txBody>
          <a:bodyPr wrap="none" rtlCol="0">
            <a:spAutoFit/>
          </a:bodyPr>
          <a:lstStyle/>
          <a:p>
            <a:r>
              <a:rPr lang="en-US" sz="5400" dirty="0" smtClean="0"/>
              <a:t>?</a:t>
            </a:r>
            <a:endParaRPr lang="en-US" sz="5400" dirty="0"/>
          </a:p>
        </p:txBody>
      </p:sp>
      <p:sp>
        <p:nvSpPr>
          <p:cNvPr id="14" name="TextBox 13"/>
          <p:cNvSpPr txBox="1"/>
          <p:nvPr/>
        </p:nvSpPr>
        <p:spPr>
          <a:xfrm>
            <a:off x="2939996" y="41386"/>
            <a:ext cx="6350530" cy="1815882"/>
          </a:xfrm>
          <a:prstGeom prst="rect">
            <a:avLst/>
          </a:prstGeom>
          <a:solidFill>
            <a:srgbClr val="FFFFFF"/>
          </a:solidFill>
        </p:spPr>
        <p:txBody>
          <a:bodyPr wrap="square" rtlCol="0">
            <a:spAutoFit/>
          </a:bodyPr>
          <a:lstStyle/>
          <a:p>
            <a:pPr algn="ctr"/>
            <a:r>
              <a:rPr lang="en-US" sz="2800" b="1" dirty="0" smtClean="0">
                <a:solidFill>
                  <a:srgbClr val="FF0000"/>
                </a:solidFill>
              </a:rPr>
              <a:t>So we know what the problems are, we understand the science but how to cross the bridge between science and application</a:t>
            </a:r>
            <a:endParaRPr lang="en-US" sz="2800" b="1" dirty="0">
              <a:solidFill>
                <a:srgbClr val="FF0000"/>
              </a:solidFill>
            </a:endParaRPr>
          </a:p>
        </p:txBody>
      </p:sp>
      <p:sp>
        <p:nvSpPr>
          <p:cNvPr id="15" name="TextBox 14"/>
          <p:cNvSpPr txBox="1"/>
          <p:nvPr/>
        </p:nvSpPr>
        <p:spPr>
          <a:xfrm>
            <a:off x="4102990" y="3621123"/>
            <a:ext cx="780682" cy="369332"/>
          </a:xfrm>
          <a:prstGeom prst="rect">
            <a:avLst/>
          </a:prstGeom>
          <a:noFill/>
        </p:spPr>
        <p:txBody>
          <a:bodyPr wrap="none" rtlCol="0">
            <a:spAutoFit/>
          </a:bodyPr>
          <a:lstStyle/>
          <a:p>
            <a:r>
              <a:rPr lang="en-US" dirty="0" smtClean="0"/>
              <a:t>failure</a:t>
            </a:r>
            <a:endParaRPr lang="en-US" dirty="0"/>
          </a:p>
        </p:txBody>
      </p:sp>
      <p:sp>
        <p:nvSpPr>
          <p:cNvPr id="16" name="TextBox 15"/>
          <p:cNvSpPr txBox="1"/>
          <p:nvPr/>
        </p:nvSpPr>
        <p:spPr>
          <a:xfrm>
            <a:off x="4194504" y="4904393"/>
            <a:ext cx="780682" cy="369332"/>
          </a:xfrm>
          <a:prstGeom prst="rect">
            <a:avLst/>
          </a:prstGeom>
          <a:noFill/>
        </p:spPr>
        <p:txBody>
          <a:bodyPr wrap="none" rtlCol="0">
            <a:spAutoFit/>
          </a:bodyPr>
          <a:lstStyle/>
          <a:p>
            <a:r>
              <a:rPr lang="en-US" dirty="0" smtClean="0"/>
              <a:t>failure</a:t>
            </a:r>
            <a:endParaRPr lang="en-US" dirty="0"/>
          </a:p>
        </p:txBody>
      </p:sp>
      <p:sp>
        <p:nvSpPr>
          <p:cNvPr id="17" name="TextBox 16"/>
          <p:cNvSpPr txBox="1"/>
          <p:nvPr/>
        </p:nvSpPr>
        <p:spPr>
          <a:xfrm>
            <a:off x="3959658" y="3112399"/>
            <a:ext cx="780682" cy="369332"/>
          </a:xfrm>
          <a:prstGeom prst="rect">
            <a:avLst/>
          </a:prstGeom>
          <a:noFill/>
        </p:spPr>
        <p:txBody>
          <a:bodyPr wrap="none" rtlCol="0">
            <a:spAutoFit/>
          </a:bodyPr>
          <a:lstStyle/>
          <a:p>
            <a:r>
              <a:rPr lang="en-US" dirty="0" smtClean="0"/>
              <a:t>failure</a:t>
            </a:r>
            <a:endParaRPr lang="en-US" dirty="0"/>
          </a:p>
        </p:txBody>
      </p:sp>
      <p:sp>
        <p:nvSpPr>
          <p:cNvPr id="18" name="TextBox 17"/>
          <p:cNvSpPr txBox="1"/>
          <p:nvPr/>
        </p:nvSpPr>
        <p:spPr>
          <a:xfrm>
            <a:off x="5862622" y="5288460"/>
            <a:ext cx="3044352" cy="1200328"/>
          </a:xfrm>
          <a:prstGeom prst="rect">
            <a:avLst/>
          </a:prstGeom>
          <a:solidFill>
            <a:srgbClr val="FFFF00"/>
          </a:solidFill>
        </p:spPr>
        <p:txBody>
          <a:bodyPr wrap="square" rtlCol="0">
            <a:spAutoFit/>
          </a:bodyPr>
          <a:lstStyle/>
          <a:p>
            <a:r>
              <a:rPr lang="en-US" sz="2400" dirty="0" smtClean="0"/>
              <a:t>WHY DO SO MANY PROJECTS WITHER ON THE VINE? </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prstTxWarp prst="textNoShape">
              <a:avLst/>
            </a:prstTxWarp>
          </a:bodyPr>
          <a:lstStyle/>
          <a:p>
            <a:endParaRPr lang="en-US"/>
          </a:p>
        </p:txBody>
      </p:sp>
      <p:sp>
        <p:nvSpPr>
          <p:cNvPr id="24579" name="Rectangle 2"/>
          <p:cNvSpPr>
            <a:spLocks noGrp="1" noChangeArrowheads="1"/>
          </p:cNvSpPr>
          <p:nvPr>
            <p:ph type="title"/>
          </p:nvPr>
        </p:nvSpPr>
        <p:spPr>
          <a:xfrm>
            <a:off x="0" y="381000"/>
            <a:ext cx="8991600" cy="1143000"/>
          </a:xfrm>
        </p:spPr>
        <p:txBody>
          <a:bodyPr>
            <a:normAutofit/>
          </a:bodyPr>
          <a:lstStyle/>
          <a:p>
            <a:pPr>
              <a:defRPr/>
            </a:pPr>
            <a:r>
              <a:rPr lang="en-US" sz="3600" dirty="0" smtClean="0">
                <a:solidFill>
                  <a:srgbClr val="FFFFFF"/>
                </a:solidFill>
              </a:rPr>
              <a:t>Population affected by Environmental Hazards</a:t>
            </a:r>
          </a:p>
        </p:txBody>
      </p:sp>
      <p:pic>
        <p:nvPicPr>
          <p:cNvPr id="24580" name="Picture 3" descr="245"/>
          <p:cNvPicPr>
            <a:picLocks noChangeAspect="1" noChangeArrowheads="1"/>
          </p:cNvPicPr>
          <p:nvPr/>
        </p:nvPicPr>
        <p:blipFill>
          <a:blip r:embed="rId3"/>
          <a:srcRect/>
          <a:stretch>
            <a:fillRect/>
          </a:stretch>
        </p:blipFill>
        <p:spPr bwMode="auto">
          <a:xfrm>
            <a:off x="228600" y="1447800"/>
            <a:ext cx="8686800" cy="5257800"/>
          </a:xfrm>
          <a:prstGeom prst="rect">
            <a:avLst/>
          </a:prstGeom>
          <a:noFill/>
          <a:ln w="19050">
            <a:solidFill>
              <a:schemeClr val="bg1"/>
            </a:solidFill>
            <a:miter lim="800000"/>
            <a:headEnd/>
            <a:tailEnd/>
          </a:ln>
        </p:spPr>
      </p:pic>
      <p:sp>
        <p:nvSpPr>
          <p:cNvPr id="24581" name="TextBox 3"/>
          <p:cNvSpPr txBox="1">
            <a:spLocks noChangeArrowheads="1"/>
          </p:cNvSpPr>
          <p:nvPr/>
        </p:nvSpPr>
        <p:spPr bwMode="auto">
          <a:xfrm>
            <a:off x="304800" y="152400"/>
            <a:ext cx="5562600" cy="461963"/>
          </a:xfrm>
          <a:prstGeom prst="rect">
            <a:avLst/>
          </a:prstGeom>
          <a:noFill/>
          <a:ln w="9525">
            <a:noFill/>
            <a:miter lim="800000"/>
            <a:headEnd/>
            <a:tailEnd/>
          </a:ln>
        </p:spPr>
        <p:txBody>
          <a:bodyPr>
            <a:prstTxWarp prst="textNoShape">
              <a:avLst/>
            </a:prstTxWarp>
            <a:spAutoFit/>
          </a:bodyPr>
          <a:lstStyle/>
          <a:p>
            <a:r>
              <a:rPr lang="en-US">
                <a:solidFill>
                  <a:srgbClr val="FFFFFF"/>
                </a:solidFill>
              </a:rPr>
              <a:t>“EVENT” WEIGHTED WORLD MAP</a:t>
            </a:r>
          </a:p>
        </p:txBody>
      </p:sp>
      <p:sp>
        <p:nvSpPr>
          <p:cNvPr id="24582" name="TextBox 5"/>
          <p:cNvSpPr txBox="1">
            <a:spLocks noChangeArrowheads="1"/>
          </p:cNvSpPr>
          <p:nvPr/>
        </p:nvSpPr>
        <p:spPr bwMode="auto">
          <a:xfrm>
            <a:off x="457200" y="1752600"/>
            <a:ext cx="4114800" cy="1200150"/>
          </a:xfrm>
          <a:prstGeom prst="rect">
            <a:avLst/>
          </a:prstGeom>
          <a:noFill/>
          <a:ln w="9525">
            <a:noFill/>
            <a:miter lim="800000"/>
            <a:headEnd/>
            <a:tailEnd/>
          </a:ln>
        </p:spPr>
        <p:txBody>
          <a:bodyPr>
            <a:prstTxWarp prst="textNoShape">
              <a:avLst/>
            </a:prstTxWarp>
            <a:spAutoFit/>
          </a:bodyPr>
          <a:lstStyle/>
          <a:p>
            <a:r>
              <a:rPr lang="en-US" dirty="0"/>
              <a:t>Tropical cyclones</a:t>
            </a:r>
          </a:p>
          <a:p>
            <a:r>
              <a:rPr lang="en-US" dirty="0"/>
              <a:t>Floods (flash and slow-rise)</a:t>
            </a:r>
          </a:p>
          <a:p>
            <a:r>
              <a:rPr lang="en-US" dirty="0"/>
              <a:t>Earthquakes  …</a:t>
            </a:r>
          </a:p>
        </p:txBody>
      </p:sp>
      <p:sp>
        <p:nvSpPr>
          <p:cNvPr id="24583" name="TextBox 6"/>
          <p:cNvSpPr txBox="1">
            <a:spLocks noChangeArrowheads="1"/>
          </p:cNvSpPr>
          <p:nvPr/>
        </p:nvSpPr>
        <p:spPr bwMode="auto">
          <a:xfrm>
            <a:off x="4687888" y="6324600"/>
            <a:ext cx="4146550" cy="369888"/>
          </a:xfrm>
          <a:prstGeom prst="rect">
            <a:avLst/>
          </a:prstGeom>
          <a:noFill/>
          <a:ln w="9525">
            <a:noFill/>
            <a:miter lim="800000"/>
            <a:headEnd/>
            <a:tailEnd/>
          </a:ln>
        </p:spPr>
        <p:txBody>
          <a:bodyPr wrap="none">
            <a:prstTxWarp prst="textNoShape">
              <a:avLst/>
            </a:prstTxWarp>
            <a:spAutoFit/>
          </a:bodyPr>
          <a:lstStyle/>
          <a:p>
            <a:r>
              <a:rPr lang="en-US"/>
              <a:t>Source: Milennium Ecosystem Assessment</a:t>
            </a:r>
          </a:p>
        </p:txBody>
      </p:sp>
      <p:sp>
        <p:nvSpPr>
          <p:cNvPr id="24584" name="TextBox 7"/>
          <p:cNvSpPr txBox="1">
            <a:spLocks noChangeArrowheads="1"/>
          </p:cNvSpPr>
          <p:nvPr/>
        </p:nvSpPr>
        <p:spPr bwMode="auto">
          <a:xfrm>
            <a:off x="6491288" y="2751138"/>
            <a:ext cx="519112" cy="830262"/>
          </a:xfrm>
          <a:prstGeom prst="rect">
            <a:avLst/>
          </a:prstGeom>
          <a:noFill/>
          <a:ln w="9525">
            <a:noFill/>
            <a:miter lim="800000"/>
            <a:headEnd/>
            <a:tailEnd/>
          </a:ln>
        </p:spPr>
        <p:txBody>
          <a:bodyPr wrap="none">
            <a:prstTxWarp prst="textNoShape">
              <a:avLst/>
            </a:prstTxWarp>
            <a:spAutoFit/>
          </a:bodyPr>
          <a:lstStyle/>
          <a:p>
            <a:r>
              <a:rPr lang="en-US" sz="4800"/>
              <a:t>B</a:t>
            </a:r>
          </a:p>
        </p:txBody>
      </p:sp>
      <p:sp>
        <p:nvSpPr>
          <p:cNvPr id="24585" name="TextBox 8"/>
          <p:cNvSpPr txBox="1">
            <a:spLocks noChangeArrowheads="1"/>
          </p:cNvSpPr>
          <p:nvPr/>
        </p:nvSpPr>
        <p:spPr bwMode="auto">
          <a:xfrm>
            <a:off x="4953000" y="2667000"/>
            <a:ext cx="327025" cy="769938"/>
          </a:xfrm>
          <a:prstGeom prst="rect">
            <a:avLst/>
          </a:prstGeom>
          <a:noFill/>
          <a:ln w="9525">
            <a:noFill/>
            <a:miter lim="800000"/>
            <a:headEnd/>
            <a:tailEnd/>
          </a:ln>
        </p:spPr>
        <p:txBody>
          <a:bodyPr wrap="none">
            <a:prstTxWarp prst="textNoShape">
              <a:avLst/>
            </a:prstTxWarp>
            <a:spAutoFit/>
          </a:bodyPr>
          <a:lstStyle/>
          <a:p>
            <a:r>
              <a:rPr lang="en-US" sz="4400"/>
              <a:t>I</a:t>
            </a:r>
          </a:p>
        </p:txBody>
      </p:sp>
      <p:sp>
        <p:nvSpPr>
          <p:cNvPr id="24586" name="TextBox 9"/>
          <p:cNvSpPr txBox="1">
            <a:spLocks noChangeArrowheads="1"/>
          </p:cNvSpPr>
          <p:nvPr/>
        </p:nvSpPr>
        <p:spPr bwMode="auto">
          <a:xfrm>
            <a:off x="7162800" y="3878263"/>
            <a:ext cx="749300" cy="461962"/>
          </a:xfrm>
          <a:prstGeom prst="rect">
            <a:avLst/>
          </a:prstGeom>
          <a:noFill/>
          <a:ln w="9525">
            <a:noFill/>
            <a:miter lim="800000"/>
            <a:headEnd/>
            <a:tailEnd/>
          </a:ln>
        </p:spPr>
        <p:txBody>
          <a:bodyPr wrap="none">
            <a:prstTxWarp prst="textNoShape">
              <a:avLst/>
            </a:prstTxWarp>
            <a:spAutoFit/>
          </a:bodyPr>
          <a:lstStyle/>
          <a:p>
            <a:r>
              <a:rPr lang="en-US"/>
              <a:t>M/V</a:t>
            </a:r>
          </a:p>
        </p:txBody>
      </p:sp>
      <p:sp>
        <p:nvSpPr>
          <p:cNvPr id="24587" name="TextBox 10"/>
          <p:cNvSpPr txBox="1">
            <a:spLocks noChangeArrowheads="1"/>
          </p:cNvSpPr>
          <p:nvPr/>
        </p:nvSpPr>
        <p:spPr bwMode="auto">
          <a:xfrm>
            <a:off x="7958138" y="3925888"/>
            <a:ext cx="344487" cy="461962"/>
          </a:xfrm>
          <a:prstGeom prst="rect">
            <a:avLst/>
          </a:prstGeom>
          <a:noFill/>
          <a:ln w="9525">
            <a:noFill/>
            <a:miter lim="800000"/>
            <a:headEnd/>
            <a:tailEnd/>
          </a:ln>
        </p:spPr>
        <p:txBody>
          <a:bodyPr wrap="none">
            <a:prstTxWarp prst="textNoShape">
              <a:avLst/>
            </a:prstTxWarp>
            <a:spAutoFit/>
          </a:bodyPr>
          <a:lstStyle/>
          <a:p>
            <a:r>
              <a:rPr lang="en-US"/>
              <a:t>P</a:t>
            </a:r>
          </a:p>
        </p:txBody>
      </p:sp>
      <p:sp>
        <p:nvSpPr>
          <p:cNvPr id="24588" name="TextBox 11"/>
          <p:cNvSpPr txBox="1">
            <a:spLocks noChangeArrowheads="1"/>
          </p:cNvSpPr>
          <p:nvPr/>
        </p:nvSpPr>
        <p:spPr bwMode="auto">
          <a:xfrm>
            <a:off x="4686300" y="1905000"/>
            <a:ext cx="342900" cy="461963"/>
          </a:xfrm>
          <a:prstGeom prst="rect">
            <a:avLst/>
          </a:prstGeom>
          <a:noFill/>
          <a:ln w="9525">
            <a:noFill/>
            <a:miter lim="800000"/>
            <a:headEnd/>
            <a:tailEnd/>
          </a:ln>
        </p:spPr>
        <p:txBody>
          <a:bodyPr wrap="none">
            <a:prstTxWarp prst="textNoShape">
              <a:avLst/>
            </a:prstTxWarp>
            <a:spAutoFit/>
          </a:bodyPr>
          <a:lstStyle/>
          <a:p>
            <a:r>
              <a:rPr lang="en-US"/>
              <a:t>P</a:t>
            </a:r>
          </a:p>
        </p:txBody>
      </p:sp>
      <p:sp>
        <p:nvSpPr>
          <p:cNvPr id="24589" name="TextBox 12"/>
          <p:cNvSpPr txBox="1">
            <a:spLocks noChangeArrowheads="1"/>
          </p:cNvSpPr>
          <p:nvPr/>
        </p:nvSpPr>
        <p:spPr bwMode="auto">
          <a:xfrm>
            <a:off x="7253288" y="1981200"/>
            <a:ext cx="457200" cy="708025"/>
          </a:xfrm>
          <a:prstGeom prst="rect">
            <a:avLst/>
          </a:prstGeom>
          <a:noFill/>
          <a:ln w="9525">
            <a:noFill/>
            <a:miter lim="800000"/>
            <a:headEnd/>
            <a:tailEnd/>
          </a:ln>
        </p:spPr>
        <p:txBody>
          <a:bodyPr wrap="none">
            <a:prstTxWarp prst="textNoShape">
              <a:avLst/>
            </a:prstTxWarp>
            <a:spAutoFit/>
          </a:bodyPr>
          <a:lstStyle/>
          <a:p>
            <a:r>
              <a:rPr lang="en-US" sz="4000"/>
              <a:t>C</a:t>
            </a:r>
          </a:p>
        </p:txBody>
      </p:sp>
      <p:sp>
        <p:nvSpPr>
          <p:cNvPr id="24590" name="TextBox 13"/>
          <p:cNvSpPr txBox="1">
            <a:spLocks noChangeArrowheads="1"/>
          </p:cNvSpPr>
          <p:nvPr/>
        </p:nvSpPr>
        <p:spPr bwMode="auto">
          <a:xfrm>
            <a:off x="381000" y="4724400"/>
            <a:ext cx="5562600" cy="1384300"/>
          </a:xfrm>
          <a:prstGeom prst="rect">
            <a:avLst/>
          </a:prstGeom>
          <a:noFill/>
          <a:ln w="9525">
            <a:noFill/>
            <a:miter lim="800000"/>
            <a:headEnd/>
            <a:tailEnd/>
          </a:ln>
        </p:spPr>
        <p:txBody>
          <a:bodyPr>
            <a:prstTxWarp prst="textNoShape">
              <a:avLst/>
            </a:prstTxWarp>
            <a:spAutoFit/>
          </a:bodyPr>
          <a:lstStyle/>
          <a:p>
            <a:r>
              <a:rPr lang="en-US" sz="2800"/>
              <a:t>South and East Asia (especially India, China and Bangladesh) are most affected by environmental  hazards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8538" y="700119"/>
            <a:ext cx="5679930" cy="4264761"/>
          </a:xfrm>
          <a:prstGeom prst="rect">
            <a:avLst/>
          </a:prstGeom>
        </p:spPr>
      </p:pic>
      <p:sp>
        <p:nvSpPr>
          <p:cNvPr id="5" name="TextBox 4"/>
          <p:cNvSpPr txBox="1"/>
          <p:nvPr/>
        </p:nvSpPr>
        <p:spPr>
          <a:xfrm>
            <a:off x="165266" y="139182"/>
            <a:ext cx="8978734" cy="461665"/>
          </a:xfrm>
          <a:prstGeom prst="rect">
            <a:avLst/>
          </a:prstGeom>
          <a:noFill/>
        </p:spPr>
        <p:txBody>
          <a:bodyPr wrap="square" rtlCol="0">
            <a:spAutoFit/>
          </a:bodyPr>
          <a:lstStyle/>
          <a:p>
            <a:r>
              <a:rPr lang="en-US" sz="2400" b="1" dirty="0" smtClean="0"/>
              <a:t>WHY DO SO MANY WELL-INTENTIONED PROJECTS END IN FAILURE?</a:t>
            </a:r>
            <a:endParaRPr lang="en-US" sz="2400" b="1" dirty="0"/>
          </a:p>
        </p:txBody>
      </p:sp>
      <p:sp>
        <p:nvSpPr>
          <p:cNvPr id="6" name="TextBox 5"/>
          <p:cNvSpPr txBox="1"/>
          <p:nvPr/>
        </p:nvSpPr>
        <p:spPr>
          <a:xfrm>
            <a:off x="383574" y="5156552"/>
            <a:ext cx="8344885" cy="1631216"/>
          </a:xfrm>
          <a:prstGeom prst="rect">
            <a:avLst/>
          </a:prstGeom>
          <a:noFill/>
        </p:spPr>
        <p:txBody>
          <a:bodyPr wrap="square" rtlCol="0">
            <a:spAutoFit/>
          </a:bodyPr>
          <a:lstStyle/>
          <a:p>
            <a:r>
              <a:rPr lang="en-US" sz="2000" dirty="0" smtClean="0"/>
              <a:t>Clearly, we know the science that will provide a populace of the probability of an impending hazard and we have a basic idea of how to communicate this knowledge, but, …</a:t>
            </a:r>
          </a:p>
          <a:p>
            <a:endParaRPr lang="en-US" sz="2000" dirty="0" smtClean="0"/>
          </a:p>
          <a:p>
            <a:r>
              <a:rPr lang="en-US" sz="2000" dirty="0" smtClean="0"/>
              <a:t>why is there so  much trouble in going from basic research to application? </a:t>
            </a:r>
            <a:endParaRPr lang="en-US" sz="2000" dirty="0"/>
          </a:p>
        </p:txBody>
      </p:sp>
      <p:sp>
        <p:nvSpPr>
          <p:cNvPr id="7" name="TextBox 6"/>
          <p:cNvSpPr txBox="1"/>
          <p:nvPr/>
        </p:nvSpPr>
        <p:spPr>
          <a:xfrm>
            <a:off x="3588561" y="4534362"/>
            <a:ext cx="2122546" cy="461665"/>
          </a:xfrm>
          <a:prstGeom prst="rect">
            <a:avLst/>
          </a:prstGeom>
          <a:noFill/>
        </p:spPr>
        <p:txBody>
          <a:bodyPr wrap="none" rtlCol="0">
            <a:spAutoFit/>
          </a:bodyPr>
          <a:lstStyle/>
          <a:p>
            <a:r>
              <a:rPr lang="en-US" sz="2400" b="1" dirty="0" smtClean="0"/>
              <a:t>Valley of Death</a:t>
            </a:r>
            <a:endParaRPr lang="en-US" sz="2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8538" y="700119"/>
            <a:ext cx="5679930" cy="4264761"/>
          </a:xfrm>
          <a:prstGeom prst="rect">
            <a:avLst/>
          </a:prstGeom>
        </p:spPr>
      </p:pic>
      <p:sp>
        <p:nvSpPr>
          <p:cNvPr id="5" name="TextBox 4"/>
          <p:cNvSpPr txBox="1"/>
          <p:nvPr/>
        </p:nvSpPr>
        <p:spPr>
          <a:xfrm>
            <a:off x="165266" y="139182"/>
            <a:ext cx="8978734" cy="461665"/>
          </a:xfrm>
          <a:prstGeom prst="rect">
            <a:avLst/>
          </a:prstGeom>
          <a:noFill/>
        </p:spPr>
        <p:txBody>
          <a:bodyPr wrap="square" rtlCol="0">
            <a:spAutoFit/>
          </a:bodyPr>
          <a:lstStyle/>
          <a:p>
            <a:pPr algn="ctr"/>
            <a:r>
              <a:rPr lang="en-US" sz="2400" b="1" dirty="0" smtClean="0"/>
              <a:t>WHY SO MANY DEVELOPMENT GRAPES DRY ON THE VINE</a:t>
            </a:r>
            <a:endParaRPr lang="en-US" sz="2400" b="1" dirty="0"/>
          </a:p>
        </p:txBody>
      </p:sp>
      <p:sp>
        <p:nvSpPr>
          <p:cNvPr id="7" name="TextBox 6"/>
          <p:cNvSpPr txBox="1"/>
          <p:nvPr/>
        </p:nvSpPr>
        <p:spPr>
          <a:xfrm>
            <a:off x="3588561" y="4534362"/>
            <a:ext cx="2122546" cy="461665"/>
          </a:xfrm>
          <a:prstGeom prst="rect">
            <a:avLst/>
          </a:prstGeom>
          <a:noFill/>
        </p:spPr>
        <p:txBody>
          <a:bodyPr wrap="none" rtlCol="0">
            <a:spAutoFit/>
          </a:bodyPr>
          <a:lstStyle/>
          <a:p>
            <a:r>
              <a:rPr lang="en-US" sz="2400" b="1" dirty="0" smtClean="0"/>
              <a:t>Valley of Death</a:t>
            </a:r>
            <a:endParaRPr lang="en-US" sz="2400" b="1" dirty="0"/>
          </a:p>
        </p:txBody>
      </p:sp>
      <p:sp>
        <p:nvSpPr>
          <p:cNvPr id="8" name="TextBox 7"/>
          <p:cNvSpPr txBox="1"/>
          <p:nvPr/>
        </p:nvSpPr>
        <p:spPr>
          <a:xfrm>
            <a:off x="4833044" y="5062803"/>
            <a:ext cx="4117037" cy="707886"/>
          </a:xfrm>
          <a:prstGeom prst="rect">
            <a:avLst/>
          </a:prstGeom>
          <a:noFill/>
        </p:spPr>
        <p:txBody>
          <a:bodyPr wrap="square" rtlCol="0">
            <a:spAutoFit/>
          </a:bodyPr>
          <a:lstStyle/>
          <a:p>
            <a:r>
              <a:rPr lang="en-US" sz="2000" b="1" dirty="0" smtClean="0">
                <a:solidFill>
                  <a:schemeClr val="accent2"/>
                </a:solidFill>
              </a:rPr>
              <a:t>Lack of maintenance: 3-year grants and political changes of mind</a:t>
            </a:r>
            <a:endParaRPr lang="en-US" sz="2000" b="1" dirty="0">
              <a:solidFill>
                <a:schemeClr val="accent2"/>
              </a:solidFill>
            </a:endParaRPr>
          </a:p>
        </p:txBody>
      </p:sp>
      <p:sp>
        <p:nvSpPr>
          <p:cNvPr id="9" name="TextBox 8"/>
          <p:cNvSpPr txBox="1"/>
          <p:nvPr/>
        </p:nvSpPr>
        <p:spPr>
          <a:xfrm>
            <a:off x="2625357" y="843799"/>
            <a:ext cx="3769252" cy="707886"/>
          </a:xfrm>
          <a:prstGeom prst="rect">
            <a:avLst/>
          </a:prstGeom>
          <a:noFill/>
        </p:spPr>
        <p:txBody>
          <a:bodyPr wrap="square" rtlCol="0">
            <a:spAutoFit/>
          </a:bodyPr>
          <a:lstStyle/>
          <a:p>
            <a:r>
              <a:rPr lang="en-US" sz="2000" b="1" dirty="0" smtClean="0"/>
              <a:t>Developed world solutions for less-developed world application</a:t>
            </a:r>
            <a:endParaRPr lang="en-US" sz="2000" b="1" dirty="0"/>
          </a:p>
        </p:txBody>
      </p:sp>
      <p:sp>
        <p:nvSpPr>
          <p:cNvPr id="10" name="TextBox 9"/>
          <p:cNvSpPr txBox="1"/>
          <p:nvPr/>
        </p:nvSpPr>
        <p:spPr>
          <a:xfrm>
            <a:off x="724530" y="5098303"/>
            <a:ext cx="3581259" cy="1015663"/>
          </a:xfrm>
          <a:prstGeom prst="rect">
            <a:avLst/>
          </a:prstGeom>
          <a:noFill/>
        </p:spPr>
        <p:txBody>
          <a:bodyPr wrap="square" rtlCol="0">
            <a:spAutoFit/>
          </a:bodyPr>
          <a:lstStyle/>
          <a:p>
            <a:r>
              <a:rPr lang="en-US" sz="2000" b="1" dirty="0" smtClean="0"/>
              <a:t>No human capacity building: loss of young scientists/technicians</a:t>
            </a:r>
            <a:endParaRPr lang="en-US" sz="2000" b="1" dirty="0"/>
          </a:p>
        </p:txBody>
      </p:sp>
      <p:sp>
        <p:nvSpPr>
          <p:cNvPr id="11" name="TextBox 10"/>
          <p:cNvSpPr txBox="1"/>
          <p:nvPr/>
        </p:nvSpPr>
        <p:spPr>
          <a:xfrm>
            <a:off x="698948" y="6119667"/>
            <a:ext cx="4399026" cy="400110"/>
          </a:xfrm>
          <a:prstGeom prst="rect">
            <a:avLst/>
          </a:prstGeom>
          <a:noFill/>
        </p:spPr>
        <p:txBody>
          <a:bodyPr wrap="square" rtlCol="0">
            <a:spAutoFit/>
          </a:bodyPr>
          <a:lstStyle/>
          <a:p>
            <a:r>
              <a:rPr lang="en-US" sz="2000" b="1" dirty="0" smtClean="0">
                <a:solidFill>
                  <a:schemeClr val="accent2"/>
                </a:solidFill>
              </a:rPr>
              <a:t>Technological transfer</a:t>
            </a:r>
            <a:endParaRPr lang="en-US" sz="2000" b="1" dirty="0">
              <a:solidFill>
                <a:schemeClr val="accent2"/>
              </a:solidFill>
            </a:endParaRPr>
          </a:p>
        </p:txBody>
      </p:sp>
      <p:sp>
        <p:nvSpPr>
          <p:cNvPr id="12" name="TextBox 11"/>
          <p:cNvSpPr txBox="1"/>
          <p:nvPr/>
        </p:nvSpPr>
        <p:spPr>
          <a:xfrm>
            <a:off x="4202276" y="5821362"/>
            <a:ext cx="4812611" cy="400110"/>
          </a:xfrm>
          <a:prstGeom prst="rect">
            <a:avLst/>
          </a:prstGeom>
          <a:noFill/>
        </p:spPr>
        <p:txBody>
          <a:bodyPr wrap="square" rtlCol="0">
            <a:spAutoFit/>
          </a:bodyPr>
          <a:lstStyle/>
          <a:p>
            <a:r>
              <a:rPr lang="en-US" sz="2000" b="1" dirty="0" smtClean="0"/>
              <a:t>Imposed solutions rather than partnerships</a:t>
            </a:r>
            <a:endParaRPr lang="en-US" sz="2000" b="1" dirty="0"/>
          </a:p>
        </p:txBody>
      </p:sp>
      <p:sp>
        <p:nvSpPr>
          <p:cNvPr id="14" name="TextBox 13"/>
          <p:cNvSpPr txBox="1"/>
          <p:nvPr/>
        </p:nvSpPr>
        <p:spPr>
          <a:xfrm>
            <a:off x="4202276" y="6349788"/>
            <a:ext cx="4812611" cy="369332"/>
          </a:xfrm>
          <a:prstGeom prst="rect">
            <a:avLst/>
          </a:prstGeom>
          <a:noFill/>
        </p:spPr>
        <p:txBody>
          <a:bodyPr wrap="square" rtlCol="0">
            <a:spAutoFit/>
          </a:bodyPr>
          <a:lstStyle/>
          <a:p>
            <a:r>
              <a:rPr lang="en-US" b="1" dirty="0" smtClean="0">
                <a:solidFill>
                  <a:schemeClr val="accent2"/>
                </a:solidFill>
              </a:rPr>
              <a:t>National pride and resentment</a:t>
            </a:r>
            <a:endParaRPr lang="en-US" b="1" dirty="0">
              <a:solidFill>
                <a:schemeClr val="accent2"/>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prstTxWarp prst="textNoShape">
              <a:avLst/>
            </a:prstTxWarp>
          </a:bodyPr>
          <a:lstStyle/>
          <a:p>
            <a:endParaRPr lang="en-US"/>
          </a:p>
        </p:txBody>
      </p:sp>
      <p:pic>
        <p:nvPicPr>
          <p:cNvPr id="16387" name="Picture 12" descr="DSC00725.JPG"/>
          <p:cNvPicPr>
            <a:picLocks noChangeAspect="1"/>
          </p:cNvPicPr>
          <p:nvPr/>
        </p:nvPicPr>
        <p:blipFill>
          <a:blip r:embed="rId3"/>
          <a:srcRect/>
          <a:stretch>
            <a:fillRect/>
          </a:stretch>
        </p:blipFill>
        <p:spPr bwMode="auto">
          <a:xfrm>
            <a:off x="7010400" y="879475"/>
            <a:ext cx="1752600" cy="2336800"/>
          </a:xfrm>
          <a:prstGeom prst="rect">
            <a:avLst/>
          </a:prstGeom>
          <a:noFill/>
          <a:ln w="9525">
            <a:noFill/>
            <a:miter lim="800000"/>
            <a:headEnd/>
            <a:tailEnd/>
          </a:ln>
        </p:spPr>
      </p:pic>
      <p:sp>
        <p:nvSpPr>
          <p:cNvPr id="16388" name="TextBox 10"/>
          <p:cNvSpPr txBox="1">
            <a:spLocks noChangeArrowheads="1"/>
          </p:cNvSpPr>
          <p:nvPr/>
        </p:nvSpPr>
        <p:spPr bwMode="auto">
          <a:xfrm>
            <a:off x="-838200" y="152400"/>
            <a:ext cx="9982200" cy="1570038"/>
          </a:xfrm>
          <a:prstGeom prst="rect">
            <a:avLst/>
          </a:prstGeom>
          <a:noFill/>
          <a:ln w="9525">
            <a:noFill/>
            <a:miter lim="800000"/>
            <a:headEnd/>
            <a:tailEnd/>
          </a:ln>
        </p:spPr>
        <p:txBody>
          <a:bodyPr>
            <a:prstTxWarp prst="textNoShape">
              <a:avLst/>
            </a:prstTxWarp>
            <a:spAutoFit/>
          </a:bodyPr>
          <a:lstStyle/>
          <a:p>
            <a:pPr algn="ctr"/>
            <a:r>
              <a:rPr lang="en-US" sz="3200" u="sng">
                <a:solidFill>
                  <a:srgbClr val="FFFF00"/>
                </a:solidFill>
              </a:rPr>
              <a:t>S</a:t>
            </a:r>
            <a:r>
              <a:rPr lang="en-US" sz="3200">
                <a:solidFill>
                  <a:srgbClr val="FFFF00"/>
                </a:solidFill>
              </a:rPr>
              <a:t>ustainability through </a:t>
            </a:r>
            <a:r>
              <a:rPr lang="en-US" sz="3200" u="sng">
                <a:solidFill>
                  <a:srgbClr val="FFFF00"/>
                </a:solidFill>
              </a:rPr>
              <a:t>Haz</a:t>
            </a:r>
            <a:r>
              <a:rPr lang="en-US" sz="3200">
                <a:solidFill>
                  <a:srgbClr val="FFFF00"/>
                </a:solidFill>
              </a:rPr>
              <a:t>ard </a:t>
            </a:r>
            <a:r>
              <a:rPr lang="en-US" sz="3200" u="sng">
                <a:solidFill>
                  <a:srgbClr val="FFFF00"/>
                </a:solidFill>
              </a:rPr>
              <a:t>A</a:t>
            </a:r>
            <a:r>
              <a:rPr lang="en-US" sz="3200">
                <a:solidFill>
                  <a:srgbClr val="FFFF00"/>
                </a:solidFill>
              </a:rPr>
              <a:t>nticipation </a:t>
            </a:r>
          </a:p>
          <a:p>
            <a:pPr algn="ctr"/>
            <a:r>
              <a:rPr lang="en-US" sz="3200">
                <a:solidFill>
                  <a:srgbClr val="FFFF00"/>
                </a:solidFill>
              </a:rPr>
              <a:t>and  </a:t>
            </a:r>
            <a:r>
              <a:rPr lang="en-US" sz="3200" u="sng">
                <a:solidFill>
                  <a:srgbClr val="FFFF00"/>
                </a:solidFill>
              </a:rPr>
              <a:t>M</a:t>
            </a:r>
            <a:r>
              <a:rPr lang="en-US" sz="3200">
                <a:solidFill>
                  <a:srgbClr val="FFFF00"/>
                </a:solidFill>
              </a:rPr>
              <a:t>itigation </a:t>
            </a:r>
          </a:p>
          <a:p>
            <a:pPr algn="ctr"/>
            <a:r>
              <a:rPr lang="en-US" sz="3200">
                <a:solidFill>
                  <a:srgbClr val="F14B31"/>
                </a:solidFill>
              </a:rPr>
              <a:t>(SHAZAM)</a:t>
            </a:r>
          </a:p>
        </p:txBody>
      </p:sp>
      <p:sp>
        <p:nvSpPr>
          <p:cNvPr id="16389" name="TextBox 12"/>
          <p:cNvSpPr txBox="1">
            <a:spLocks noChangeArrowheads="1"/>
          </p:cNvSpPr>
          <p:nvPr/>
        </p:nvSpPr>
        <p:spPr bwMode="auto">
          <a:xfrm>
            <a:off x="228600" y="2514600"/>
            <a:ext cx="7772400" cy="3416320"/>
          </a:xfrm>
          <a:prstGeom prst="rect">
            <a:avLst/>
          </a:prstGeom>
          <a:noFill/>
          <a:ln w="9525">
            <a:noFill/>
            <a:miter lim="800000"/>
            <a:headEnd/>
            <a:tailEnd/>
          </a:ln>
        </p:spPr>
        <p:txBody>
          <a:bodyPr>
            <a:prstTxWarp prst="textNoShape">
              <a:avLst/>
            </a:prstTxWarp>
            <a:spAutoFit/>
          </a:bodyPr>
          <a:lstStyle/>
          <a:p>
            <a:r>
              <a:rPr lang="en-US" sz="2400" dirty="0">
                <a:solidFill>
                  <a:srgbClr val="FFFF00"/>
                </a:solidFill>
              </a:rPr>
              <a:t>We are firmly of the belief that:</a:t>
            </a:r>
          </a:p>
          <a:p>
            <a:r>
              <a:rPr lang="en-US" sz="2400" dirty="0">
                <a:solidFill>
                  <a:srgbClr val="FFFF00"/>
                </a:solidFill>
              </a:rPr>
              <a:t> </a:t>
            </a:r>
          </a:p>
          <a:p>
            <a:pPr algn="ctr"/>
            <a:r>
              <a:rPr lang="en-US" sz="2400" i="1" dirty="0">
                <a:solidFill>
                  <a:srgbClr val="FFFF00"/>
                </a:solidFill>
              </a:rPr>
              <a:t>“….A society that learns to deal with present era hazards will be best equipped to adapt to and mitigate hazards encountered in a changing climate…”</a:t>
            </a:r>
            <a:r>
              <a:rPr lang="en-US" sz="2400" i="1" dirty="0" smtClean="0">
                <a:solidFill>
                  <a:srgbClr val="FFFF00"/>
                </a:solidFill>
              </a:rPr>
              <a:t> </a:t>
            </a:r>
          </a:p>
          <a:p>
            <a:pPr algn="ctr"/>
            <a:endParaRPr lang="en-US" sz="2400" i="1" dirty="0" smtClean="0">
              <a:solidFill>
                <a:srgbClr val="FFFF00"/>
              </a:solidFill>
            </a:endParaRPr>
          </a:p>
          <a:p>
            <a:pPr algn="ctr"/>
            <a:r>
              <a:rPr lang="en-US" sz="2400" i="1" dirty="0" smtClean="0">
                <a:solidFill>
                  <a:srgbClr val="FFFF00"/>
                </a:solidFill>
              </a:rPr>
              <a:t>And altering a</a:t>
            </a:r>
          </a:p>
          <a:p>
            <a:pPr algn="ctr"/>
            <a:endParaRPr lang="en-US" sz="2400" i="1" dirty="0" smtClean="0">
              <a:solidFill>
                <a:srgbClr val="FFFF00"/>
              </a:solidFill>
            </a:endParaRPr>
          </a:p>
          <a:p>
            <a:pPr algn="ctr"/>
            <a:r>
              <a:rPr lang="en-US" sz="2400" i="1" dirty="0" smtClean="0">
                <a:solidFill>
                  <a:srgbClr val="FFFF00"/>
                </a:solidFill>
              </a:rPr>
              <a:t>“transcribed expectation (born to suffer) to a desired future” </a:t>
            </a:r>
            <a:endParaRPr lang="en-US" sz="2400" i="1" dirty="0">
              <a:solidFill>
                <a:srgbClr val="FFFF00"/>
              </a:solidFill>
            </a:endParaRPr>
          </a:p>
        </p:txBody>
      </p:sp>
      <p:pic>
        <p:nvPicPr>
          <p:cNvPr id="16390" name="Picture 14"/>
          <p:cNvPicPr>
            <a:picLocks noChangeAspect="1"/>
          </p:cNvPicPr>
          <p:nvPr/>
        </p:nvPicPr>
        <p:blipFill>
          <a:blip r:embed="rId4"/>
          <a:srcRect/>
          <a:stretch>
            <a:fillRect/>
          </a:stretch>
        </p:blipFill>
        <p:spPr bwMode="auto">
          <a:xfrm>
            <a:off x="8002712" y="5860457"/>
            <a:ext cx="1093788" cy="965200"/>
          </a:xfrm>
          <a:prstGeom prst="rect">
            <a:avLst/>
          </a:prstGeom>
          <a:noFill/>
          <a:ln w="9525">
            <a:noFill/>
            <a:miter lim="800000"/>
            <a:headEnd/>
            <a:tailEnd/>
          </a:ln>
        </p:spPr>
      </p:pic>
      <p:sp>
        <p:nvSpPr>
          <p:cNvPr id="16391" name="TextBox 11"/>
          <p:cNvSpPr txBox="1">
            <a:spLocks noChangeArrowheads="1"/>
          </p:cNvSpPr>
          <p:nvPr/>
        </p:nvSpPr>
        <p:spPr bwMode="auto">
          <a:xfrm>
            <a:off x="457200" y="6330203"/>
            <a:ext cx="6172200" cy="646113"/>
          </a:xfrm>
          <a:prstGeom prst="rect">
            <a:avLst/>
          </a:prstGeom>
          <a:noFill/>
          <a:ln w="9525">
            <a:noFill/>
            <a:miter lim="800000"/>
            <a:headEnd/>
            <a:tailEnd/>
          </a:ln>
        </p:spPr>
        <p:txBody>
          <a:bodyPr>
            <a:prstTxWarp prst="textNoShape">
              <a:avLst/>
            </a:prstTxWarp>
            <a:spAutoFit/>
          </a:bodyPr>
          <a:lstStyle/>
          <a:p>
            <a:pPr algn="ctr"/>
            <a:r>
              <a:rPr lang="en-US" sz="1800" dirty="0">
                <a:solidFill>
                  <a:srgbClr val="FFFF00"/>
                </a:solidFill>
              </a:rPr>
              <a:t>SHAZAM is an onomatopoeia  for “rolling thunder”:</a:t>
            </a:r>
          </a:p>
          <a:p>
            <a:pPr algn="ctr"/>
            <a:endParaRPr lang="en-US" sz="1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2"/>
          <p:cNvSpPr txBox="1">
            <a:spLocks noChangeArrowheads="1"/>
          </p:cNvSpPr>
          <p:nvPr/>
        </p:nvSpPr>
        <p:spPr bwMode="auto">
          <a:xfrm>
            <a:off x="457200" y="822675"/>
            <a:ext cx="8382000" cy="8217633"/>
          </a:xfrm>
          <a:prstGeom prst="rect">
            <a:avLst/>
          </a:prstGeom>
          <a:noFill/>
          <a:ln w="9525">
            <a:noFill/>
            <a:miter lim="800000"/>
            <a:headEnd/>
            <a:tailEnd/>
          </a:ln>
        </p:spPr>
        <p:txBody>
          <a:bodyPr>
            <a:prstTxWarp prst="textNoShape">
              <a:avLst/>
            </a:prstTxWarp>
            <a:spAutoFit/>
          </a:bodyPr>
          <a:lstStyle/>
          <a:p>
            <a:pPr marL="344488" indent="-344488">
              <a:spcBef>
                <a:spcPct val="50000"/>
              </a:spcBef>
              <a:buFontTx/>
              <a:buChar char="•"/>
            </a:pPr>
            <a:r>
              <a:rPr lang="en-US" sz="2400" b="1" dirty="0" smtClean="0"/>
              <a:t>The spiral of environmental hazards:                                      			              hazards, population =&gt; poverty =&gt; ……..</a:t>
            </a:r>
          </a:p>
          <a:p>
            <a:pPr marL="344488" indent="-344488">
              <a:spcBef>
                <a:spcPct val="50000"/>
              </a:spcBef>
              <a:buFontTx/>
              <a:buChar char="•"/>
            </a:pPr>
            <a:r>
              <a:rPr lang="en-US" sz="2400" b="1" dirty="0" smtClean="0"/>
              <a:t>End-to-end prediction systems and spanning the “valley of death”. </a:t>
            </a:r>
          </a:p>
          <a:p>
            <a:pPr marL="344488" indent="-344488">
              <a:spcBef>
                <a:spcPct val="50000"/>
              </a:spcBef>
              <a:buFontTx/>
              <a:buChar char="•"/>
            </a:pPr>
            <a:r>
              <a:rPr lang="en-US" sz="2400" b="1" dirty="0" smtClean="0"/>
              <a:t>Targeted </a:t>
            </a:r>
            <a:r>
              <a:rPr lang="en-US" sz="2400" b="1" dirty="0"/>
              <a:t>environmental probabilistic forecasting</a:t>
            </a:r>
          </a:p>
          <a:p>
            <a:pPr marL="344488" indent="-344488">
              <a:spcBef>
                <a:spcPct val="50000"/>
              </a:spcBef>
            </a:pPr>
            <a:r>
              <a:rPr lang="en-US" sz="2400" b="1" dirty="0"/>
              <a:t>		Providing forecasts directly to those who need and can use</a:t>
            </a:r>
            <a:r>
              <a:rPr lang="en-US" sz="2400" b="1" dirty="0" smtClean="0"/>
              <a:t> 	them</a:t>
            </a:r>
            <a:endParaRPr lang="en-US" sz="2400" b="1" dirty="0"/>
          </a:p>
          <a:p>
            <a:pPr marL="344488" indent="-344488">
              <a:spcBef>
                <a:spcPct val="50000"/>
              </a:spcBef>
              <a:buFontTx/>
              <a:buChar char="•"/>
            </a:pPr>
            <a:r>
              <a:rPr lang="en-US" sz="2400" b="1" dirty="0">
                <a:solidFill>
                  <a:srgbClr val="000000"/>
                </a:solidFill>
              </a:rPr>
              <a:t>Four examples: </a:t>
            </a:r>
          </a:p>
          <a:p>
            <a:pPr marL="344488" indent="-344488">
              <a:spcBef>
                <a:spcPct val="50000"/>
              </a:spcBef>
              <a:buFontTx/>
              <a:buChar char="•"/>
            </a:pPr>
            <a:endParaRPr lang="en-US" sz="2400" b="1" dirty="0"/>
          </a:p>
          <a:p>
            <a:pPr marL="344488" indent="-344488">
              <a:spcBef>
                <a:spcPct val="50000"/>
              </a:spcBef>
              <a:buFontTx/>
              <a:buChar char="•"/>
            </a:pPr>
            <a:endParaRPr lang="en-US" sz="2400" b="1" dirty="0"/>
          </a:p>
          <a:p>
            <a:pPr marL="344488" indent="-344488">
              <a:spcBef>
                <a:spcPct val="50000"/>
              </a:spcBef>
              <a:buFontTx/>
              <a:buChar char="•"/>
            </a:pPr>
            <a:endParaRPr lang="en-US" sz="2400" b="1" dirty="0" smtClean="0"/>
          </a:p>
          <a:p>
            <a:pPr marL="344488" indent="-344488">
              <a:spcBef>
                <a:spcPct val="50000"/>
              </a:spcBef>
              <a:buFont typeface="Arial" pitchFamily="1" charset="0"/>
              <a:buChar char="•"/>
            </a:pPr>
            <a:r>
              <a:rPr lang="en-US" sz="2400" b="1" dirty="0" smtClean="0">
                <a:solidFill>
                  <a:srgbClr val="FFFFFF"/>
                </a:solidFill>
              </a:rPr>
              <a:t>Ways ahead and spanning the “valley of death”</a:t>
            </a:r>
            <a:r>
              <a:rPr lang="en-US" sz="2400" b="1" dirty="0" smtClean="0"/>
              <a:t>. </a:t>
            </a:r>
          </a:p>
          <a:p>
            <a:pPr marL="344488" indent="-344488">
              <a:spcBef>
                <a:spcPct val="50000"/>
              </a:spcBef>
              <a:buFontTx/>
              <a:buChar char="•"/>
            </a:pPr>
            <a:endParaRPr lang="en-US" sz="2400" b="1" dirty="0"/>
          </a:p>
          <a:p>
            <a:pPr marL="344488" indent="-344488">
              <a:spcBef>
                <a:spcPct val="50000"/>
              </a:spcBef>
            </a:pPr>
            <a:endParaRPr lang="en-US" sz="2400" b="1" dirty="0"/>
          </a:p>
          <a:p>
            <a:pPr marL="344488" indent="-344488">
              <a:spcBef>
                <a:spcPct val="50000"/>
              </a:spcBef>
            </a:pPr>
            <a:endParaRPr lang="en-US" sz="2400" b="1" dirty="0"/>
          </a:p>
          <a:p>
            <a:pPr marL="344488" indent="-344488">
              <a:spcBef>
                <a:spcPct val="50000"/>
              </a:spcBef>
            </a:pPr>
            <a:endParaRPr lang="en-US" sz="2400" b="1" dirty="0"/>
          </a:p>
        </p:txBody>
      </p:sp>
      <p:sp>
        <p:nvSpPr>
          <p:cNvPr id="4" name="TextBox 6"/>
          <p:cNvSpPr txBox="1">
            <a:spLocks noChangeArrowheads="1"/>
          </p:cNvSpPr>
          <p:nvPr/>
        </p:nvSpPr>
        <p:spPr bwMode="auto">
          <a:xfrm>
            <a:off x="2743200" y="152400"/>
            <a:ext cx="3276600" cy="954107"/>
          </a:xfrm>
          <a:prstGeom prst="rect">
            <a:avLst/>
          </a:prstGeom>
          <a:noFill/>
          <a:ln w="9525">
            <a:noFill/>
            <a:miter lim="800000"/>
            <a:headEnd/>
            <a:tailEnd/>
          </a:ln>
        </p:spPr>
        <p:txBody>
          <a:bodyPr>
            <a:prstTxWarp prst="textNoShape">
              <a:avLst/>
            </a:prstTxWarp>
            <a:spAutoFit/>
          </a:bodyPr>
          <a:lstStyle/>
          <a:p>
            <a:pPr algn="ctr"/>
            <a:r>
              <a:rPr lang="en-US" sz="3200" b="1" u="sng" dirty="0" smtClean="0"/>
              <a:t>OVERVIEW</a:t>
            </a:r>
          </a:p>
          <a:p>
            <a:pPr algn="ctr"/>
            <a:endParaRPr lang="en-US" sz="2400" b="1" u="sng" dirty="0"/>
          </a:p>
        </p:txBody>
      </p:sp>
      <p:sp>
        <p:nvSpPr>
          <p:cNvPr id="5" name="Text Box 3"/>
          <p:cNvSpPr txBox="1">
            <a:spLocks noChangeArrowheads="1"/>
          </p:cNvSpPr>
          <p:nvPr/>
        </p:nvSpPr>
        <p:spPr bwMode="auto">
          <a:xfrm>
            <a:off x="3048000" y="4130832"/>
            <a:ext cx="5791200" cy="2123658"/>
          </a:xfrm>
          <a:prstGeom prst="rect">
            <a:avLst/>
          </a:prstGeom>
          <a:noFill/>
          <a:ln w="9525">
            <a:noFill/>
            <a:miter lim="800000"/>
            <a:headEnd/>
            <a:tailEnd/>
          </a:ln>
        </p:spPr>
        <p:txBody>
          <a:bodyPr wrap="square">
            <a:prstTxWarp prst="textNoShape">
              <a:avLst/>
            </a:prstTxWarp>
            <a:spAutoFit/>
          </a:bodyPr>
          <a:lstStyle/>
          <a:p>
            <a:pPr marL="457200" indent="-457200">
              <a:spcBef>
                <a:spcPct val="50000"/>
              </a:spcBef>
              <a:buFont typeface="Arial" pitchFamily="1" charset="0"/>
              <a:buAutoNum type="arabicPeriod"/>
            </a:pPr>
            <a:r>
              <a:rPr lang="en-US" sz="2400" dirty="0">
                <a:solidFill>
                  <a:srgbClr val="FFFF00"/>
                </a:solidFill>
              </a:rPr>
              <a:t>Flood forecasting</a:t>
            </a:r>
            <a:r>
              <a:rPr lang="en-US" sz="2400" dirty="0" smtClean="0">
                <a:solidFill>
                  <a:srgbClr val="FFFF00"/>
                </a:solidFill>
              </a:rPr>
              <a:t> systems in </a:t>
            </a:r>
            <a:r>
              <a:rPr lang="en-US" sz="2400" dirty="0">
                <a:solidFill>
                  <a:srgbClr val="FFFF00"/>
                </a:solidFill>
              </a:rPr>
              <a:t>Bangladesh </a:t>
            </a:r>
          </a:p>
          <a:p>
            <a:pPr marL="457200" indent="-457200">
              <a:spcBef>
                <a:spcPct val="50000"/>
              </a:spcBef>
              <a:buFont typeface="Arial" pitchFamily="1" charset="0"/>
              <a:buAutoNum type="arabicPeriod"/>
            </a:pPr>
            <a:r>
              <a:rPr lang="en-US" sz="2400" dirty="0">
                <a:solidFill>
                  <a:srgbClr val="FFFF00"/>
                </a:solidFill>
              </a:rPr>
              <a:t>Flooding</a:t>
            </a:r>
            <a:r>
              <a:rPr lang="en-US" sz="2400" dirty="0" smtClean="0">
                <a:solidFill>
                  <a:srgbClr val="FFFF00"/>
                </a:solidFill>
              </a:rPr>
              <a:t> forecasting systems Pakistan</a:t>
            </a:r>
          </a:p>
          <a:p>
            <a:pPr marL="457200" indent="-457200">
              <a:spcBef>
                <a:spcPct val="50000"/>
              </a:spcBef>
              <a:buFont typeface="Arial" pitchFamily="1" charset="0"/>
              <a:buAutoNum type="arabicPeriod"/>
            </a:pPr>
            <a:r>
              <a:rPr lang="en-US" sz="2400" dirty="0" smtClean="0">
                <a:solidFill>
                  <a:srgbClr val="FFFF00"/>
                </a:solidFill>
              </a:rPr>
              <a:t>Gujarat  heat stress and public health (JH)</a:t>
            </a:r>
          </a:p>
          <a:p>
            <a:pPr marL="457200" indent="-457200">
              <a:spcBef>
                <a:spcPct val="50000"/>
              </a:spcBef>
              <a:buFont typeface="Arial" pitchFamily="1" charset="0"/>
              <a:buAutoNum type="arabicPeriod"/>
            </a:pPr>
            <a:r>
              <a:rPr lang="en-US" sz="2400" dirty="0" smtClean="0">
                <a:solidFill>
                  <a:srgbClr val="FFFF00"/>
                </a:solidFill>
              </a:rPr>
              <a:t>Public health in a changing climate (JH)</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srcRect/>
          <a:stretch>
            <a:fillRect/>
          </a:stretch>
        </p:blipFill>
        <p:spPr bwMode="auto">
          <a:xfrm>
            <a:off x="0" y="-80963"/>
            <a:ext cx="9144000" cy="7491413"/>
          </a:xfrm>
          <a:prstGeom prst="rect">
            <a:avLst/>
          </a:prstGeom>
          <a:noFill/>
          <a:ln w="9525">
            <a:solidFill>
              <a:schemeClr val="tx1"/>
            </a:solidFill>
            <a:miter lim="800000"/>
            <a:headEnd/>
            <a:tailEnd/>
          </a:ln>
        </p:spPr>
      </p:pic>
      <p:sp>
        <p:nvSpPr>
          <p:cNvPr id="49155" name="Rectangle 3"/>
          <p:cNvSpPr>
            <a:spLocks noGrp="1" noChangeArrowheads="1"/>
          </p:cNvSpPr>
          <p:nvPr>
            <p:ph type="ctrTitle"/>
          </p:nvPr>
        </p:nvSpPr>
        <p:spPr>
          <a:xfrm>
            <a:off x="-76200" y="4777059"/>
            <a:ext cx="8839200" cy="1081088"/>
          </a:xfrm>
        </p:spPr>
        <p:txBody>
          <a:bodyPr>
            <a:normAutofit fontScale="90000"/>
          </a:bodyPr>
          <a:lstStyle/>
          <a:p>
            <a:pPr marL="1117600" indent="-1117600">
              <a:buFontTx/>
              <a:buAutoNum type="romanUcParenBoth"/>
              <a:defRPr/>
            </a:pPr>
            <a:r>
              <a:rPr lang="en-US" b="1" dirty="0">
                <a:solidFill>
                  <a:srgbClr val="FFFF00"/>
                </a:solidFill>
              </a:rPr>
              <a:t>End-to-end</a:t>
            </a:r>
            <a:r>
              <a:rPr lang="en-US" b="1" dirty="0" smtClean="0">
                <a:solidFill>
                  <a:srgbClr val="FFFF00"/>
                </a:solidFill>
              </a:rPr>
              <a:t> flood prediction </a:t>
            </a:r>
            <a:r>
              <a:rPr lang="en-US" b="1" dirty="0">
                <a:solidFill>
                  <a:srgbClr val="FFFF00"/>
                </a:solidFill>
              </a:rPr>
              <a:t>in Bangladesh:</a:t>
            </a:r>
            <a:br>
              <a:rPr lang="en-US" b="1" dirty="0">
                <a:solidFill>
                  <a:srgbClr val="FFFF00"/>
                </a:solidFill>
              </a:rPr>
            </a:br>
            <a:r>
              <a:rPr lang="en-US" b="1" dirty="0">
                <a:solidFill>
                  <a:srgbClr val="FFFF00"/>
                </a:solidFill>
              </a:rPr>
              <a:t> </a:t>
            </a:r>
            <a:br>
              <a:rPr lang="en-US" b="1" dirty="0">
                <a:solidFill>
                  <a:srgbClr val="FFFF00"/>
                </a:solidFill>
              </a:rPr>
            </a:br>
            <a:r>
              <a:rPr lang="en-US" sz="3556" b="1" dirty="0">
                <a:solidFill>
                  <a:srgbClr val="FFFF00"/>
                </a:solidFill>
              </a:rPr>
              <a:t>Extended probabilistic flood forecasts on medium and long </a:t>
            </a:r>
            <a:r>
              <a:rPr lang="en-US" sz="3556" b="1" dirty="0" smtClean="0">
                <a:solidFill>
                  <a:srgbClr val="FFFF00"/>
                </a:solidFill>
              </a:rPr>
              <a:t>time-scales</a:t>
            </a:r>
            <a:r>
              <a:rPr lang="en-US" b="1" dirty="0" smtClean="0">
                <a:solidFill>
                  <a:srgbClr val="FFFF00"/>
                </a:solidFill>
              </a:rPr>
              <a:t/>
            </a:r>
            <a:br>
              <a:rPr lang="en-US" b="1" dirty="0" smtClean="0">
                <a:solidFill>
                  <a:srgbClr val="FFFF00"/>
                </a:solidFill>
              </a:rPr>
            </a:br>
            <a:r>
              <a:rPr lang="en-US" b="1" dirty="0" smtClean="0">
                <a:solidFill>
                  <a:srgbClr val="FFFF00"/>
                </a:solidFill>
              </a:rPr>
              <a:t/>
            </a:r>
            <a:br>
              <a:rPr lang="en-US" b="1" dirty="0" smtClean="0">
                <a:solidFill>
                  <a:srgbClr val="FFFF00"/>
                </a:solidFill>
              </a:rPr>
            </a:br>
            <a:r>
              <a:rPr lang="en-US" sz="3556" b="1" dirty="0" smtClean="0"/>
              <a:t>Results after 10 years:</a:t>
            </a:r>
            <a:r>
              <a:rPr lang="en-US" sz="3556" dirty="0" smtClean="0"/>
              <a:t/>
            </a:r>
            <a:br>
              <a:rPr lang="en-US" sz="3556" dirty="0" smtClean="0"/>
            </a:br>
            <a:r>
              <a:rPr lang="en-US" sz="3556" dirty="0" smtClean="0"/>
              <a:t>Considerable drying of the grapes on the vine.</a:t>
            </a:r>
            <a:br>
              <a:rPr lang="en-US" sz="3556" dirty="0" smtClean="0"/>
            </a:br>
            <a:r>
              <a:rPr lang="en-US" sz="3111" dirty="0" smtClean="0"/>
              <a:t>Not exactly a good shiraz but perhaps a moderate </a:t>
            </a:r>
            <a:r>
              <a:rPr lang="en-US" sz="3111" dirty="0" err="1" smtClean="0"/>
              <a:t>amarone</a:t>
            </a:r>
            <a:r>
              <a:rPr lang="en-US" sz="3111" dirty="0" smtClean="0"/>
              <a:t>!</a:t>
            </a:r>
            <a:r>
              <a:rPr lang="en-US" sz="2300" b="1" dirty="0" smtClean="0">
                <a:solidFill>
                  <a:srgbClr val="FFFF00"/>
                </a:solidFill>
                <a:latin typeface="Verdana" charset="0"/>
              </a:rPr>
              <a:t/>
            </a:r>
            <a:br>
              <a:rPr lang="en-US" sz="2300" b="1" dirty="0" smtClean="0">
                <a:solidFill>
                  <a:srgbClr val="FFFF00"/>
                </a:solidFill>
                <a:latin typeface="Verdana" charset="0"/>
              </a:rPr>
            </a:br>
            <a:r>
              <a:rPr lang="en-US" sz="2300" b="1" dirty="0">
                <a:solidFill>
                  <a:srgbClr val="FFFF00"/>
                </a:solidFill>
                <a:latin typeface="Verdana" charset="0"/>
              </a:rPr>
              <a:t/>
            </a:r>
            <a:br>
              <a:rPr lang="en-US" sz="2300" b="1" dirty="0">
                <a:solidFill>
                  <a:srgbClr val="FFFF00"/>
                </a:solidFill>
                <a:latin typeface="Verdana" charset="0"/>
              </a:rPr>
            </a:br>
            <a:r>
              <a:rPr lang="en-US" sz="2100" b="1" dirty="0">
                <a:solidFill>
                  <a:srgbClr val="FFFF00"/>
                </a:solidFill>
                <a:latin typeface="Verdana" charset="0"/>
              </a:rPr>
              <a:t/>
            </a:r>
            <a:br>
              <a:rPr lang="en-US" sz="2100" b="1" dirty="0">
                <a:solidFill>
                  <a:srgbClr val="FFFF00"/>
                </a:solidFill>
                <a:latin typeface="Verdana" charset="0"/>
              </a:rPr>
            </a:br>
            <a:r>
              <a:rPr lang="en-US" sz="2100" b="1" dirty="0">
                <a:solidFill>
                  <a:srgbClr val="FFFF00"/>
                </a:solidFill>
                <a:latin typeface="Verdana" charset="0"/>
              </a:rPr>
              <a:t/>
            </a:r>
            <a:br>
              <a:rPr lang="en-US" sz="2100" b="1" dirty="0">
                <a:solidFill>
                  <a:srgbClr val="FFFF00"/>
                </a:solidFill>
                <a:latin typeface="Verdana" charset="0"/>
              </a:rPr>
            </a:br>
            <a:r>
              <a:rPr lang="en-US" sz="2100" b="1" dirty="0">
                <a:solidFill>
                  <a:srgbClr val="FFFF00"/>
                </a:solidFill>
                <a:latin typeface="Verdana" charset="0"/>
              </a:rPr>
              <a:t/>
            </a:r>
            <a:br>
              <a:rPr lang="en-US" sz="2100" b="1" dirty="0">
                <a:solidFill>
                  <a:srgbClr val="FFFF00"/>
                </a:solidFill>
                <a:latin typeface="Verdana" charset="0"/>
              </a:rPr>
            </a:br>
            <a:r>
              <a:rPr lang="en-US" sz="2100" b="1" dirty="0">
                <a:solidFill>
                  <a:srgbClr val="FFFF00"/>
                </a:solidFill>
                <a:latin typeface="Verdana" charset="0"/>
              </a:rPr>
              <a:t> </a:t>
            </a:r>
            <a:r>
              <a:rPr lang="en-US" sz="2100" b="1" dirty="0">
                <a:solidFill>
                  <a:srgbClr val="FFFF00"/>
                </a:solidFill>
                <a:effectLst>
                  <a:outerShdw blurRad="38100" dist="38100" dir="2700000" algn="tl">
                    <a:srgbClr val="DDDDDD"/>
                  </a:outerShdw>
                </a:effectLst>
                <a:latin typeface="Verdana" charset="0"/>
              </a:rPr>
              <a:t/>
            </a:r>
            <a:br>
              <a:rPr lang="en-US" sz="2100" b="1" dirty="0">
                <a:solidFill>
                  <a:srgbClr val="FFFF00"/>
                </a:solidFill>
                <a:effectLst>
                  <a:outerShdw blurRad="38100" dist="38100" dir="2700000" algn="tl">
                    <a:srgbClr val="DDDDDD"/>
                  </a:outerShdw>
                </a:effectLst>
                <a:latin typeface="Verdana" charset="0"/>
              </a:rPr>
            </a:br>
            <a:r>
              <a:rPr lang="en-US" sz="2100" b="1" dirty="0">
                <a:solidFill>
                  <a:srgbClr val="FFFF00"/>
                </a:solidFill>
                <a:effectLst>
                  <a:outerShdw blurRad="38100" dist="38100" dir="2700000" algn="tl">
                    <a:srgbClr val="DDDDDD"/>
                  </a:outerShdw>
                </a:effectLst>
                <a:latin typeface="Verdana" charset="0"/>
              </a:rPr>
              <a:t/>
            </a:r>
            <a:br>
              <a:rPr lang="en-US" sz="2100" b="1" dirty="0">
                <a:solidFill>
                  <a:srgbClr val="FFFF00"/>
                </a:solidFill>
                <a:effectLst>
                  <a:outerShdw blurRad="38100" dist="38100" dir="2700000" algn="tl">
                    <a:srgbClr val="DDDDDD"/>
                  </a:outerShdw>
                </a:effectLst>
                <a:latin typeface="Verdana" charset="0"/>
              </a:rPr>
            </a:br>
            <a:r>
              <a:rPr lang="en-US" sz="3200" b="1" dirty="0">
                <a:solidFill>
                  <a:srgbClr val="FFFF00"/>
                </a:solidFill>
                <a:effectLst>
                  <a:outerShdw blurRad="38100" dist="38100" dir="2700000" algn="tl">
                    <a:srgbClr val="DDDDDD"/>
                  </a:outerShdw>
                </a:effectLst>
              </a:rPr>
              <a:t/>
            </a:r>
            <a:br>
              <a:rPr lang="en-US" sz="3200" b="1" dirty="0">
                <a:solidFill>
                  <a:srgbClr val="FFFF00"/>
                </a:solidFill>
                <a:effectLst>
                  <a:outerShdw blurRad="38100" dist="38100" dir="2700000" algn="tl">
                    <a:srgbClr val="DDDDDD"/>
                  </a:outerShdw>
                </a:effectLst>
              </a:rPr>
            </a:br>
            <a:r>
              <a:rPr lang="en-US" sz="3200" b="1" dirty="0">
                <a:solidFill>
                  <a:srgbClr val="FFFF00"/>
                </a:solidFill>
                <a:effectLst>
                  <a:outerShdw blurRad="38100" dist="38100" dir="2700000" algn="tl">
                    <a:srgbClr val="DDDDDD"/>
                  </a:outerShdw>
                </a:effectLst>
              </a:rPr>
              <a:t/>
            </a:r>
            <a:br>
              <a:rPr lang="en-US" sz="3200" b="1" dirty="0">
                <a:solidFill>
                  <a:srgbClr val="FFFF00"/>
                </a:solidFill>
                <a:effectLst>
                  <a:outerShdw blurRad="38100" dist="38100" dir="2700000" algn="tl">
                    <a:srgbClr val="DDDDDD"/>
                  </a:outerShdw>
                </a:effectLst>
              </a:rPr>
            </a:br>
            <a:endParaRPr lang="en-US" sz="3200" b="1" dirty="0">
              <a:solidFill>
                <a:srgbClr val="FFFF00"/>
              </a:solidFill>
              <a:effectLst>
                <a:outerShdw blurRad="38100" dist="38100" dir="2700000" algn="tl">
                  <a:srgbClr val="DDDDDD"/>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2"/>
          <a:srcRect/>
          <a:stretch>
            <a:fillRect/>
          </a:stretch>
        </p:blipFill>
        <p:spPr bwMode="auto">
          <a:xfrm>
            <a:off x="676275" y="1057275"/>
            <a:ext cx="3552825" cy="2665413"/>
          </a:xfrm>
          <a:prstGeom prst="rect">
            <a:avLst/>
          </a:prstGeom>
          <a:noFill/>
          <a:ln w="9525">
            <a:solidFill>
              <a:schemeClr val="tx1"/>
            </a:solidFill>
            <a:miter lim="800000"/>
            <a:headEnd/>
            <a:tailEnd/>
          </a:ln>
          <a:effectLst>
            <a:outerShdw blurRad="63500" dist="107763" dir="2700000" algn="ctr" rotWithShape="0">
              <a:srgbClr val="000000">
                <a:alpha val="74998"/>
              </a:srgbClr>
            </a:outerShdw>
          </a:effectLst>
        </p:spPr>
      </p:pic>
      <p:pic>
        <p:nvPicPr>
          <p:cNvPr id="296963" name="Picture 3"/>
          <p:cNvPicPr>
            <a:picLocks noChangeAspect="1" noChangeArrowheads="1"/>
          </p:cNvPicPr>
          <p:nvPr/>
        </p:nvPicPr>
        <p:blipFill>
          <a:blip r:embed="rId3"/>
          <a:srcRect/>
          <a:stretch>
            <a:fillRect/>
          </a:stretch>
        </p:blipFill>
        <p:spPr bwMode="auto">
          <a:xfrm>
            <a:off x="4954588" y="1054100"/>
            <a:ext cx="3595687" cy="2697163"/>
          </a:xfrm>
          <a:prstGeom prst="rect">
            <a:avLst/>
          </a:prstGeom>
          <a:noFill/>
          <a:ln w="9525">
            <a:solidFill>
              <a:schemeClr val="tx1"/>
            </a:solidFill>
            <a:miter lim="800000"/>
            <a:headEnd/>
            <a:tailEnd/>
          </a:ln>
          <a:effectLst>
            <a:outerShdw blurRad="63500" dist="107763" dir="2700000" algn="ctr" rotWithShape="0">
              <a:srgbClr val="000000">
                <a:alpha val="74998"/>
              </a:srgbClr>
            </a:outerShdw>
          </a:effectLst>
        </p:spPr>
      </p:pic>
      <p:pic>
        <p:nvPicPr>
          <p:cNvPr id="296964" name="Picture 4"/>
          <p:cNvPicPr>
            <a:picLocks noChangeAspect="1" noChangeArrowheads="1"/>
          </p:cNvPicPr>
          <p:nvPr/>
        </p:nvPicPr>
        <p:blipFill>
          <a:blip r:embed="rId4"/>
          <a:srcRect/>
          <a:stretch>
            <a:fillRect/>
          </a:stretch>
        </p:blipFill>
        <p:spPr bwMode="auto">
          <a:xfrm>
            <a:off x="4978400" y="3935413"/>
            <a:ext cx="3576638" cy="2681287"/>
          </a:xfrm>
          <a:prstGeom prst="rect">
            <a:avLst/>
          </a:prstGeom>
          <a:noFill/>
          <a:ln w="9525">
            <a:solidFill>
              <a:schemeClr val="tx1"/>
            </a:solidFill>
            <a:miter lim="800000"/>
            <a:headEnd/>
            <a:tailEnd/>
          </a:ln>
          <a:effectLst>
            <a:outerShdw blurRad="63500" dist="107763" dir="2700000" algn="ctr" rotWithShape="0">
              <a:srgbClr val="000000">
                <a:alpha val="74998"/>
              </a:srgbClr>
            </a:outerShdw>
          </a:effectLst>
        </p:spPr>
      </p:pic>
      <p:pic>
        <p:nvPicPr>
          <p:cNvPr id="296965" name="Picture 5"/>
          <p:cNvPicPr>
            <a:picLocks noChangeAspect="1" noChangeArrowheads="1"/>
          </p:cNvPicPr>
          <p:nvPr/>
        </p:nvPicPr>
        <p:blipFill>
          <a:blip r:embed="rId5"/>
          <a:srcRect/>
          <a:stretch>
            <a:fillRect/>
          </a:stretch>
        </p:blipFill>
        <p:spPr bwMode="auto">
          <a:xfrm>
            <a:off x="646113" y="3922713"/>
            <a:ext cx="3582987" cy="2686050"/>
          </a:xfrm>
          <a:prstGeom prst="rect">
            <a:avLst/>
          </a:prstGeom>
          <a:noFill/>
          <a:ln w="9525">
            <a:solidFill>
              <a:schemeClr val="tx1"/>
            </a:solidFill>
            <a:miter lim="800000"/>
            <a:headEnd/>
            <a:tailEnd/>
          </a:ln>
          <a:effectLst>
            <a:outerShdw blurRad="63500" dist="107763" dir="2700000" algn="ctr" rotWithShape="0">
              <a:srgbClr val="000000">
                <a:alpha val="74998"/>
              </a:srgbClr>
            </a:outerShdw>
          </a:effectLst>
        </p:spPr>
      </p:pic>
      <p:sp>
        <p:nvSpPr>
          <p:cNvPr id="296966" name="Rectangle 6"/>
          <p:cNvSpPr>
            <a:spLocks noChangeArrowheads="1"/>
          </p:cNvSpPr>
          <p:nvPr/>
        </p:nvSpPr>
        <p:spPr bwMode="auto">
          <a:xfrm>
            <a:off x="2730500" y="65088"/>
            <a:ext cx="4389438" cy="728662"/>
          </a:xfrm>
          <a:prstGeom prst="rect">
            <a:avLst/>
          </a:prstGeom>
          <a:noFill/>
          <a:ln w="9525">
            <a:noFill/>
            <a:miter lim="800000"/>
            <a:headEnd/>
            <a:tailEnd/>
          </a:ln>
          <a:effectLst/>
        </p:spPr>
        <p:txBody>
          <a:bodyPr wrap="none">
            <a:prstTxWarp prst="textNoShape">
              <a:avLst/>
            </a:prstTxWarp>
            <a:spAutoFit/>
          </a:bodyPr>
          <a:lstStyle/>
          <a:p>
            <a:r>
              <a:rPr lang="en-US" sz="3600">
                <a:solidFill>
                  <a:srgbClr val="201599"/>
                </a:solidFill>
                <a:latin typeface="Comic Sans MS" pitchFamily="1" charset="0"/>
              </a:rPr>
              <a:t>water as a resource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2"/>
          <p:cNvSpPr>
            <a:spLocks noChangeArrowheads="1"/>
          </p:cNvSpPr>
          <p:nvPr/>
        </p:nvSpPr>
        <p:spPr bwMode="auto">
          <a:xfrm>
            <a:off x="2159000" y="217488"/>
            <a:ext cx="184150" cy="457200"/>
          </a:xfrm>
          <a:prstGeom prst="rect">
            <a:avLst/>
          </a:prstGeom>
          <a:noFill/>
          <a:ln w="9525">
            <a:noFill/>
            <a:miter lim="800000"/>
            <a:headEnd/>
            <a:tailEnd/>
          </a:ln>
          <a:effectLst/>
        </p:spPr>
        <p:txBody>
          <a:bodyPr wrap="none">
            <a:prstTxWarp prst="textNoShape">
              <a:avLst/>
            </a:prstTxWarp>
            <a:spAutoFit/>
          </a:bodyPr>
          <a:lstStyle/>
          <a:p>
            <a:endParaRPr lang="en-US">
              <a:latin typeface="Times" pitchFamily="1" charset="0"/>
            </a:endParaRPr>
          </a:p>
        </p:txBody>
      </p:sp>
      <p:sp>
        <p:nvSpPr>
          <p:cNvPr id="297987" name="Rectangle 3"/>
          <p:cNvSpPr>
            <a:spLocks noChangeArrowheads="1"/>
          </p:cNvSpPr>
          <p:nvPr/>
        </p:nvSpPr>
        <p:spPr bwMode="auto">
          <a:xfrm>
            <a:off x="2425700" y="122238"/>
            <a:ext cx="4902200" cy="728662"/>
          </a:xfrm>
          <a:prstGeom prst="rect">
            <a:avLst/>
          </a:prstGeom>
          <a:noFill/>
          <a:ln w="9525">
            <a:noFill/>
            <a:miter lim="800000"/>
            <a:headEnd/>
            <a:tailEnd/>
          </a:ln>
          <a:effectLst/>
        </p:spPr>
        <p:txBody>
          <a:bodyPr wrap="none">
            <a:prstTxWarp prst="textNoShape">
              <a:avLst/>
            </a:prstTxWarp>
            <a:spAutoFit/>
          </a:bodyPr>
          <a:lstStyle/>
          <a:p>
            <a:r>
              <a:rPr lang="en-US" sz="3600">
                <a:solidFill>
                  <a:srgbClr val="201599"/>
                </a:solidFill>
                <a:latin typeface="Comic Sans MS" pitchFamily="1" charset="0"/>
              </a:rPr>
              <a:t>water as a hazard………</a:t>
            </a:r>
          </a:p>
        </p:txBody>
      </p:sp>
      <p:pic>
        <p:nvPicPr>
          <p:cNvPr id="297988" name="Picture 4"/>
          <p:cNvPicPr>
            <a:picLocks noChangeAspect="1" noChangeArrowheads="1"/>
          </p:cNvPicPr>
          <p:nvPr/>
        </p:nvPicPr>
        <p:blipFill>
          <a:blip r:embed="rId2"/>
          <a:srcRect/>
          <a:stretch>
            <a:fillRect/>
          </a:stretch>
        </p:blipFill>
        <p:spPr bwMode="auto">
          <a:xfrm>
            <a:off x="5019675" y="3779838"/>
            <a:ext cx="3402013" cy="2755900"/>
          </a:xfrm>
          <a:prstGeom prst="rect">
            <a:avLst/>
          </a:prstGeom>
          <a:noFill/>
          <a:ln w="9525">
            <a:solidFill>
              <a:schemeClr val="tx1"/>
            </a:solidFill>
            <a:miter lim="800000"/>
            <a:headEnd/>
            <a:tailEnd/>
          </a:ln>
          <a:effectLst>
            <a:outerShdw blurRad="63500" dist="107763" dir="2700000" algn="ctr" rotWithShape="0">
              <a:srgbClr val="000000">
                <a:alpha val="74998"/>
              </a:srgbClr>
            </a:outerShdw>
          </a:effectLst>
        </p:spPr>
      </p:pic>
      <p:pic>
        <p:nvPicPr>
          <p:cNvPr id="297989" name="Picture 5"/>
          <p:cNvPicPr>
            <a:picLocks noChangeAspect="1" noChangeArrowheads="1"/>
          </p:cNvPicPr>
          <p:nvPr/>
        </p:nvPicPr>
        <p:blipFill>
          <a:blip r:embed="rId3"/>
          <a:srcRect/>
          <a:stretch>
            <a:fillRect/>
          </a:stretch>
        </p:blipFill>
        <p:spPr bwMode="auto">
          <a:xfrm>
            <a:off x="531813" y="3683000"/>
            <a:ext cx="3962400" cy="2955925"/>
          </a:xfrm>
          <a:prstGeom prst="rect">
            <a:avLst/>
          </a:prstGeom>
          <a:noFill/>
          <a:ln w="9525">
            <a:solidFill>
              <a:schemeClr val="tx1"/>
            </a:solidFill>
            <a:miter lim="800000"/>
            <a:headEnd/>
            <a:tailEnd/>
          </a:ln>
          <a:effectLst>
            <a:outerShdw blurRad="63500" dist="107763" dir="2700000" algn="ctr" rotWithShape="0">
              <a:srgbClr val="000000">
                <a:alpha val="74998"/>
              </a:srgbClr>
            </a:outerShdw>
          </a:effectLst>
        </p:spPr>
      </p:pic>
      <p:pic>
        <p:nvPicPr>
          <p:cNvPr id="297990" name="Picture 6"/>
          <p:cNvPicPr>
            <a:picLocks noChangeAspect="1" noChangeArrowheads="1"/>
          </p:cNvPicPr>
          <p:nvPr/>
        </p:nvPicPr>
        <p:blipFill>
          <a:blip r:embed="rId4"/>
          <a:srcRect/>
          <a:stretch>
            <a:fillRect/>
          </a:stretch>
        </p:blipFill>
        <p:spPr bwMode="auto">
          <a:xfrm>
            <a:off x="588963" y="889000"/>
            <a:ext cx="3752850" cy="2540000"/>
          </a:xfrm>
          <a:prstGeom prst="rect">
            <a:avLst/>
          </a:prstGeom>
          <a:noFill/>
          <a:ln w="9525">
            <a:solidFill>
              <a:schemeClr val="tx1"/>
            </a:solidFill>
            <a:miter lim="800000"/>
            <a:headEnd/>
            <a:tailEnd/>
          </a:ln>
          <a:effectLst>
            <a:outerShdw blurRad="63500" dist="107763" dir="2700000" algn="ctr" rotWithShape="0">
              <a:srgbClr val="000000">
                <a:alpha val="74998"/>
              </a:srgbClr>
            </a:outerShdw>
          </a:effectLst>
        </p:spPr>
      </p:pic>
      <p:pic>
        <p:nvPicPr>
          <p:cNvPr id="297991" name="Picture 7"/>
          <p:cNvPicPr>
            <a:picLocks noChangeAspect="1" noChangeArrowheads="1"/>
          </p:cNvPicPr>
          <p:nvPr/>
        </p:nvPicPr>
        <p:blipFill>
          <a:blip r:embed="rId5"/>
          <a:srcRect/>
          <a:stretch>
            <a:fillRect/>
          </a:stretch>
        </p:blipFill>
        <p:spPr bwMode="auto">
          <a:xfrm>
            <a:off x="5011738" y="866775"/>
            <a:ext cx="3403600" cy="2638425"/>
          </a:xfrm>
          <a:prstGeom prst="rect">
            <a:avLst/>
          </a:prstGeom>
          <a:noFill/>
          <a:ln w="9525">
            <a:solidFill>
              <a:schemeClr val="tx1"/>
            </a:solidFill>
            <a:miter lim="800000"/>
            <a:headEnd/>
            <a:tailEnd/>
          </a:ln>
          <a:effectLst>
            <a:outerShdw blurRad="63500" dist="107763" dir="2700000" algn="ctr" rotWithShape="0">
              <a:srgbClr val="000000">
                <a:alpha val="74998"/>
              </a:srgbClr>
            </a:outerShdw>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a:blip r:embed="rId2"/>
          <a:srcRect/>
          <a:stretch>
            <a:fillRect/>
          </a:stretch>
        </p:blipFill>
        <p:spPr bwMode="auto">
          <a:xfrm>
            <a:off x="4886325" y="3805238"/>
            <a:ext cx="3305175" cy="2787650"/>
          </a:xfrm>
          <a:prstGeom prst="rect">
            <a:avLst/>
          </a:prstGeom>
          <a:noFill/>
          <a:ln w="9525">
            <a:solidFill>
              <a:schemeClr val="tx1"/>
            </a:solidFill>
            <a:miter lim="800000"/>
            <a:headEnd/>
            <a:tailEnd/>
          </a:ln>
        </p:spPr>
      </p:pic>
      <p:sp>
        <p:nvSpPr>
          <p:cNvPr id="299011" name="Rectangle 3"/>
          <p:cNvSpPr>
            <a:spLocks noChangeArrowheads="1"/>
          </p:cNvSpPr>
          <p:nvPr/>
        </p:nvSpPr>
        <p:spPr bwMode="auto">
          <a:xfrm>
            <a:off x="2159000" y="217488"/>
            <a:ext cx="184150" cy="457200"/>
          </a:xfrm>
          <a:prstGeom prst="rect">
            <a:avLst/>
          </a:prstGeom>
          <a:noFill/>
          <a:ln w="9525">
            <a:noFill/>
            <a:miter lim="800000"/>
            <a:headEnd/>
            <a:tailEnd/>
          </a:ln>
          <a:effectLst/>
        </p:spPr>
        <p:txBody>
          <a:bodyPr wrap="none">
            <a:prstTxWarp prst="textNoShape">
              <a:avLst/>
            </a:prstTxWarp>
            <a:spAutoFit/>
          </a:bodyPr>
          <a:lstStyle/>
          <a:p>
            <a:endParaRPr lang="en-US">
              <a:latin typeface="Times" pitchFamily="1" charset="0"/>
            </a:endParaRPr>
          </a:p>
        </p:txBody>
      </p:sp>
      <p:sp>
        <p:nvSpPr>
          <p:cNvPr id="299012" name="Rectangle 4"/>
          <p:cNvSpPr>
            <a:spLocks noChangeArrowheads="1"/>
          </p:cNvSpPr>
          <p:nvPr/>
        </p:nvSpPr>
        <p:spPr bwMode="auto">
          <a:xfrm>
            <a:off x="2425700" y="122238"/>
            <a:ext cx="3978275" cy="728662"/>
          </a:xfrm>
          <a:prstGeom prst="rect">
            <a:avLst/>
          </a:prstGeom>
          <a:noFill/>
          <a:ln w="9525">
            <a:noFill/>
            <a:miter lim="800000"/>
            <a:headEnd/>
            <a:tailEnd/>
          </a:ln>
          <a:effectLst/>
        </p:spPr>
        <p:txBody>
          <a:bodyPr wrap="none">
            <a:prstTxWarp prst="textNoShape">
              <a:avLst/>
            </a:prstTxWarp>
            <a:spAutoFit/>
          </a:bodyPr>
          <a:lstStyle/>
          <a:p>
            <a:r>
              <a:rPr lang="en-US" sz="3600">
                <a:solidFill>
                  <a:srgbClr val="201599"/>
                </a:solidFill>
                <a:latin typeface="Comic Sans MS" pitchFamily="1" charset="0"/>
              </a:rPr>
              <a:t>water as a hazard</a:t>
            </a:r>
          </a:p>
        </p:txBody>
      </p:sp>
      <p:pic>
        <p:nvPicPr>
          <p:cNvPr id="299013" name="Picture 5"/>
          <p:cNvPicPr>
            <a:picLocks noChangeAspect="1" noChangeArrowheads="1"/>
          </p:cNvPicPr>
          <p:nvPr/>
        </p:nvPicPr>
        <p:blipFill>
          <a:blip r:embed="rId3"/>
          <a:srcRect/>
          <a:stretch>
            <a:fillRect/>
          </a:stretch>
        </p:blipFill>
        <p:spPr bwMode="auto">
          <a:xfrm>
            <a:off x="233363" y="957263"/>
            <a:ext cx="5003800" cy="2471737"/>
          </a:xfrm>
          <a:prstGeom prst="rect">
            <a:avLst/>
          </a:prstGeom>
          <a:noFill/>
        </p:spPr>
      </p:pic>
      <p:pic>
        <p:nvPicPr>
          <p:cNvPr id="299014" name="Picture 6"/>
          <p:cNvPicPr>
            <a:picLocks noChangeAspect="1" noChangeArrowheads="1"/>
          </p:cNvPicPr>
          <p:nvPr/>
        </p:nvPicPr>
        <p:blipFill>
          <a:blip r:embed="rId4"/>
          <a:srcRect/>
          <a:stretch>
            <a:fillRect/>
          </a:stretch>
        </p:blipFill>
        <p:spPr bwMode="auto">
          <a:xfrm>
            <a:off x="1001713" y="3789363"/>
            <a:ext cx="3417887" cy="2800350"/>
          </a:xfrm>
          <a:prstGeom prst="rect">
            <a:avLst/>
          </a:prstGeom>
          <a:noFill/>
          <a:ln w="9525">
            <a:solidFill>
              <a:schemeClr val="tx1"/>
            </a:solidFill>
            <a:miter lim="800000"/>
            <a:headEnd/>
            <a:tailEnd/>
          </a:ln>
        </p:spPr>
      </p:pic>
      <p:pic>
        <p:nvPicPr>
          <p:cNvPr id="299015" name="Picture 7"/>
          <p:cNvPicPr>
            <a:picLocks noChangeAspect="1" noChangeArrowheads="1"/>
          </p:cNvPicPr>
          <p:nvPr/>
        </p:nvPicPr>
        <p:blipFill>
          <a:blip r:embed="rId5"/>
          <a:srcRect/>
          <a:stretch>
            <a:fillRect/>
          </a:stretch>
        </p:blipFill>
        <p:spPr bwMode="auto">
          <a:xfrm>
            <a:off x="4852988" y="935038"/>
            <a:ext cx="3302000" cy="2608262"/>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5165725" y="18002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93187" name="Text Box 3"/>
          <p:cNvSpPr txBox="1">
            <a:spLocks noChangeArrowheads="1"/>
          </p:cNvSpPr>
          <p:nvPr/>
        </p:nvSpPr>
        <p:spPr bwMode="auto">
          <a:xfrm>
            <a:off x="381000" y="1828800"/>
            <a:ext cx="8458200" cy="950913"/>
          </a:xfrm>
          <a:prstGeom prst="rect">
            <a:avLst/>
          </a:prstGeom>
          <a:noFill/>
          <a:ln w="9525">
            <a:noFill/>
            <a:miter lim="800000"/>
            <a:headEnd/>
            <a:tailEnd/>
          </a:ln>
        </p:spPr>
        <p:txBody>
          <a:bodyPr>
            <a:prstTxWarp prst="textNoShape">
              <a:avLst/>
            </a:prstTxWarp>
            <a:spAutoFit/>
          </a:bodyPr>
          <a:lstStyle/>
          <a:p>
            <a:endParaRPr lang="en-US"/>
          </a:p>
          <a:p>
            <a:pPr>
              <a:spcBef>
                <a:spcPct val="35000"/>
              </a:spcBef>
            </a:pPr>
            <a:endParaRPr lang="en-US"/>
          </a:p>
        </p:txBody>
      </p:sp>
      <p:sp>
        <p:nvSpPr>
          <p:cNvPr id="93188" name="Text Box 4"/>
          <p:cNvSpPr txBox="1">
            <a:spLocks noChangeArrowheads="1"/>
          </p:cNvSpPr>
          <p:nvPr/>
        </p:nvSpPr>
        <p:spPr bwMode="auto">
          <a:xfrm>
            <a:off x="1389063" y="222250"/>
            <a:ext cx="4664708" cy="646331"/>
          </a:xfrm>
          <a:prstGeom prst="rect">
            <a:avLst/>
          </a:prstGeom>
          <a:noFill/>
          <a:ln w="9525">
            <a:noFill/>
            <a:miter lim="800000"/>
            <a:headEnd/>
            <a:tailEnd/>
          </a:ln>
        </p:spPr>
        <p:txBody>
          <a:bodyPr wrap="none">
            <a:prstTxWarp prst="textNoShape">
              <a:avLst/>
            </a:prstTxWarp>
            <a:spAutoFit/>
          </a:bodyPr>
          <a:lstStyle/>
          <a:p>
            <a:r>
              <a:rPr lang="en-US" sz="3600" b="1" dirty="0" smtClean="0">
                <a:solidFill>
                  <a:schemeClr val="accent2"/>
                </a:solidFill>
              </a:rPr>
              <a:t>The Bangladesh </a:t>
            </a:r>
            <a:r>
              <a:rPr lang="en-US" sz="3600" b="1" dirty="0">
                <a:solidFill>
                  <a:schemeClr val="accent2"/>
                </a:solidFill>
              </a:rPr>
              <a:t>Project</a:t>
            </a:r>
          </a:p>
        </p:txBody>
      </p:sp>
      <p:sp>
        <p:nvSpPr>
          <p:cNvPr id="93189" name="Line 5"/>
          <p:cNvSpPr>
            <a:spLocks noChangeShapeType="1"/>
          </p:cNvSpPr>
          <p:nvPr/>
        </p:nvSpPr>
        <p:spPr bwMode="auto">
          <a:xfrm>
            <a:off x="0" y="990600"/>
            <a:ext cx="9144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273414" name="Text Box 6"/>
          <p:cNvSpPr txBox="1">
            <a:spLocks noChangeArrowheads="1"/>
          </p:cNvSpPr>
          <p:nvPr/>
        </p:nvSpPr>
        <p:spPr bwMode="auto">
          <a:xfrm>
            <a:off x="304800" y="1143000"/>
            <a:ext cx="8610600" cy="3478213"/>
          </a:xfrm>
          <a:prstGeom prst="rect">
            <a:avLst/>
          </a:prstGeom>
          <a:noFill/>
          <a:ln w="9525">
            <a:noFill/>
            <a:miter lim="800000"/>
            <a:headEnd/>
            <a:tailEnd/>
          </a:ln>
          <a:effectLst/>
        </p:spPr>
        <p:txBody>
          <a:bodyPr>
            <a:prstTxWarp prst="textNoShape">
              <a:avLst/>
            </a:prstTxWarp>
            <a:spAutoFit/>
          </a:bodyPr>
          <a:lstStyle/>
          <a:p>
            <a:pPr marL="457200" indent="-457200" eaLnBrk="1" hangingPunct="1">
              <a:spcBef>
                <a:spcPct val="50000"/>
              </a:spcBef>
              <a:buFont typeface="Wingdings" charset="2"/>
              <a:buChar char="q"/>
              <a:defRPr/>
            </a:pPr>
            <a:r>
              <a:rPr lang="en-US" sz="2200">
                <a:effectLst>
                  <a:outerShdw blurRad="38100" dist="38100" dir="2700000" algn="tl">
                    <a:srgbClr val="DDDDDD"/>
                  </a:outerShdw>
                </a:effectLst>
                <a:latin typeface="Helvetica" charset="0"/>
                <a:ea typeface="ＭＳ Ｐゴシック" charset="-128"/>
                <a:cs typeface="ＭＳ Ｐゴシック" charset="-128"/>
              </a:rPr>
              <a:t>Following the disastrous 1998 flooding in Bangladesh when flooding from the Ganges, Meghna &amp; Brahmaputra covered 60% of Bangladesh for 3 months, we were approached to design an advanced flood warning system.</a:t>
            </a:r>
          </a:p>
          <a:p>
            <a:pPr marL="457200" indent="-457200" eaLnBrk="1" hangingPunct="1">
              <a:spcBef>
                <a:spcPct val="50000"/>
              </a:spcBef>
              <a:buFont typeface="Wingdings" charset="2"/>
              <a:buChar char="q"/>
              <a:defRPr/>
            </a:pPr>
            <a:r>
              <a:rPr lang="en-US" sz="2200">
                <a:effectLst>
                  <a:outerShdw blurRad="38100" dist="38100" dir="2700000" algn="tl">
                    <a:srgbClr val="DDDDDD"/>
                  </a:outerShdw>
                </a:effectLst>
                <a:latin typeface="Helvetica" charset="0"/>
                <a:ea typeface="ＭＳ Ｐゴシック" charset="-128"/>
                <a:cs typeface="ＭＳ Ｐゴシック" charset="-128"/>
              </a:rPr>
              <a:t>Bangladesh, like India today, had only a 2-day river forecast horizon</a:t>
            </a:r>
          </a:p>
          <a:p>
            <a:pPr marL="457200" indent="-457200" eaLnBrk="1" hangingPunct="1">
              <a:spcBef>
                <a:spcPct val="50000"/>
              </a:spcBef>
              <a:buFont typeface="Wingdings" charset="2"/>
              <a:buChar char="q"/>
              <a:defRPr/>
            </a:pPr>
            <a:r>
              <a:rPr lang="en-US" sz="2200">
                <a:effectLst>
                  <a:outerShdw blurRad="38100" dist="38100" dir="2700000" algn="tl">
                    <a:srgbClr val="DDDDDD"/>
                  </a:outerShdw>
                </a:effectLst>
                <a:latin typeface="Helvetica" charset="0"/>
                <a:ea typeface="ＭＳ Ｐゴシック" charset="-128"/>
                <a:cs typeface="ＭＳ Ｐゴシック" charset="-128"/>
              </a:rPr>
              <a:t>CFAN produces probabilistic flood forecasts for the Govt of Bangladesh to  1-15 days, 15-30 days and seasonal since 2004; tropical cyclone forecasts since 2007. </a:t>
            </a:r>
          </a:p>
        </p:txBody>
      </p:sp>
      <p:pic>
        <p:nvPicPr>
          <p:cNvPr id="93191" name="Picture 2" descr="DSC00714"/>
          <p:cNvPicPr>
            <a:picLocks noChangeAspect="1" noChangeArrowheads="1"/>
          </p:cNvPicPr>
          <p:nvPr/>
        </p:nvPicPr>
        <p:blipFill>
          <a:blip r:embed="rId3"/>
          <a:srcRect/>
          <a:stretch>
            <a:fillRect/>
          </a:stretch>
        </p:blipFill>
        <p:spPr bwMode="auto">
          <a:xfrm>
            <a:off x="6019800" y="4514850"/>
            <a:ext cx="3124200" cy="2343150"/>
          </a:xfrm>
          <a:prstGeom prst="rect">
            <a:avLst/>
          </a:prstGeom>
          <a:noFill/>
          <a:ln w="9525">
            <a:noFill/>
            <a:miter lim="800000"/>
            <a:headEnd/>
            <a:tailEnd/>
          </a:ln>
        </p:spPr>
      </p:pic>
      <p:pic>
        <p:nvPicPr>
          <p:cNvPr id="93192" name="Picture 8"/>
          <p:cNvPicPr>
            <a:picLocks noChangeAspect="1" noChangeArrowheads="1"/>
          </p:cNvPicPr>
          <p:nvPr/>
        </p:nvPicPr>
        <p:blipFill>
          <a:blip r:embed="rId4"/>
          <a:srcRect/>
          <a:stretch>
            <a:fillRect/>
          </a:stretch>
        </p:blipFill>
        <p:spPr bwMode="auto">
          <a:xfrm>
            <a:off x="2908300" y="4529138"/>
            <a:ext cx="3187700" cy="2328862"/>
          </a:xfrm>
          <a:prstGeom prst="rect">
            <a:avLst/>
          </a:prstGeom>
          <a:noFill/>
          <a:ln w="9525">
            <a:noFill/>
            <a:miter lim="800000"/>
            <a:headEnd/>
            <a:tailEnd/>
          </a:ln>
        </p:spPr>
      </p:pic>
      <p:pic>
        <p:nvPicPr>
          <p:cNvPr id="93193" name="Picture 9"/>
          <p:cNvPicPr>
            <a:picLocks noChangeAspect="1" noChangeArrowheads="1"/>
          </p:cNvPicPr>
          <p:nvPr/>
        </p:nvPicPr>
        <p:blipFill>
          <a:blip r:embed="rId5"/>
          <a:srcRect/>
          <a:stretch>
            <a:fillRect/>
          </a:stretch>
        </p:blipFill>
        <p:spPr bwMode="auto">
          <a:xfrm>
            <a:off x="0" y="4546600"/>
            <a:ext cx="3111500" cy="231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DSC0071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0659" name="Text Box 3"/>
          <p:cNvSpPr txBox="1">
            <a:spLocks noChangeArrowheads="1"/>
          </p:cNvSpPr>
          <p:nvPr/>
        </p:nvSpPr>
        <p:spPr bwMode="auto">
          <a:xfrm>
            <a:off x="381000" y="-152400"/>
            <a:ext cx="4038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70660" name="Text Box 5"/>
          <p:cNvSpPr txBox="1">
            <a:spLocks noChangeArrowheads="1"/>
          </p:cNvSpPr>
          <p:nvPr/>
        </p:nvSpPr>
        <p:spPr bwMode="auto">
          <a:xfrm>
            <a:off x="8747125" y="52292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50181" name="TextBox 5"/>
          <p:cNvSpPr txBox="1">
            <a:spLocks noChangeArrowheads="1"/>
          </p:cNvSpPr>
          <p:nvPr/>
        </p:nvSpPr>
        <p:spPr bwMode="auto">
          <a:xfrm>
            <a:off x="609600" y="4889500"/>
            <a:ext cx="7848600" cy="1816100"/>
          </a:xfrm>
          <a:prstGeom prst="rect">
            <a:avLst/>
          </a:prstGeom>
          <a:noFill/>
          <a:ln w="9525">
            <a:noFill/>
            <a:miter lim="800000"/>
            <a:headEnd/>
            <a:tailEnd/>
          </a:ln>
        </p:spPr>
        <p:txBody>
          <a:bodyPr>
            <a:prstTxWarp prst="textNoShape">
              <a:avLst/>
            </a:prstTxWarp>
            <a:spAutoFit/>
          </a:bodyPr>
          <a:lstStyle/>
          <a:p>
            <a:pPr algn="ctr">
              <a:defRPr/>
            </a:pPr>
            <a:r>
              <a:rPr lang="en-US" sz="2800" b="1" dirty="0" smtClean="0">
                <a:effectLst>
                  <a:outerShdw blurRad="38100" dist="38100" dir="2700000" algn="tl">
                    <a:srgbClr val="000000">
                      <a:alpha val="43137"/>
                    </a:srgbClr>
                  </a:outerShdw>
                </a:effectLst>
                <a:latin typeface="Arial" charset="0"/>
                <a:ea typeface="ＭＳ Ｐゴシック" charset="-128"/>
                <a:cs typeface="ＭＳ Ｐゴシック" charset="-128"/>
              </a:rPr>
              <a:t>to </a:t>
            </a:r>
            <a:r>
              <a:rPr lang="en-US" sz="2800" b="1" dirty="0">
                <a:effectLst>
                  <a:outerShdw blurRad="38100" dist="38100" dir="2700000" algn="tl">
                    <a:srgbClr val="000000">
                      <a:alpha val="43137"/>
                    </a:srgbClr>
                  </a:outerShdw>
                </a:effectLst>
                <a:latin typeface="Arial" charset="0"/>
                <a:ea typeface="ＭＳ Ｐゴシック" charset="-128"/>
                <a:cs typeface="ＭＳ Ｐゴシック" charset="-128"/>
              </a:rPr>
              <a:t>reduce the incline of the  seemingly endless treadmill of poverty by the risk management of extreme events and the increase of agricultural yield</a:t>
            </a:r>
          </a:p>
        </p:txBody>
      </p:sp>
      <p:sp>
        <p:nvSpPr>
          <p:cNvPr id="6" name="TextBox 5"/>
          <p:cNvSpPr txBox="1"/>
          <p:nvPr/>
        </p:nvSpPr>
        <p:spPr>
          <a:xfrm>
            <a:off x="1108105" y="-25564"/>
            <a:ext cx="7194161" cy="2246769"/>
          </a:xfrm>
          <a:prstGeom prst="rect">
            <a:avLst/>
          </a:prstGeom>
          <a:noFill/>
        </p:spPr>
        <p:txBody>
          <a:bodyPr wrap="square" rtlCol="0">
            <a:spAutoFit/>
          </a:bodyPr>
          <a:lstStyle/>
          <a:p>
            <a:r>
              <a:rPr lang="en-US" sz="2800" b="1" dirty="0" smtClean="0">
                <a:latin typeface="Arial"/>
                <a:cs typeface="Arial"/>
              </a:rPr>
              <a:t>In 2001, we embarked on the project to provide probabilistic forecasts to the people of Bangladesh regarding the onset, duration and severity of floods. The idea was: </a:t>
            </a:r>
            <a:endParaRPr lang="en-US" sz="2800" b="1" dirty="0">
              <a:latin typeface="Arial"/>
              <a:cs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prstTxWarp prst="textNoShape">
              <a:avLst/>
            </a:prstTxWarp>
          </a:bodyPr>
          <a:lstStyle/>
          <a:p>
            <a:endParaRPr lang="en-US" b="1" dirty="0"/>
          </a:p>
        </p:txBody>
      </p:sp>
      <p:sp>
        <p:nvSpPr>
          <p:cNvPr id="26627" name="Rectangle 2"/>
          <p:cNvSpPr>
            <a:spLocks noGrp="1" noChangeArrowheads="1"/>
          </p:cNvSpPr>
          <p:nvPr>
            <p:ph type="title"/>
          </p:nvPr>
        </p:nvSpPr>
        <p:spPr>
          <a:xfrm>
            <a:off x="6010980" y="1701558"/>
            <a:ext cx="2464622" cy="5534632"/>
          </a:xfrm>
        </p:spPr>
        <p:txBody>
          <a:bodyPr>
            <a:normAutofit/>
          </a:bodyPr>
          <a:lstStyle/>
          <a:p>
            <a:r>
              <a:rPr lang="en-US" sz="2800" dirty="0" smtClean="0">
                <a:solidFill>
                  <a:srgbClr val="FFFFFF"/>
                </a:solidFill>
              </a:rPr>
              <a:t>Flood Mortality</a:t>
            </a:r>
          </a:p>
        </p:txBody>
      </p:sp>
      <p:pic>
        <p:nvPicPr>
          <p:cNvPr id="26628" name="Picture 3" descr="250"/>
          <p:cNvPicPr>
            <a:picLocks noChangeAspect="1" noChangeArrowheads="1"/>
          </p:cNvPicPr>
          <p:nvPr/>
        </p:nvPicPr>
        <p:blipFill>
          <a:blip r:embed="rId3"/>
          <a:srcRect l="14243"/>
          <a:stretch>
            <a:fillRect/>
          </a:stretch>
        </p:blipFill>
        <p:spPr bwMode="auto">
          <a:xfrm>
            <a:off x="221609" y="3527412"/>
            <a:ext cx="5576271" cy="3200400"/>
          </a:xfrm>
          <a:prstGeom prst="rect">
            <a:avLst/>
          </a:prstGeom>
          <a:noFill/>
          <a:ln w="19050">
            <a:solidFill>
              <a:schemeClr val="bg1"/>
            </a:solidFill>
            <a:miter lim="800000"/>
            <a:headEnd/>
            <a:tailEnd/>
          </a:ln>
        </p:spPr>
      </p:pic>
      <p:sp>
        <p:nvSpPr>
          <p:cNvPr id="26630" name="TextBox 5"/>
          <p:cNvSpPr txBox="1">
            <a:spLocks noChangeArrowheads="1"/>
          </p:cNvSpPr>
          <p:nvPr/>
        </p:nvSpPr>
        <p:spPr bwMode="auto">
          <a:xfrm>
            <a:off x="1576628" y="6256416"/>
            <a:ext cx="4146550" cy="369888"/>
          </a:xfrm>
          <a:prstGeom prst="rect">
            <a:avLst/>
          </a:prstGeom>
          <a:noFill/>
          <a:ln w="9525">
            <a:noFill/>
            <a:miter lim="800000"/>
            <a:headEnd/>
            <a:tailEnd/>
          </a:ln>
        </p:spPr>
        <p:txBody>
          <a:bodyPr wrap="none">
            <a:prstTxWarp prst="textNoShape">
              <a:avLst/>
            </a:prstTxWarp>
            <a:spAutoFit/>
          </a:bodyPr>
          <a:lstStyle/>
          <a:p>
            <a:r>
              <a:rPr lang="en-US" dirty="0"/>
              <a:t>Source: </a:t>
            </a:r>
            <a:r>
              <a:rPr lang="en-US" dirty="0" err="1"/>
              <a:t>Milennium</a:t>
            </a:r>
            <a:r>
              <a:rPr lang="en-US" dirty="0"/>
              <a:t> Ecosystem Assessment</a:t>
            </a:r>
          </a:p>
        </p:txBody>
      </p:sp>
      <p:sp>
        <p:nvSpPr>
          <p:cNvPr id="26631" name="TextBox 6"/>
          <p:cNvSpPr txBox="1">
            <a:spLocks noChangeArrowheads="1"/>
          </p:cNvSpPr>
          <p:nvPr/>
        </p:nvSpPr>
        <p:spPr bwMode="auto">
          <a:xfrm>
            <a:off x="6629400" y="2674938"/>
            <a:ext cx="463550" cy="706437"/>
          </a:xfrm>
          <a:prstGeom prst="rect">
            <a:avLst/>
          </a:prstGeom>
          <a:noFill/>
          <a:ln w="9525">
            <a:noFill/>
            <a:miter lim="800000"/>
            <a:headEnd/>
            <a:tailEnd/>
          </a:ln>
        </p:spPr>
        <p:txBody>
          <a:bodyPr wrap="none">
            <a:prstTxWarp prst="textNoShape">
              <a:avLst/>
            </a:prstTxWarp>
            <a:spAutoFit/>
          </a:bodyPr>
          <a:lstStyle/>
          <a:p>
            <a:r>
              <a:rPr lang="en-US" sz="4000"/>
              <a:t>B</a:t>
            </a:r>
          </a:p>
        </p:txBody>
      </p:sp>
      <p:sp>
        <p:nvSpPr>
          <p:cNvPr id="26632" name="TextBox 7"/>
          <p:cNvSpPr txBox="1">
            <a:spLocks noChangeArrowheads="1"/>
          </p:cNvSpPr>
          <p:nvPr/>
        </p:nvSpPr>
        <p:spPr bwMode="auto">
          <a:xfrm>
            <a:off x="3571497" y="4573569"/>
            <a:ext cx="1781883" cy="769441"/>
          </a:xfrm>
          <a:prstGeom prst="rect">
            <a:avLst/>
          </a:prstGeom>
          <a:noFill/>
          <a:ln w="9525">
            <a:noFill/>
            <a:miter lim="800000"/>
            <a:headEnd/>
            <a:tailEnd/>
          </a:ln>
        </p:spPr>
        <p:txBody>
          <a:bodyPr wrap="square">
            <a:prstTxWarp prst="textNoShape">
              <a:avLst/>
            </a:prstTxWarp>
            <a:spAutoFit/>
          </a:bodyPr>
          <a:lstStyle/>
          <a:p>
            <a:r>
              <a:rPr lang="en-US" sz="4400" dirty="0" smtClean="0"/>
              <a:t>I</a:t>
            </a:r>
            <a:endParaRPr lang="en-US" sz="4400" dirty="0"/>
          </a:p>
        </p:txBody>
      </p:sp>
      <p:sp>
        <p:nvSpPr>
          <p:cNvPr id="26634" name="TextBox 9"/>
          <p:cNvSpPr txBox="1">
            <a:spLocks noChangeArrowheads="1"/>
          </p:cNvSpPr>
          <p:nvPr/>
        </p:nvSpPr>
        <p:spPr bwMode="auto">
          <a:xfrm>
            <a:off x="7726363" y="3505200"/>
            <a:ext cx="423862" cy="646113"/>
          </a:xfrm>
          <a:prstGeom prst="rect">
            <a:avLst/>
          </a:prstGeom>
          <a:noFill/>
          <a:ln w="9525">
            <a:noFill/>
            <a:miter lim="800000"/>
            <a:headEnd/>
            <a:tailEnd/>
          </a:ln>
        </p:spPr>
        <p:txBody>
          <a:bodyPr wrap="none">
            <a:prstTxWarp prst="textNoShape">
              <a:avLst/>
            </a:prstTxWarp>
            <a:spAutoFit/>
          </a:bodyPr>
          <a:lstStyle/>
          <a:p>
            <a:r>
              <a:rPr lang="en-US" sz="3600"/>
              <a:t>P</a:t>
            </a:r>
          </a:p>
        </p:txBody>
      </p:sp>
      <p:sp>
        <p:nvSpPr>
          <p:cNvPr id="26635" name="TextBox 10"/>
          <p:cNvSpPr txBox="1">
            <a:spLocks noChangeArrowheads="1"/>
          </p:cNvSpPr>
          <p:nvPr/>
        </p:nvSpPr>
        <p:spPr bwMode="auto">
          <a:xfrm>
            <a:off x="2932206" y="4431989"/>
            <a:ext cx="1903650" cy="584776"/>
          </a:xfrm>
          <a:prstGeom prst="rect">
            <a:avLst/>
          </a:prstGeom>
          <a:noFill/>
          <a:ln w="9525">
            <a:noFill/>
            <a:miter lim="800000"/>
            <a:headEnd/>
            <a:tailEnd/>
          </a:ln>
        </p:spPr>
        <p:txBody>
          <a:bodyPr wrap="square">
            <a:prstTxWarp prst="textNoShape">
              <a:avLst/>
            </a:prstTxWarp>
            <a:spAutoFit/>
          </a:bodyPr>
          <a:lstStyle/>
          <a:p>
            <a:r>
              <a:rPr lang="en-US" sz="3200" dirty="0"/>
              <a:t>P</a:t>
            </a:r>
          </a:p>
        </p:txBody>
      </p:sp>
      <p:sp>
        <p:nvSpPr>
          <p:cNvPr id="26637" name="TextBox 12"/>
          <p:cNvSpPr txBox="1">
            <a:spLocks noChangeArrowheads="1"/>
          </p:cNvSpPr>
          <p:nvPr/>
        </p:nvSpPr>
        <p:spPr bwMode="auto">
          <a:xfrm>
            <a:off x="7100888" y="1752600"/>
            <a:ext cx="457200" cy="708025"/>
          </a:xfrm>
          <a:prstGeom prst="rect">
            <a:avLst/>
          </a:prstGeom>
          <a:noFill/>
          <a:ln w="9525">
            <a:noFill/>
            <a:miter lim="800000"/>
            <a:headEnd/>
            <a:tailEnd/>
          </a:ln>
        </p:spPr>
        <p:txBody>
          <a:bodyPr wrap="none">
            <a:prstTxWarp prst="textNoShape">
              <a:avLst/>
            </a:prstTxWarp>
            <a:spAutoFit/>
          </a:bodyPr>
          <a:lstStyle/>
          <a:p>
            <a:r>
              <a:rPr lang="en-US" sz="4000"/>
              <a:t>C</a:t>
            </a:r>
          </a:p>
        </p:txBody>
      </p:sp>
      <p:sp>
        <p:nvSpPr>
          <p:cNvPr id="26638" name="TextBox 13"/>
          <p:cNvSpPr txBox="1">
            <a:spLocks noChangeArrowheads="1"/>
          </p:cNvSpPr>
          <p:nvPr/>
        </p:nvSpPr>
        <p:spPr bwMode="auto">
          <a:xfrm>
            <a:off x="4072944" y="4635608"/>
            <a:ext cx="463550" cy="708025"/>
          </a:xfrm>
          <a:prstGeom prst="rect">
            <a:avLst/>
          </a:prstGeom>
          <a:noFill/>
          <a:ln w="9525">
            <a:noFill/>
            <a:miter lim="800000"/>
            <a:headEnd/>
            <a:tailEnd/>
          </a:ln>
        </p:spPr>
        <p:txBody>
          <a:bodyPr wrap="none">
            <a:prstTxWarp prst="textNoShape">
              <a:avLst/>
            </a:prstTxWarp>
            <a:spAutoFit/>
          </a:bodyPr>
          <a:lstStyle/>
          <a:p>
            <a:r>
              <a:rPr lang="en-US" sz="4000" dirty="0" smtClean="0"/>
              <a:t>B</a:t>
            </a:r>
            <a:endParaRPr lang="en-US" sz="4000" dirty="0"/>
          </a:p>
        </p:txBody>
      </p:sp>
      <p:sp>
        <p:nvSpPr>
          <p:cNvPr id="15" name="TextBox 13"/>
          <p:cNvSpPr txBox="1">
            <a:spLocks noChangeArrowheads="1"/>
          </p:cNvSpPr>
          <p:nvPr/>
        </p:nvSpPr>
        <p:spPr bwMode="auto">
          <a:xfrm>
            <a:off x="4225344" y="3893901"/>
            <a:ext cx="1128036" cy="523220"/>
          </a:xfrm>
          <a:prstGeom prst="rect">
            <a:avLst/>
          </a:prstGeom>
          <a:noFill/>
          <a:ln w="9525">
            <a:noFill/>
            <a:miter lim="800000"/>
            <a:headEnd/>
            <a:tailEnd/>
          </a:ln>
        </p:spPr>
        <p:txBody>
          <a:bodyPr wrap="square">
            <a:prstTxWarp prst="textNoShape">
              <a:avLst/>
            </a:prstTxWarp>
            <a:spAutoFit/>
          </a:bodyPr>
          <a:lstStyle/>
          <a:p>
            <a:r>
              <a:rPr lang="en-US" sz="2800" dirty="0" smtClean="0"/>
              <a:t>Ch</a:t>
            </a:r>
            <a:endParaRPr lang="en-US" sz="2800" dirty="0"/>
          </a:p>
        </p:txBody>
      </p:sp>
      <p:sp>
        <p:nvSpPr>
          <p:cNvPr id="16" name="TextBox 13"/>
          <p:cNvSpPr txBox="1">
            <a:spLocks noChangeArrowheads="1"/>
          </p:cNvSpPr>
          <p:nvPr/>
        </p:nvSpPr>
        <p:spPr bwMode="auto">
          <a:xfrm>
            <a:off x="1210380" y="4788008"/>
            <a:ext cx="3478514" cy="707886"/>
          </a:xfrm>
          <a:prstGeom prst="rect">
            <a:avLst/>
          </a:prstGeom>
          <a:noFill/>
          <a:ln w="9525">
            <a:noFill/>
            <a:miter lim="800000"/>
            <a:headEnd/>
            <a:tailEnd/>
          </a:ln>
        </p:spPr>
        <p:txBody>
          <a:bodyPr wrap="square">
            <a:prstTxWarp prst="textNoShape">
              <a:avLst/>
            </a:prstTxWarp>
            <a:spAutoFit/>
          </a:bodyPr>
          <a:lstStyle/>
          <a:p>
            <a:r>
              <a:rPr lang="en-US" sz="4000" dirty="0" err="1" smtClean="0"/>
              <a:t>Bz</a:t>
            </a:r>
            <a:endParaRPr lang="en-US" sz="4000" dirty="0"/>
          </a:p>
        </p:txBody>
      </p:sp>
      <p:sp>
        <p:nvSpPr>
          <p:cNvPr id="18" name="TextBox 7"/>
          <p:cNvSpPr txBox="1">
            <a:spLocks noChangeArrowheads="1"/>
          </p:cNvSpPr>
          <p:nvPr/>
        </p:nvSpPr>
        <p:spPr bwMode="auto">
          <a:xfrm>
            <a:off x="4618917" y="2382144"/>
            <a:ext cx="1781883" cy="769441"/>
          </a:xfrm>
          <a:prstGeom prst="rect">
            <a:avLst/>
          </a:prstGeom>
          <a:noFill/>
          <a:ln w="9525">
            <a:noFill/>
            <a:miter lim="800000"/>
            <a:headEnd/>
            <a:tailEnd/>
          </a:ln>
        </p:spPr>
        <p:txBody>
          <a:bodyPr wrap="square">
            <a:prstTxWarp prst="textNoShape">
              <a:avLst/>
            </a:prstTxWarp>
            <a:spAutoFit/>
          </a:bodyPr>
          <a:lstStyle/>
          <a:p>
            <a:r>
              <a:rPr lang="en-US" sz="4400" dirty="0" smtClean="0"/>
              <a:t>I</a:t>
            </a:r>
            <a:endParaRPr lang="en-US" sz="4400" dirty="0"/>
          </a:p>
        </p:txBody>
      </p:sp>
      <p:sp>
        <p:nvSpPr>
          <p:cNvPr id="19" name="TextBox 10"/>
          <p:cNvSpPr txBox="1">
            <a:spLocks noChangeArrowheads="1"/>
          </p:cNvSpPr>
          <p:nvPr/>
        </p:nvSpPr>
        <p:spPr bwMode="auto">
          <a:xfrm>
            <a:off x="3979626" y="2240564"/>
            <a:ext cx="1903650" cy="584776"/>
          </a:xfrm>
          <a:prstGeom prst="rect">
            <a:avLst/>
          </a:prstGeom>
          <a:noFill/>
          <a:ln w="9525">
            <a:noFill/>
            <a:miter lim="800000"/>
            <a:headEnd/>
            <a:tailEnd/>
          </a:ln>
        </p:spPr>
        <p:txBody>
          <a:bodyPr wrap="square">
            <a:prstTxWarp prst="textNoShape">
              <a:avLst/>
            </a:prstTxWarp>
            <a:spAutoFit/>
          </a:bodyPr>
          <a:lstStyle/>
          <a:p>
            <a:r>
              <a:rPr lang="en-US" sz="3200" dirty="0"/>
              <a:t>P</a:t>
            </a:r>
          </a:p>
        </p:txBody>
      </p:sp>
      <p:sp>
        <p:nvSpPr>
          <p:cNvPr id="20" name="TextBox 13"/>
          <p:cNvSpPr txBox="1">
            <a:spLocks noChangeArrowheads="1"/>
          </p:cNvSpPr>
          <p:nvPr/>
        </p:nvSpPr>
        <p:spPr bwMode="auto">
          <a:xfrm>
            <a:off x="5120364" y="2444183"/>
            <a:ext cx="463550" cy="708025"/>
          </a:xfrm>
          <a:prstGeom prst="rect">
            <a:avLst/>
          </a:prstGeom>
          <a:noFill/>
          <a:ln w="9525">
            <a:noFill/>
            <a:miter lim="800000"/>
            <a:headEnd/>
            <a:tailEnd/>
          </a:ln>
        </p:spPr>
        <p:txBody>
          <a:bodyPr wrap="none">
            <a:prstTxWarp prst="textNoShape">
              <a:avLst/>
            </a:prstTxWarp>
            <a:spAutoFit/>
          </a:bodyPr>
          <a:lstStyle/>
          <a:p>
            <a:r>
              <a:rPr lang="en-US" sz="4000" dirty="0" smtClean="0"/>
              <a:t>B</a:t>
            </a:r>
            <a:endParaRPr lang="en-US" sz="4000" dirty="0"/>
          </a:p>
        </p:txBody>
      </p:sp>
      <p:sp>
        <p:nvSpPr>
          <p:cNvPr id="21" name="TextBox 13"/>
          <p:cNvSpPr txBox="1">
            <a:spLocks noChangeArrowheads="1"/>
          </p:cNvSpPr>
          <p:nvPr/>
        </p:nvSpPr>
        <p:spPr bwMode="auto">
          <a:xfrm>
            <a:off x="5272764" y="1702476"/>
            <a:ext cx="1128036" cy="523220"/>
          </a:xfrm>
          <a:prstGeom prst="rect">
            <a:avLst/>
          </a:prstGeom>
          <a:noFill/>
          <a:ln w="9525">
            <a:noFill/>
            <a:miter lim="800000"/>
            <a:headEnd/>
            <a:tailEnd/>
          </a:ln>
        </p:spPr>
        <p:txBody>
          <a:bodyPr wrap="square">
            <a:prstTxWarp prst="textNoShape">
              <a:avLst/>
            </a:prstTxWarp>
            <a:spAutoFit/>
          </a:bodyPr>
          <a:lstStyle/>
          <a:p>
            <a:r>
              <a:rPr lang="en-US" sz="2800" dirty="0" smtClean="0"/>
              <a:t>Ch</a:t>
            </a:r>
            <a:endParaRPr lang="en-US" sz="2800" dirty="0"/>
          </a:p>
        </p:txBody>
      </p:sp>
      <p:pic>
        <p:nvPicPr>
          <p:cNvPr id="22" name="Picture 5"/>
          <p:cNvPicPr>
            <a:picLocks noChangeAspect="1"/>
          </p:cNvPicPr>
          <p:nvPr/>
        </p:nvPicPr>
        <p:blipFill>
          <a:blip r:embed="rId4"/>
          <a:srcRect b="16348"/>
          <a:stretch>
            <a:fillRect/>
          </a:stretch>
        </p:blipFill>
        <p:spPr bwMode="auto">
          <a:xfrm>
            <a:off x="190500" y="176305"/>
            <a:ext cx="5742214" cy="2975903"/>
          </a:xfrm>
          <a:prstGeom prst="rect">
            <a:avLst/>
          </a:prstGeom>
          <a:noFill/>
          <a:ln w="9525">
            <a:noFill/>
            <a:miter lim="800000"/>
            <a:headEnd/>
            <a:tailEnd/>
          </a:ln>
        </p:spPr>
      </p:pic>
      <p:sp>
        <p:nvSpPr>
          <p:cNvPr id="23" name="TextBox 22"/>
          <p:cNvSpPr txBox="1"/>
          <p:nvPr/>
        </p:nvSpPr>
        <p:spPr>
          <a:xfrm>
            <a:off x="4225344" y="1099496"/>
            <a:ext cx="435786" cy="646331"/>
          </a:xfrm>
          <a:prstGeom prst="rect">
            <a:avLst/>
          </a:prstGeom>
          <a:noFill/>
        </p:spPr>
        <p:txBody>
          <a:bodyPr wrap="none" rtlCol="0">
            <a:spAutoFit/>
          </a:bodyPr>
          <a:lstStyle/>
          <a:p>
            <a:r>
              <a:rPr lang="en-US" sz="3600" dirty="0" smtClean="0"/>
              <a:t>B</a:t>
            </a:r>
            <a:endParaRPr lang="en-US" sz="3600" dirty="0"/>
          </a:p>
        </p:txBody>
      </p:sp>
      <p:sp>
        <p:nvSpPr>
          <p:cNvPr id="24" name="TextBox 23"/>
          <p:cNvSpPr txBox="1"/>
          <p:nvPr/>
        </p:nvSpPr>
        <p:spPr>
          <a:xfrm>
            <a:off x="3435127" y="1752600"/>
            <a:ext cx="275135" cy="523220"/>
          </a:xfrm>
          <a:prstGeom prst="rect">
            <a:avLst/>
          </a:prstGeom>
          <a:noFill/>
        </p:spPr>
        <p:txBody>
          <a:bodyPr wrap="none" rtlCol="0">
            <a:spAutoFit/>
          </a:bodyPr>
          <a:lstStyle/>
          <a:p>
            <a:r>
              <a:rPr lang="en-US" sz="2800" dirty="0" smtClean="0"/>
              <a:t>I</a:t>
            </a:r>
            <a:endParaRPr lang="en-US" sz="2800" dirty="0"/>
          </a:p>
        </p:txBody>
      </p:sp>
      <p:sp>
        <p:nvSpPr>
          <p:cNvPr id="27" name="TextBox 26"/>
          <p:cNvSpPr txBox="1"/>
          <p:nvPr/>
        </p:nvSpPr>
        <p:spPr>
          <a:xfrm>
            <a:off x="6248009" y="110807"/>
            <a:ext cx="2437832" cy="2308324"/>
          </a:xfrm>
          <a:prstGeom prst="rect">
            <a:avLst/>
          </a:prstGeom>
          <a:noFill/>
        </p:spPr>
        <p:txBody>
          <a:bodyPr wrap="square" rtlCol="0">
            <a:spAutoFit/>
          </a:bodyPr>
          <a:lstStyle/>
          <a:p>
            <a:r>
              <a:rPr lang="en-US" sz="2400" dirty="0" smtClean="0">
                <a:solidFill>
                  <a:schemeClr val="bg1"/>
                </a:solidFill>
              </a:rPr>
              <a:t>Population effected by tropical storms</a:t>
            </a:r>
          </a:p>
          <a:p>
            <a:r>
              <a:rPr lang="en-US" sz="2400" dirty="0" smtClean="0">
                <a:solidFill>
                  <a:schemeClr val="bg1"/>
                </a:solidFill>
              </a:rPr>
              <a:t>(5% storms, 95% damage and mortality</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prstTxWarp prst="textNoShape">
              <a:avLst/>
            </a:prstTxWarp>
          </a:bodyPr>
          <a:lstStyle/>
          <a:p>
            <a:endParaRPr lang="en-US"/>
          </a:p>
        </p:txBody>
      </p:sp>
      <p:pic>
        <p:nvPicPr>
          <p:cNvPr id="44035" name="Picture 4" descr="08sum_bangladesh_b_slideshow"/>
          <p:cNvPicPr>
            <a:picLocks noChangeAspect="1" noChangeArrowheads="1"/>
          </p:cNvPicPr>
          <p:nvPr/>
        </p:nvPicPr>
        <p:blipFill>
          <a:blip r:embed="rId3"/>
          <a:srcRect/>
          <a:stretch>
            <a:fillRect/>
          </a:stretch>
        </p:blipFill>
        <p:spPr bwMode="auto">
          <a:xfrm>
            <a:off x="1295400" y="533400"/>
            <a:ext cx="6111858" cy="4696146"/>
          </a:xfrm>
          <a:prstGeom prst="rect">
            <a:avLst/>
          </a:prstGeom>
          <a:noFill/>
          <a:ln w="9525">
            <a:noFill/>
            <a:miter lim="800000"/>
            <a:headEnd/>
            <a:tailEnd/>
          </a:ln>
        </p:spPr>
      </p:pic>
      <p:sp>
        <p:nvSpPr>
          <p:cNvPr id="44036" name="TextBox 6"/>
          <p:cNvSpPr txBox="1">
            <a:spLocks noChangeArrowheads="1"/>
          </p:cNvSpPr>
          <p:nvPr/>
        </p:nvSpPr>
        <p:spPr bwMode="auto">
          <a:xfrm>
            <a:off x="457200" y="76200"/>
            <a:ext cx="8534400" cy="954088"/>
          </a:xfrm>
          <a:prstGeom prst="rect">
            <a:avLst/>
          </a:prstGeom>
          <a:noFill/>
          <a:ln w="9525">
            <a:noFill/>
            <a:miter lim="800000"/>
            <a:headEnd/>
            <a:tailEnd/>
          </a:ln>
        </p:spPr>
        <p:txBody>
          <a:bodyPr>
            <a:prstTxWarp prst="textNoShape">
              <a:avLst/>
            </a:prstTxWarp>
            <a:spAutoFit/>
          </a:bodyPr>
          <a:lstStyle/>
          <a:p>
            <a:pPr algn="ctr"/>
            <a:r>
              <a:rPr lang="en-US" sz="2800" dirty="0" smtClean="0">
                <a:solidFill>
                  <a:srgbClr val="FFFFFF"/>
                </a:solidFill>
              </a:rPr>
              <a:t>How to change: “watch, work, wait and worry”</a:t>
            </a:r>
          </a:p>
          <a:p>
            <a:endParaRPr lang="en-US" sz="2800" dirty="0">
              <a:solidFill>
                <a:srgbClr val="FFFFFF"/>
              </a:solidFill>
            </a:endParaRPr>
          </a:p>
        </p:txBody>
      </p:sp>
      <p:sp>
        <p:nvSpPr>
          <p:cNvPr id="6" name="TextBox 5"/>
          <p:cNvSpPr txBox="1"/>
          <p:nvPr/>
        </p:nvSpPr>
        <p:spPr>
          <a:xfrm>
            <a:off x="613720" y="5591236"/>
            <a:ext cx="7807881" cy="954107"/>
          </a:xfrm>
          <a:prstGeom prst="rect">
            <a:avLst/>
          </a:prstGeom>
          <a:noFill/>
        </p:spPr>
        <p:txBody>
          <a:bodyPr wrap="square" rtlCol="0">
            <a:spAutoFit/>
          </a:bodyPr>
          <a:lstStyle/>
          <a:p>
            <a:pPr algn="ctr"/>
            <a:r>
              <a:rPr lang="en-US" sz="2800" dirty="0" smtClean="0">
                <a:solidFill>
                  <a:srgbClr val="FFFFFF"/>
                </a:solidFill>
              </a:rPr>
              <a:t>into orderly planning to prepare and  mitigate the impacts of flooding and other hazards.</a:t>
            </a:r>
            <a:endParaRPr lang="en-US" sz="2800" dirty="0">
              <a:solidFill>
                <a:srgbClr val="FFFF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pic>
        <p:nvPicPr>
          <p:cNvPr id="57348" name="Picture 5" descr="UNOSAT_Bangladesh_Floods_Map_5Aug2007_Highres_v1"/>
          <p:cNvPicPr>
            <a:picLocks noChangeAspect="1" noChangeArrowheads="1"/>
          </p:cNvPicPr>
          <p:nvPr/>
        </p:nvPicPr>
        <p:blipFill>
          <a:blip r:embed="rId3"/>
          <a:srcRect l="3448" t="2385" r="3577" b="11765"/>
          <a:stretch>
            <a:fillRect/>
          </a:stretch>
        </p:blipFill>
        <p:spPr bwMode="auto">
          <a:xfrm>
            <a:off x="457200" y="381507"/>
            <a:ext cx="3429000" cy="4748213"/>
          </a:xfrm>
          <a:prstGeom prst="rect">
            <a:avLst/>
          </a:prstGeom>
          <a:noFill/>
          <a:ln w="9525">
            <a:noFill/>
            <a:miter lim="800000"/>
            <a:headEnd/>
            <a:tailEnd/>
          </a:ln>
        </p:spPr>
      </p:pic>
      <p:sp>
        <p:nvSpPr>
          <p:cNvPr id="57349" name="Text Box 6"/>
          <p:cNvSpPr txBox="1">
            <a:spLocks noChangeArrowheads="1"/>
          </p:cNvSpPr>
          <p:nvPr/>
        </p:nvSpPr>
        <p:spPr bwMode="auto">
          <a:xfrm>
            <a:off x="4343400" y="304800"/>
            <a:ext cx="4419600" cy="1200328"/>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smtClean="0">
                <a:solidFill>
                  <a:srgbClr val="FFFF00"/>
                </a:solidFill>
              </a:rPr>
              <a:t>Forecasts had to be made with NO cross-border data form India. This is a “fact of life” in hydrology</a:t>
            </a:r>
            <a:endParaRPr lang="en-US" sz="2400" dirty="0">
              <a:solidFill>
                <a:srgbClr val="FFFF00"/>
              </a:solidFill>
            </a:endParaRPr>
          </a:p>
        </p:txBody>
      </p:sp>
      <p:sp>
        <p:nvSpPr>
          <p:cNvPr id="57350" name="TextBox 5"/>
          <p:cNvSpPr txBox="1">
            <a:spLocks noChangeArrowheads="1"/>
          </p:cNvSpPr>
          <p:nvPr/>
        </p:nvSpPr>
        <p:spPr bwMode="auto">
          <a:xfrm>
            <a:off x="152400" y="5334000"/>
            <a:ext cx="8763000" cy="1569660"/>
          </a:xfrm>
          <a:prstGeom prst="rect">
            <a:avLst/>
          </a:prstGeom>
          <a:noFill/>
          <a:ln w="9525">
            <a:noFill/>
            <a:miter lim="800000"/>
            <a:headEnd/>
            <a:tailEnd/>
          </a:ln>
        </p:spPr>
        <p:txBody>
          <a:bodyPr>
            <a:prstTxWarp prst="textNoShape">
              <a:avLst/>
            </a:prstTxWarp>
            <a:spAutoFit/>
          </a:bodyPr>
          <a:lstStyle/>
          <a:p>
            <a:pPr marL="452438" indent="-452438">
              <a:buFont typeface="Arial" pitchFamily="1" charset="0"/>
              <a:buChar char="•"/>
            </a:pPr>
            <a:r>
              <a:rPr lang="en-US" sz="2400" dirty="0" smtClean="0">
                <a:solidFill>
                  <a:srgbClr val="FFFF00"/>
                </a:solidFill>
              </a:rPr>
              <a:t>Strategy was to “synthesize” river flow probability data using rainfall predictions form ECMWF</a:t>
            </a:r>
          </a:p>
          <a:p>
            <a:pPr marL="452438" indent="-452438">
              <a:buFont typeface="Arial" pitchFamily="1" charset="0"/>
              <a:buChar char="•"/>
            </a:pPr>
            <a:r>
              <a:rPr lang="en-US" sz="2400" dirty="0" smtClean="0">
                <a:solidFill>
                  <a:srgbClr val="FFFF00"/>
                </a:solidFill>
              </a:rPr>
              <a:t>Some hope that satellite data will provide added information in the future</a:t>
            </a:r>
            <a:endParaRPr lang="en-US" sz="2400" dirty="0">
              <a:solidFill>
                <a:srgbClr val="FFFF00"/>
              </a:solidFill>
            </a:endParaRPr>
          </a:p>
        </p:txBody>
      </p:sp>
      <p:pic>
        <p:nvPicPr>
          <p:cNvPr id="7" name="Picture 5"/>
          <p:cNvPicPr>
            <a:picLocks noChangeAspect="1" noChangeArrowheads="1"/>
          </p:cNvPicPr>
          <p:nvPr/>
        </p:nvPicPr>
        <p:blipFill>
          <a:blip r:embed="rId4"/>
          <a:srcRect l="7936" r="51001" b="10737"/>
          <a:stretch>
            <a:fillRect/>
          </a:stretch>
        </p:blipFill>
        <p:spPr bwMode="auto">
          <a:xfrm>
            <a:off x="4824520" y="1874838"/>
            <a:ext cx="3256125" cy="353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body" sz="half" idx="4294967295"/>
          </p:nvPr>
        </p:nvSpPr>
        <p:spPr>
          <a:xfrm>
            <a:off x="0" y="1600200"/>
            <a:ext cx="3657600" cy="4800600"/>
          </a:xfrm>
        </p:spPr>
        <p:txBody>
          <a:bodyPr/>
          <a:lstStyle/>
          <a:p>
            <a:pPr eaLnBrk="1" hangingPunct="1">
              <a:buFontTx/>
              <a:buNone/>
            </a:pPr>
            <a:endParaRPr lang="en-US" sz="2800"/>
          </a:p>
          <a:p>
            <a:pPr eaLnBrk="1" hangingPunct="1">
              <a:buFontTx/>
              <a:buNone/>
            </a:pPr>
            <a:endParaRPr lang="en-US" sz="2800"/>
          </a:p>
          <a:p>
            <a:pPr eaLnBrk="1" hangingPunct="1"/>
            <a:endParaRPr lang="en-US" sz="2800"/>
          </a:p>
        </p:txBody>
      </p:sp>
      <p:pic>
        <p:nvPicPr>
          <p:cNvPr id="82947" name="Picture 3" descr="metric"/>
          <p:cNvPicPr>
            <a:picLocks noChangeAspect="1" noChangeArrowheads="1"/>
          </p:cNvPicPr>
          <p:nvPr/>
        </p:nvPicPr>
        <p:blipFill>
          <a:blip r:embed="rId3"/>
          <a:srcRect l="5882" t="11363" r="7843" b="17424"/>
          <a:stretch>
            <a:fillRect/>
          </a:stretch>
        </p:blipFill>
        <p:spPr bwMode="auto">
          <a:xfrm>
            <a:off x="771216" y="1295400"/>
            <a:ext cx="4251210" cy="4540973"/>
          </a:xfrm>
          <a:prstGeom prst="rect">
            <a:avLst/>
          </a:prstGeom>
          <a:noFill/>
          <a:ln w="9525">
            <a:noFill/>
            <a:miter lim="800000"/>
            <a:headEnd/>
            <a:tailEnd/>
          </a:ln>
        </p:spPr>
      </p:pic>
      <p:sp>
        <p:nvSpPr>
          <p:cNvPr id="82948" name="Text Box 4"/>
          <p:cNvSpPr txBox="1">
            <a:spLocks noChangeArrowheads="1"/>
          </p:cNvSpPr>
          <p:nvPr/>
        </p:nvSpPr>
        <p:spPr bwMode="auto">
          <a:xfrm>
            <a:off x="6629400" y="1295400"/>
            <a:ext cx="1797050" cy="1465263"/>
          </a:xfrm>
          <a:prstGeom prst="rect">
            <a:avLst/>
          </a:prstGeom>
          <a:noFill/>
          <a:ln w="9525">
            <a:noFill/>
            <a:miter lim="800000"/>
            <a:headEnd/>
            <a:tailEnd/>
          </a:ln>
        </p:spPr>
        <p:txBody>
          <a:bodyPr wrap="none">
            <a:prstTxWarp prst="textNoShape">
              <a:avLst/>
            </a:prstTxWarp>
            <a:spAutoFit/>
          </a:bodyPr>
          <a:lstStyle/>
          <a:p>
            <a:pPr algn="ctr"/>
            <a:endParaRPr lang="en-US" sz="1800">
              <a:solidFill>
                <a:schemeClr val="bg1"/>
              </a:solidFill>
            </a:endParaRPr>
          </a:p>
          <a:p>
            <a:pPr algn="ctr"/>
            <a:r>
              <a:rPr lang="en-US" sz="1800">
                <a:solidFill>
                  <a:schemeClr val="bg1"/>
                </a:solidFill>
              </a:rPr>
              <a:t>Quantitative</a:t>
            </a:r>
          </a:p>
          <a:p>
            <a:pPr algn="ctr"/>
            <a:r>
              <a:rPr lang="en-US" sz="1800">
                <a:solidFill>
                  <a:schemeClr val="bg1"/>
                </a:solidFill>
              </a:rPr>
              <a:t>information</a:t>
            </a:r>
          </a:p>
          <a:p>
            <a:pPr algn="ctr"/>
            <a:r>
              <a:rPr lang="en-US" sz="1800">
                <a:solidFill>
                  <a:schemeClr val="bg1"/>
                </a:solidFill>
              </a:rPr>
              <a:t>from the </a:t>
            </a:r>
          </a:p>
          <a:p>
            <a:pPr algn="ctr"/>
            <a:r>
              <a:rPr lang="en-US" sz="1800">
                <a:solidFill>
                  <a:schemeClr val="bg1"/>
                </a:solidFill>
              </a:rPr>
              <a:t>user community</a:t>
            </a:r>
          </a:p>
        </p:txBody>
      </p:sp>
      <p:sp>
        <p:nvSpPr>
          <p:cNvPr id="82949" name="Text Box 6"/>
          <p:cNvSpPr txBox="1">
            <a:spLocks noChangeArrowheads="1"/>
          </p:cNvSpPr>
          <p:nvPr/>
        </p:nvSpPr>
        <p:spPr bwMode="auto">
          <a:xfrm>
            <a:off x="5791200" y="4419600"/>
            <a:ext cx="2895600" cy="20145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a:solidFill>
                  <a:schemeClr val="bg1"/>
                </a:solidFill>
              </a:rPr>
              <a:t>Combination of probabilistic forecasts of system plus user information produces easy to understand aggregate risk analysis for decision making </a:t>
            </a:r>
          </a:p>
        </p:txBody>
      </p:sp>
      <p:sp>
        <p:nvSpPr>
          <p:cNvPr id="82950" name="Text Box 7"/>
          <p:cNvSpPr txBox="1">
            <a:spLocks noChangeArrowheads="1"/>
          </p:cNvSpPr>
          <p:nvPr/>
        </p:nvSpPr>
        <p:spPr bwMode="auto">
          <a:xfrm>
            <a:off x="457200" y="228600"/>
            <a:ext cx="76962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solidFill>
                  <a:schemeClr val="bg1"/>
                </a:solidFill>
              </a:rPr>
              <a:t>RENDERING THE FORECAST USEFUL</a:t>
            </a:r>
          </a:p>
        </p:txBody>
      </p:sp>
      <p:sp>
        <p:nvSpPr>
          <p:cNvPr id="82951" name="TextBox 9"/>
          <p:cNvSpPr txBox="1">
            <a:spLocks noChangeArrowheads="1"/>
          </p:cNvSpPr>
          <p:nvPr/>
        </p:nvSpPr>
        <p:spPr bwMode="auto">
          <a:xfrm>
            <a:off x="5638800" y="1447800"/>
            <a:ext cx="3352800" cy="5273675"/>
          </a:xfrm>
          <a:prstGeom prst="rect">
            <a:avLst/>
          </a:prstGeom>
          <a:noFill/>
          <a:ln w="9525">
            <a:noFill/>
            <a:miter lim="800000"/>
            <a:headEnd/>
            <a:tailEnd/>
          </a:ln>
        </p:spPr>
        <p:txBody>
          <a:bodyPr>
            <a:prstTxWarp prst="textNoShape">
              <a:avLst/>
            </a:prstTxWarp>
            <a:spAutoFit/>
          </a:bodyPr>
          <a:lstStyle/>
          <a:p>
            <a:r>
              <a:rPr lang="en-US" sz="2000" b="1" dirty="0">
                <a:solidFill>
                  <a:srgbClr val="FF0000"/>
                </a:solidFill>
              </a:rPr>
              <a:t>Probabilities</a:t>
            </a:r>
            <a:r>
              <a:rPr lang="en-US" sz="2000" dirty="0"/>
              <a:t> of the occurrence an event determined by ensemble</a:t>
            </a:r>
            <a:r>
              <a:rPr lang="en-US" sz="2000" dirty="0" smtClean="0"/>
              <a:t> of ECMWF forecasts</a:t>
            </a:r>
            <a:endParaRPr lang="en-US" sz="2000" dirty="0"/>
          </a:p>
          <a:p>
            <a:endParaRPr lang="en-US" sz="2000" dirty="0"/>
          </a:p>
          <a:p>
            <a:r>
              <a:rPr lang="en-US" sz="2000" b="1" dirty="0">
                <a:solidFill>
                  <a:srgbClr val="FF0000"/>
                </a:solidFill>
              </a:rPr>
              <a:t>Costs</a:t>
            </a:r>
            <a:r>
              <a:rPr lang="en-US" sz="2000" dirty="0"/>
              <a:t> of occurrence </a:t>
            </a:r>
            <a:r>
              <a:rPr lang="en-US" sz="2000" dirty="0" smtClean="0"/>
              <a:t>strategies (or losses)  </a:t>
            </a:r>
            <a:r>
              <a:rPr lang="en-US" sz="2000" dirty="0"/>
              <a:t>to mitigate impacts:   Determined by user communities</a:t>
            </a:r>
          </a:p>
          <a:p>
            <a:endParaRPr lang="en-US" sz="2000" dirty="0"/>
          </a:p>
          <a:p>
            <a:r>
              <a:rPr lang="en-US" sz="2000" dirty="0"/>
              <a:t>Probabilities and costs of occurrence combine to produce an </a:t>
            </a:r>
            <a:r>
              <a:rPr lang="en-US" sz="2000" b="1" dirty="0">
                <a:solidFill>
                  <a:srgbClr val="FF0000"/>
                </a:solidFill>
              </a:rPr>
              <a:t>aggregate risk</a:t>
            </a:r>
            <a:endParaRPr lang="en-US" sz="2000" b="1" u="sng" dirty="0">
              <a:solidFill>
                <a:srgbClr val="FF0000"/>
              </a:solidFill>
            </a:endParaRPr>
          </a:p>
          <a:p>
            <a:endParaRPr lang="en-US" sz="2000" b="1" u="sng" dirty="0"/>
          </a:p>
          <a:p>
            <a:r>
              <a:rPr lang="en-US" sz="2000" dirty="0"/>
              <a:t>User community makes </a:t>
            </a:r>
            <a:r>
              <a:rPr lang="en-US" sz="2000" b="1" dirty="0">
                <a:solidFill>
                  <a:srgbClr val="FF0000"/>
                </a:solidFill>
              </a:rPr>
              <a:t>decisions</a:t>
            </a:r>
            <a:r>
              <a:rPr lang="en-US" sz="2000" dirty="0"/>
              <a:t> based on risk assessment</a:t>
            </a:r>
            <a:r>
              <a:rPr lang="en-US" sz="2000" b="1" u="sng" dirty="0"/>
              <a:t>   </a:t>
            </a:r>
          </a:p>
        </p:txBody>
      </p:sp>
      <p:sp>
        <p:nvSpPr>
          <p:cNvPr id="82952" name="Rectangle 1033"/>
          <p:cNvSpPr>
            <a:spLocks noChangeArrowheads="1"/>
          </p:cNvSpPr>
          <p:nvPr/>
        </p:nvSpPr>
        <p:spPr bwMode="auto">
          <a:xfrm>
            <a:off x="0" y="0"/>
            <a:ext cx="9144000" cy="990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2800">
                <a:solidFill>
                  <a:schemeClr val="bg1"/>
                </a:solidFill>
              </a:rPr>
              <a:t>Combining probabilities with specific problems </a:t>
            </a:r>
          </a:p>
          <a:p>
            <a:pPr algn="ctr"/>
            <a:r>
              <a:rPr lang="en-US" sz="2800">
                <a:solidFill>
                  <a:schemeClr val="bg1"/>
                </a:solidFill>
              </a:rPr>
              <a:t>to develop a measure of aggregate risk</a:t>
            </a:r>
          </a:p>
        </p:txBody>
      </p:sp>
      <p:sp>
        <p:nvSpPr>
          <p:cNvPr id="82953" name="Text Box 9"/>
          <p:cNvSpPr txBox="1">
            <a:spLocks noChangeArrowheads="1"/>
          </p:cNvSpPr>
          <p:nvPr/>
        </p:nvSpPr>
        <p:spPr bwMode="auto">
          <a:xfrm>
            <a:off x="1201868" y="5836373"/>
            <a:ext cx="3481257" cy="461665"/>
          </a:xfrm>
          <a:prstGeom prst="rect">
            <a:avLst/>
          </a:prstGeom>
          <a:noFill/>
          <a:ln w="9525">
            <a:noFill/>
            <a:miter lim="800000"/>
            <a:headEnd/>
            <a:tailEnd/>
          </a:ln>
        </p:spPr>
        <p:txBody>
          <a:bodyPr wrap="square">
            <a:prstTxWarp prst="textNoShape">
              <a:avLst/>
            </a:prstTxWarp>
            <a:spAutoFit/>
          </a:bodyPr>
          <a:lstStyle/>
          <a:p>
            <a:r>
              <a:rPr lang="en-US" sz="2400" b="1" dirty="0">
                <a:solidFill>
                  <a:srgbClr val="F14B31"/>
                </a:solidFill>
              </a:rPr>
              <a:t>Risk = cost </a:t>
            </a:r>
            <a:r>
              <a:rPr lang="en-US" sz="2400" b="1" dirty="0" err="1">
                <a:solidFill>
                  <a:srgbClr val="F14B31"/>
                </a:solidFill>
              </a:rPr>
              <a:t>x</a:t>
            </a:r>
            <a:r>
              <a:rPr lang="en-US" sz="2400" b="1" dirty="0">
                <a:solidFill>
                  <a:srgbClr val="F14B31"/>
                </a:solidFill>
              </a:rPr>
              <a:t> probability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body" sz="half" idx="4294967295"/>
          </p:nvPr>
        </p:nvSpPr>
        <p:spPr>
          <a:xfrm>
            <a:off x="68192" y="1725874"/>
            <a:ext cx="2378190" cy="1868753"/>
          </a:xfrm>
          <a:solidFill>
            <a:srgbClr val="FFFF00"/>
          </a:solidFill>
          <a:ln w="28575" cmpd="sng">
            <a:solidFill>
              <a:schemeClr val="tx1"/>
            </a:solidFill>
          </a:ln>
        </p:spPr>
        <p:txBody>
          <a:bodyPr>
            <a:normAutofit/>
          </a:bodyPr>
          <a:lstStyle/>
          <a:p>
            <a:pPr marL="0" indent="0" eaLnBrk="1" hangingPunct="1">
              <a:buFontTx/>
              <a:buNone/>
            </a:pPr>
            <a:r>
              <a:rPr lang="en-US" sz="2000" dirty="0" smtClean="0"/>
              <a:t>Use of ensemble forecasts from international centers (ECMWF) to hazards modules (TC, flood…)</a:t>
            </a:r>
          </a:p>
          <a:p>
            <a:pPr eaLnBrk="1" hangingPunct="1">
              <a:buFontTx/>
              <a:buNone/>
            </a:pPr>
            <a:endParaRPr lang="en-US" sz="2000" dirty="0"/>
          </a:p>
          <a:p>
            <a:pPr eaLnBrk="1" hangingPunct="1"/>
            <a:endParaRPr lang="en-US" sz="2000" dirty="0"/>
          </a:p>
        </p:txBody>
      </p:sp>
      <p:pic>
        <p:nvPicPr>
          <p:cNvPr id="82947" name="Picture 3" descr="metric"/>
          <p:cNvPicPr>
            <a:picLocks noChangeAspect="1" noChangeArrowheads="1"/>
          </p:cNvPicPr>
          <p:nvPr/>
        </p:nvPicPr>
        <p:blipFill>
          <a:blip r:embed="rId3"/>
          <a:srcRect l="5882" t="11363" r="7843" b="17424"/>
          <a:stretch>
            <a:fillRect/>
          </a:stretch>
        </p:blipFill>
        <p:spPr bwMode="auto">
          <a:xfrm>
            <a:off x="2471954" y="1600200"/>
            <a:ext cx="4251210" cy="4540973"/>
          </a:xfrm>
          <a:prstGeom prst="rect">
            <a:avLst/>
          </a:prstGeom>
          <a:noFill/>
          <a:ln w="9525">
            <a:noFill/>
            <a:miter lim="800000"/>
            <a:headEnd/>
            <a:tailEnd/>
          </a:ln>
        </p:spPr>
      </p:pic>
      <p:sp>
        <p:nvSpPr>
          <p:cNvPr id="82948" name="Text Box 4"/>
          <p:cNvSpPr txBox="1">
            <a:spLocks noChangeArrowheads="1"/>
          </p:cNvSpPr>
          <p:nvPr/>
        </p:nvSpPr>
        <p:spPr bwMode="auto">
          <a:xfrm>
            <a:off x="6629400" y="1295400"/>
            <a:ext cx="1797050" cy="1465263"/>
          </a:xfrm>
          <a:prstGeom prst="rect">
            <a:avLst/>
          </a:prstGeom>
          <a:noFill/>
          <a:ln w="9525">
            <a:noFill/>
            <a:miter lim="800000"/>
            <a:headEnd/>
            <a:tailEnd/>
          </a:ln>
        </p:spPr>
        <p:txBody>
          <a:bodyPr wrap="none">
            <a:prstTxWarp prst="textNoShape">
              <a:avLst/>
            </a:prstTxWarp>
            <a:spAutoFit/>
          </a:bodyPr>
          <a:lstStyle/>
          <a:p>
            <a:pPr algn="ctr"/>
            <a:endParaRPr lang="en-US" sz="1800">
              <a:solidFill>
                <a:schemeClr val="bg1"/>
              </a:solidFill>
            </a:endParaRPr>
          </a:p>
          <a:p>
            <a:pPr algn="ctr"/>
            <a:r>
              <a:rPr lang="en-US" sz="1800">
                <a:solidFill>
                  <a:schemeClr val="bg1"/>
                </a:solidFill>
              </a:rPr>
              <a:t>Quantitative</a:t>
            </a:r>
          </a:p>
          <a:p>
            <a:pPr algn="ctr"/>
            <a:r>
              <a:rPr lang="en-US" sz="1800">
                <a:solidFill>
                  <a:schemeClr val="bg1"/>
                </a:solidFill>
              </a:rPr>
              <a:t>information</a:t>
            </a:r>
          </a:p>
          <a:p>
            <a:pPr algn="ctr"/>
            <a:r>
              <a:rPr lang="en-US" sz="1800">
                <a:solidFill>
                  <a:schemeClr val="bg1"/>
                </a:solidFill>
              </a:rPr>
              <a:t>from the </a:t>
            </a:r>
          </a:p>
          <a:p>
            <a:pPr algn="ctr"/>
            <a:r>
              <a:rPr lang="en-US" sz="1800">
                <a:solidFill>
                  <a:schemeClr val="bg1"/>
                </a:solidFill>
              </a:rPr>
              <a:t>user community</a:t>
            </a:r>
          </a:p>
        </p:txBody>
      </p:sp>
      <p:sp>
        <p:nvSpPr>
          <p:cNvPr id="82949" name="Text Box 6"/>
          <p:cNvSpPr txBox="1">
            <a:spLocks noChangeArrowheads="1"/>
          </p:cNvSpPr>
          <p:nvPr/>
        </p:nvSpPr>
        <p:spPr bwMode="auto">
          <a:xfrm>
            <a:off x="5791200" y="4419600"/>
            <a:ext cx="2895600" cy="36933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dirty="0" smtClean="0">
                <a:solidFill>
                  <a:schemeClr val="bg1"/>
                </a:solidFill>
              </a:rPr>
              <a:t>Use </a:t>
            </a:r>
            <a:endParaRPr lang="en-US" sz="1800" dirty="0">
              <a:solidFill>
                <a:schemeClr val="bg1"/>
              </a:solidFill>
            </a:endParaRPr>
          </a:p>
        </p:txBody>
      </p:sp>
      <p:sp>
        <p:nvSpPr>
          <p:cNvPr id="82950" name="Text Box 7"/>
          <p:cNvSpPr txBox="1">
            <a:spLocks noChangeArrowheads="1"/>
          </p:cNvSpPr>
          <p:nvPr/>
        </p:nvSpPr>
        <p:spPr bwMode="auto">
          <a:xfrm>
            <a:off x="457200" y="228600"/>
            <a:ext cx="76962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solidFill>
                  <a:schemeClr val="bg1"/>
                </a:solidFill>
              </a:rPr>
              <a:t>RENDERING THE FORECAST USEFUL</a:t>
            </a:r>
          </a:p>
        </p:txBody>
      </p:sp>
      <p:sp>
        <p:nvSpPr>
          <p:cNvPr id="82952" name="Rectangle 1033"/>
          <p:cNvSpPr>
            <a:spLocks noChangeArrowheads="1"/>
          </p:cNvSpPr>
          <p:nvPr/>
        </p:nvSpPr>
        <p:spPr bwMode="auto">
          <a:xfrm>
            <a:off x="0" y="0"/>
            <a:ext cx="9144000" cy="990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2800" dirty="0" smtClean="0">
                <a:solidFill>
                  <a:schemeClr val="bg1"/>
                </a:solidFill>
              </a:rPr>
              <a:t>Components and Contributions</a:t>
            </a:r>
            <a:endParaRPr lang="en-US" sz="2800" dirty="0">
              <a:solidFill>
                <a:schemeClr val="bg1"/>
              </a:solidFill>
            </a:endParaRPr>
          </a:p>
        </p:txBody>
      </p:sp>
      <p:sp>
        <p:nvSpPr>
          <p:cNvPr id="11" name="TextBox 10"/>
          <p:cNvSpPr txBox="1"/>
          <p:nvPr/>
        </p:nvSpPr>
        <p:spPr>
          <a:xfrm>
            <a:off x="6629400" y="1753614"/>
            <a:ext cx="2363301" cy="1631216"/>
          </a:xfrm>
          <a:prstGeom prst="rect">
            <a:avLst/>
          </a:prstGeom>
          <a:solidFill>
            <a:srgbClr val="FFFF00"/>
          </a:solidFill>
          <a:ln w="28575" cmpd="sng">
            <a:solidFill>
              <a:schemeClr val="tx1"/>
            </a:solidFill>
          </a:ln>
        </p:spPr>
        <p:txBody>
          <a:bodyPr wrap="square" rtlCol="0">
            <a:spAutoFit/>
          </a:bodyPr>
          <a:lstStyle/>
          <a:p>
            <a:r>
              <a:rPr lang="en-US" sz="2000" dirty="0" smtClean="0"/>
              <a:t>Government agencies, local authorities, farmers, agricultural  extension services</a:t>
            </a:r>
            <a:endParaRPr lang="en-US" sz="2000" dirty="0"/>
          </a:p>
        </p:txBody>
      </p:sp>
      <p:sp>
        <p:nvSpPr>
          <p:cNvPr id="13" name="TextBox 12"/>
          <p:cNvSpPr txBox="1"/>
          <p:nvPr/>
        </p:nvSpPr>
        <p:spPr>
          <a:xfrm>
            <a:off x="6000817" y="4576972"/>
            <a:ext cx="2991884" cy="1015663"/>
          </a:xfrm>
          <a:prstGeom prst="rect">
            <a:avLst/>
          </a:prstGeom>
          <a:solidFill>
            <a:srgbClr val="FFFF00"/>
          </a:solidFill>
          <a:ln w="28575" cmpd="sng">
            <a:solidFill>
              <a:schemeClr val="tx1"/>
            </a:solidFill>
          </a:ln>
        </p:spPr>
        <p:txBody>
          <a:bodyPr wrap="square" rtlCol="0">
            <a:spAutoFit/>
          </a:bodyPr>
          <a:lstStyle/>
          <a:p>
            <a:r>
              <a:rPr lang="en-US" sz="2000" dirty="0" smtClean="0"/>
              <a:t>Risk establishment by governments, user communities, individuals </a:t>
            </a:r>
            <a:endParaRPr lang="en-US"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7" name="Picture 3" descr="metric"/>
          <p:cNvPicPr>
            <a:picLocks noChangeAspect="1" noChangeArrowheads="1"/>
          </p:cNvPicPr>
          <p:nvPr/>
        </p:nvPicPr>
        <p:blipFill>
          <a:blip r:embed="rId3"/>
          <a:srcRect l="5882" t="11363" r="7843" b="17424"/>
          <a:stretch>
            <a:fillRect/>
          </a:stretch>
        </p:blipFill>
        <p:spPr bwMode="auto">
          <a:xfrm>
            <a:off x="4175240" y="1455305"/>
            <a:ext cx="4251210" cy="4540973"/>
          </a:xfrm>
          <a:prstGeom prst="rect">
            <a:avLst/>
          </a:prstGeom>
          <a:noFill/>
          <a:ln w="9525">
            <a:noFill/>
            <a:miter lim="800000"/>
            <a:headEnd/>
            <a:tailEnd/>
          </a:ln>
        </p:spPr>
      </p:pic>
      <p:sp>
        <p:nvSpPr>
          <p:cNvPr id="82949" name="Text Box 6"/>
          <p:cNvSpPr txBox="1">
            <a:spLocks noChangeArrowheads="1"/>
          </p:cNvSpPr>
          <p:nvPr/>
        </p:nvSpPr>
        <p:spPr bwMode="auto">
          <a:xfrm>
            <a:off x="5791200" y="4419600"/>
            <a:ext cx="2895600" cy="36933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dirty="0" smtClean="0">
                <a:solidFill>
                  <a:schemeClr val="bg1"/>
                </a:solidFill>
              </a:rPr>
              <a:t>Use </a:t>
            </a:r>
            <a:endParaRPr lang="en-US" sz="1800" dirty="0">
              <a:solidFill>
                <a:schemeClr val="bg1"/>
              </a:solidFill>
            </a:endParaRPr>
          </a:p>
        </p:txBody>
      </p:sp>
      <p:sp>
        <p:nvSpPr>
          <p:cNvPr id="82950" name="Text Box 7"/>
          <p:cNvSpPr txBox="1">
            <a:spLocks noChangeArrowheads="1"/>
          </p:cNvSpPr>
          <p:nvPr/>
        </p:nvSpPr>
        <p:spPr bwMode="auto">
          <a:xfrm>
            <a:off x="457200" y="228600"/>
            <a:ext cx="76962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solidFill>
                  <a:schemeClr val="bg1"/>
                </a:solidFill>
              </a:rPr>
              <a:t>RENDERING THE FORECAST USEFUL</a:t>
            </a:r>
          </a:p>
        </p:txBody>
      </p:sp>
      <p:sp>
        <p:nvSpPr>
          <p:cNvPr id="82952" name="Rectangle 1033"/>
          <p:cNvSpPr>
            <a:spLocks noChangeArrowheads="1"/>
          </p:cNvSpPr>
          <p:nvPr/>
        </p:nvSpPr>
        <p:spPr bwMode="auto">
          <a:xfrm>
            <a:off x="0" y="0"/>
            <a:ext cx="9144000" cy="990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2400" dirty="0" smtClean="0">
                <a:solidFill>
                  <a:schemeClr val="bg1"/>
                </a:solidFill>
              </a:rPr>
              <a:t>Why international efforts for determination of hazard probabilities?</a:t>
            </a:r>
            <a:endParaRPr lang="en-US" sz="2400" dirty="0">
              <a:solidFill>
                <a:schemeClr val="bg1"/>
              </a:solidFill>
            </a:endParaRPr>
          </a:p>
        </p:txBody>
      </p:sp>
      <p:pic>
        <p:nvPicPr>
          <p:cNvPr id="10" name="Picture 9"/>
          <p:cNvPicPr>
            <a:picLocks noChangeAspect="1"/>
          </p:cNvPicPr>
          <p:nvPr/>
        </p:nvPicPr>
        <p:blipFill>
          <a:blip r:embed="rId4"/>
          <a:stretch>
            <a:fillRect/>
          </a:stretch>
        </p:blipFill>
        <p:spPr>
          <a:xfrm>
            <a:off x="335428" y="1179252"/>
            <a:ext cx="3300288" cy="2474290"/>
          </a:xfrm>
          <a:prstGeom prst="rect">
            <a:avLst/>
          </a:prstGeom>
        </p:spPr>
      </p:pic>
      <p:sp>
        <p:nvSpPr>
          <p:cNvPr id="12" name="TextBox 11"/>
          <p:cNvSpPr txBox="1"/>
          <p:nvPr/>
        </p:nvSpPr>
        <p:spPr>
          <a:xfrm>
            <a:off x="204958" y="3923207"/>
            <a:ext cx="3944098" cy="2462213"/>
          </a:xfrm>
          <a:prstGeom prst="rect">
            <a:avLst/>
          </a:prstGeom>
          <a:noFill/>
        </p:spPr>
        <p:txBody>
          <a:bodyPr wrap="square" rtlCol="0">
            <a:spAutoFit/>
          </a:bodyPr>
          <a:lstStyle/>
          <a:p>
            <a:pPr marL="225425" indent="-225425">
              <a:spcAft>
                <a:spcPts val="600"/>
              </a:spcAft>
              <a:buFont typeface="Arial"/>
              <a:buChar char="•"/>
            </a:pPr>
            <a:r>
              <a:rPr lang="en-US" dirty="0" smtClean="0"/>
              <a:t>Forecasts beyond 2 days require broad domain forecasts and ingestion of vast amounts of data</a:t>
            </a:r>
          </a:p>
          <a:p>
            <a:pPr marL="225425" indent="-225425">
              <a:spcAft>
                <a:spcPts val="600"/>
              </a:spcAft>
              <a:buFont typeface="Arial"/>
              <a:buChar char="•"/>
            </a:pPr>
            <a:r>
              <a:rPr lang="en-US" dirty="0" smtClean="0"/>
              <a:t>Global forecast models have taken decades to develop and extensive computer facilities (billions of $)</a:t>
            </a:r>
          </a:p>
          <a:p>
            <a:pPr marL="225425" indent="-225425">
              <a:spcAft>
                <a:spcPts val="600"/>
              </a:spcAft>
              <a:buFont typeface="Arial"/>
              <a:buChar char="•"/>
            </a:pPr>
            <a:r>
              <a:rPr lang="en-US" dirty="0" smtClean="0"/>
              <a:t>Beyond development of most countries, developed/less-developed</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prstTxWarp prst="textNoShape">
              <a:avLst/>
            </a:prstTxWarp>
          </a:bodyPr>
          <a:lstStyle/>
          <a:p>
            <a:endParaRPr lang="en-US"/>
          </a:p>
        </p:txBody>
      </p:sp>
      <p:sp>
        <p:nvSpPr>
          <p:cNvPr id="95235" name="Rectangle 5"/>
          <p:cNvSpPr>
            <a:spLocks noChangeArrowheads="1"/>
          </p:cNvSpPr>
          <p:nvPr/>
        </p:nvSpPr>
        <p:spPr bwMode="auto">
          <a:xfrm>
            <a:off x="0" y="0"/>
            <a:ext cx="9144000" cy="685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95236" name="Picture 2"/>
          <p:cNvPicPr preferRelativeResize="0">
            <a:picLocks noChangeAspect="1" noChangeArrowheads="1"/>
          </p:cNvPicPr>
          <p:nvPr/>
        </p:nvPicPr>
        <p:blipFill>
          <a:blip r:embed="rId3"/>
          <a:srcRect/>
          <a:stretch>
            <a:fillRect/>
          </a:stretch>
        </p:blipFill>
        <p:spPr bwMode="auto">
          <a:xfrm>
            <a:off x="152400" y="1371600"/>
            <a:ext cx="4775200" cy="5029200"/>
          </a:xfrm>
          <a:prstGeom prst="rect">
            <a:avLst/>
          </a:prstGeom>
          <a:noFill/>
          <a:ln w="9525">
            <a:noFill/>
            <a:miter lim="800000"/>
            <a:headEnd/>
            <a:tailEnd/>
          </a:ln>
        </p:spPr>
      </p:pic>
      <p:sp>
        <p:nvSpPr>
          <p:cNvPr id="95237" name="Text Box 3"/>
          <p:cNvSpPr txBox="1">
            <a:spLocks noChangeArrowheads="1"/>
          </p:cNvSpPr>
          <p:nvPr/>
        </p:nvSpPr>
        <p:spPr bwMode="auto">
          <a:xfrm>
            <a:off x="152400" y="58738"/>
            <a:ext cx="8229600" cy="1160462"/>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chemeClr val="bg1"/>
                </a:solidFill>
              </a:rPr>
              <a:t>Probabilistic forecasting and the developing world: </a:t>
            </a:r>
          </a:p>
          <a:p>
            <a:pPr>
              <a:spcBef>
                <a:spcPct val="50000"/>
              </a:spcBef>
            </a:pPr>
            <a:r>
              <a:rPr lang="en-US" sz="2800">
                <a:solidFill>
                  <a:schemeClr val="bg1"/>
                </a:solidFill>
              </a:rPr>
              <a:t>A </a:t>
            </a:r>
            <a:r>
              <a:rPr lang="en-US">
                <a:solidFill>
                  <a:schemeClr val="bg1"/>
                </a:solidFill>
              </a:rPr>
              <a:t>conversation (January 2003)</a:t>
            </a:r>
            <a:endParaRPr lang="en-US" sz="2800">
              <a:solidFill>
                <a:schemeClr val="bg1"/>
              </a:solidFill>
            </a:endParaRPr>
          </a:p>
        </p:txBody>
      </p:sp>
      <p:sp>
        <p:nvSpPr>
          <p:cNvPr id="95238" name="Text Box 4"/>
          <p:cNvSpPr txBox="1">
            <a:spLocks noChangeArrowheads="1"/>
          </p:cNvSpPr>
          <p:nvPr/>
        </p:nvSpPr>
        <p:spPr bwMode="auto">
          <a:xfrm>
            <a:off x="5105400" y="762000"/>
            <a:ext cx="3962400" cy="5786438"/>
          </a:xfrm>
          <a:prstGeom prst="rect">
            <a:avLst/>
          </a:prstGeom>
          <a:noFill/>
          <a:ln w="19050">
            <a:solidFill>
              <a:schemeClr val="tx1"/>
            </a:solidFill>
            <a:miter lim="800000"/>
            <a:headEnd/>
            <a:tailEnd/>
          </a:ln>
        </p:spPr>
        <p:txBody>
          <a:bodyPr>
            <a:prstTxWarp prst="textNoShape">
              <a:avLst/>
            </a:prstTxWarp>
            <a:spAutoFit/>
          </a:bodyPr>
          <a:lstStyle/>
          <a:p>
            <a:pPr>
              <a:spcBef>
                <a:spcPct val="50000"/>
              </a:spcBef>
            </a:pPr>
            <a:r>
              <a:rPr lang="en-US" sz="2000" u="sng">
                <a:solidFill>
                  <a:schemeClr val="bg1"/>
                </a:solidFill>
              </a:rPr>
              <a:t>CFAB:</a:t>
            </a:r>
            <a:r>
              <a:rPr lang="en-US" sz="2000">
                <a:solidFill>
                  <a:schemeClr val="bg1"/>
                </a:solidFill>
              </a:rPr>
              <a:t> We hope to provide you with seasonal forecasts to help you plan your agricultural activities</a:t>
            </a:r>
          </a:p>
          <a:p>
            <a:pPr>
              <a:spcBef>
                <a:spcPct val="50000"/>
              </a:spcBef>
            </a:pPr>
            <a:r>
              <a:rPr lang="en-US" sz="2000" u="sng">
                <a:solidFill>
                  <a:schemeClr val="bg1"/>
                </a:solidFill>
              </a:rPr>
              <a:t>FARMER</a:t>
            </a:r>
            <a:r>
              <a:rPr lang="en-US" sz="2000">
                <a:solidFill>
                  <a:schemeClr val="bg1"/>
                </a:solidFill>
              </a:rPr>
              <a:t>: That would be good.</a:t>
            </a:r>
          </a:p>
          <a:p>
            <a:pPr>
              <a:spcBef>
                <a:spcPct val="50000"/>
              </a:spcBef>
            </a:pPr>
            <a:r>
              <a:rPr lang="en-US" sz="2000" u="sng">
                <a:solidFill>
                  <a:schemeClr val="bg1"/>
                </a:solidFill>
              </a:rPr>
              <a:t>CFAB</a:t>
            </a:r>
            <a:r>
              <a:rPr lang="en-US" sz="2000">
                <a:solidFill>
                  <a:schemeClr val="bg1"/>
                </a:solidFill>
              </a:rPr>
              <a:t>: But we will not always be correct: Perhaps 7 times out of 10.</a:t>
            </a:r>
          </a:p>
          <a:p>
            <a:pPr>
              <a:spcBef>
                <a:spcPct val="50000"/>
              </a:spcBef>
            </a:pPr>
            <a:r>
              <a:rPr lang="en-US" sz="2000" u="sng">
                <a:solidFill>
                  <a:schemeClr val="bg1"/>
                </a:solidFill>
              </a:rPr>
              <a:t>FARMER</a:t>
            </a:r>
            <a:r>
              <a:rPr lang="en-US" sz="2000">
                <a:solidFill>
                  <a:schemeClr val="bg1"/>
                </a:solidFill>
              </a:rPr>
              <a:t>: (after some thought): That is fine</a:t>
            </a:r>
            <a:r>
              <a:rPr lang="en-US" sz="2000" i="1">
                <a:solidFill>
                  <a:schemeClr val="bg1"/>
                </a:solidFill>
              </a:rPr>
              <a:t>!</a:t>
            </a:r>
            <a:r>
              <a:rPr lang="en-US" sz="2000">
                <a:solidFill>
                  <a:schemeClr val="bg1"/>
                </a:solidFill>
              </a:rPr>
              <a:t> Only God knows 100% what will happen, and he is not telling  and you are not God!</a:t>
            </a:r>
          </a:p>
          <a:p>
            <a:pPr>
              <a:spcBef>
                <a:spcPct val="50000"/>
              </a:spcBef>
            </a:pPr>
            <a:r>
              <a:rPr lang="en-US" sz="2000">
                <a:solidFill>
                  <a:schemeClr val="bg1"/>
                </a:solidFill>
              </a:rPr>
              <a:t>Right now, we guess each year and that means we are right as often as wrong.</a:t>
            </a:r>
          </a:p>
          <a:p>
            <a:pPr>
              <a:spcBef>
                <a:spcPct val="50000"/>
              </a:spcBef>
            </a:pPr>
            <a:r>
              <a:rPr lang="en-US" sz="2000">
                <a:solidFill>
                  <a:schemeClr val="bg1"/>
                </a:solidFill>
              </a:rPr>
              <a:t>70% means I am ahead</a:t>
            </a:r>
            <a:r>
              <a:rPr lang="en-US" sz="2000" i="1">
                <a:solidFill>
                  <a:schemeClr val="bg1"/>
                </a:solidFill>
              </a:rPr>
              <a:t>! </a:t>
            </a:r>
            <a:endParaRPr lang="en-US" sz="200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srcRect l="1512"/>
          <a:stretch>
            <a:fillRect/>
          </a:stretch>
        </p:blipFill>
        <p:spPr bwMode="auto">
          <a:xfrm>
            <a:off x="0" y="1219200"/>
            <a:ext cx="4962525" cy="5638800"/>
          </a:xfrm>
          <a:prstGeom prst="rect">
            <a:avLst/>
          </a:prstGeom>
          <a:noFill/>
          <a:ln w="9525">
            <a:noFill/>
            <a:miter lim="800000"/>
            <a:headEnd/>
            <a:tailEnd/>
          </a:ln>
        </p:spPr>
      </p:pic>
      <p:sp>
        <p:nvSpPr>
          <p:cNvPr id="97283" name="Text Box 3"/>
          <p:cNvSpPr txBox="1">
            <a:spLocks noChangeArrowheads="1"/>
          </p:cNvSpPr>
          <p:nvPr/>
        </p:nvSpPr>
        <p:spPr bwMode="auto">
          <a:xfrm>
            <a:off x="457200" y="152400"/>
            <a:ext cx="83820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solidFill>
                  <a:schemeClr val="accent2"/>
                </a:solidFill>
              </a:rPr>
              <a:t>Flood </a:t>
            </a:r>
            <a:r>
              <a:rPr lang="en-US" sz="3600" b="1" dirty="0">
                <a:solidFill>
                  <a:schemeClr val="accent2"/>
                </a:solidFill>
              </a:rPr>
              <a:t>Forecasting System</a:t>
            </a:r>
          </a:p>
        </p:txBody>
      </p:sp>
      <p:sp>
        <p:nvSpPr>
          <p:cNvPr id="97284" name="Line 5"/>
          <p:cNvSpPr>
            <a:spLocks noChangeShapeType="1"/>
          </p:cNvSpPr>
          <p:nvPr/>
        </p:nvSpPr>
        <p:spPr bwMode="auto">
          <a:xfrm>
            <a:off x="0" y="990600"/>
            <a:ext cx="9144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pic>
        <p:nvPicPr>
          <p:cNvPr id="97285" name="Picture 9"/>
          <p:cNvPicPr>
            <a:picLocks noChangeAspect="1" noChangeArrowheads="1"/>
          </p:cNvPicPr>
          <p:nvPr/>
        </p:nvPicPr>
        <p:blipFill>
          <a:blip r:embed="rId4"/>
          <a:srcRect/>
          <a:stretch>
            <a:fillRect/>
          </a:stretch>
        </p:blipFill>
        <p:spPr bwMode="auto">
          <a:xfrm>
            <a:off x="5307013" y="1676400"/>
            <a:ext cx="3836987" cy="4237038"/>
          </a:xfrm>
          <a:prstGeom prst="rect">
            <a:avLst/>
          </a:prstGeom>
          <a:noFill/>
          <a:ln w="9525">
            <a:noFill/>
            <a:miter lim="800000"/>
            <a:headEnd/>
            <a:tailEnd/>
          </a:ln>
        </p:spPr>
      </p:pic>
      <p:sp>
        <p:nvSpPr>
          <p:cNvPr id="97286" name="TextBox 5"/>
          <p:cNvSpPr txBox="1">
            <a:spLocks noChangeArrowheads="1"/>
          </p:cNvSpPr>
          <p:nvPr/>
        </p:nvSpPr>
        <p:spPr bwMode="auto">
          <a:xfrm>
            <a:off x="5029200" y="5867400"/>
            <a:ext cx="3810000" cy="923925"/>
          </a:xfrm>
          <a:prstGeom prst="rect">
            <a:avLst/>
          </a:prstGeom>
          <a:noFill/>
          <a:ln w="9525">
            <a:noFill/>
            <a:miter lim="800000"/>
            <a:headEnd/>
            <a:tailEnd/>
          </a:ln>
        </p:spPr>
        <p:txBody>
          <a:bodyPr>
            <a:prstTxWarp prst="textNoShape">
              <a:avLst/>
            </a:prstTxWarp>
            <a:spAutoFit/>
          </a:bodyPr>
          <a:lstStyle/>
          <a:p>
            <a:r>
              <a:rPr lang="en-US" sz="1800"/>
              <a:t>Hopson and Webster (2010)</a:t>
            </a:r>
          </a:p>
          <a:p>
            <a:r>
              <a:rPr lang="en-US" sz="1800"/>
              <a:t>Webster et al (2010)</a:t>
            </a:r>
          </a:p>
          <a:p>
            <a:r>
              <a:rPr lang="en-US" sz="1800"/>
              <a:t>Webster and Jian (2011)</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6" name="Picture 12"/>
          <p:cNvPicPr>
            <a:picLocks noChangeAspect="1"/>
          </p:cNvPicPr>
          <p:nvPr/>
        </p:nvPicPr>
        <p:blipFill>
          <a:blip r:embed="rId3"/>
          <a:srcRect/>
          <a:stretch>
            <a:fillRect/>
          </a:stretch>
        </p:blipFill>
        <p:spPr bwMode="auto">
          <a:xfrm>
            <a:off x="2633663" y="1306513"/>
            <a:ext cx="6129337" cy="4562475"/>
          </a:xfrm>
          <a:prstGeom prst="rect">
            <a:avLst/>
          </a:prstGeom>
          <a:noFill/>
          <a:ln w="9525">
            <a:noFill/>
            <a:miter lim="800000"/>
            <a:headEnd/>
            <a:tailEnd/>
          </a:ln>
        </p:spPr>
      </p:pic>
      <p:sp>
        <p:nvSpPr>
          <p:cNvPr id="103427" name="Text Box 6"/>
          <p:cNvSpPr txBox="1">
            <a:spLocks noChangeArrowheads="1"/>
          </p:cNvSpPr>
          <p:nvPr/>
        </p:nvSpPr>
        <p:spPr bwMode="auto">
          <a:xfrm>
            <a:off x="0" y="1588"/>
            <a:ext cx="9144000" cy="585787"/>
          </a:xfrm>
          <a:prstGeom prst="rect">
            <a:avLst/>
          </a:prstGeom>
          <a:solidFill>
            <a:schemeClr val="tx1"/>
          </a:solidFill>
          <a:ln w="19050">
            <a:solidFill>
              <a:srgbClr val="B53946"/>
            </a:solidFill>
            <a:miter lim="800000"/>
            <a:headEnd/>
            <a:tailEnd/>
          </a:ln>
        </p:spPr>
        <p:txBody>
          <a:bodyPr>
            <a:prstTxWarp prst="textNoShape">
              <a:avLst/>
            </a:prstTxWarp>
            <a:spAutoFit/>
          </a:bodyPr>
          <a:lstStyle/>
          <a:p>
            <a:pPr algn="ctr">
              <a:spcBef>
                <a:spcPct val="50000"/>
              </a:spcBef>
            </a:pPr>
            <a:r>
              <a:rPr lang="en-US" sz="3200">
                <a:solidFill>
                  <a:schemeClr val="bg1"/>
                </a:solidFill>
              </a:rPr>
              <a:t>Explanation of the forecasts</a:t>
            </a:r>
          </a:p>
        </p:txBody>
      </p:sp>
      <p:sp>
        <p:nvSpPr>
          <p:cNvPr id="103428" name="TextBox 7"/>
          <p:cNvSpPr txBox="1">
            <a:spLocks noChangeArrowheads="1"/>
          </p:cNvSpPr>
          <p:nvPr/>
        </p:nvSpPr>
        <p:spPr bwMode="auto">
          <a:xfrm>
            <a:off x="327025" y="698500"/>
            <a:ext cx="6218238" cy="461963"/>
          </a:xfrm>
          <a:prstGeom prst="rect">
            <a:avLst/>
          </a:prstGeom>
          <a:noFill/>
          <a:ln w="9525">
            <a:noFill/>
            <a:miter lim="800000"/>
            <a:headEnd/>
            <a:tailEnd/>
          </a:ln>
        </p:spPr>
        <p:txBody>
          <a:bodyPr wrap="none">
            <a:prstTxWarp prst="textNoShape">
              <a:avLst/>
            </a:prstTxWarp>
            <a:spAutoFit/>
          </a:bodyPr>
          <a:lstStyle/>
          <a:p>
            <a:r>
              <a:rPr lang="en-US"/>
              <a:t>Summary of 2004 10-day Brahmaputra forecasts </a:t>
            </a:r>
          </a:p>
        </p:txBody>
      </p:sp>
      <p:sp>
        <p:nvSpPr>
          <p:cNvPr id="11" name="Oval 10"/>
          <p:cNvSpPr/>
          <p:nvPr/>
        </p:nvSpPr>
        <p:spPr>
          <a:xfrm>
            <a:off x="4148138" y="1992313"/>
            <a:ext cx="1154112" cy="396875"/>
          </a:xfrm>
          <a:prstGeom prst="ellipse">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430" name="TextBox 11"/>
          <p:cNvSpPr txBox="1">
            <a:spLocks noChangeArrowheads="1"/>
          </p:cNvSpPr>
          <p:nvPr/>
        </p:nvSpPr>
        <p:spPr bwMode="auto">
          <a:xfrm>
            <a:off x="268288" y="1863725"/>
            <a:ext cx="2416175" cy="461963"/>
          </a:xfrm>
          <a:prstGeom prst="rect">
            <a:avLst/>
          </a:prstGeom>
          <a:noFill/>
          <a:ln w="9525">
            <a:noFill/>
            <a:miter lim="800000"/>
            <a:headEnd/>
            <a:tailEnd/>
          </a:ln>
        </p:spPr>
        <p:txBody>
          <a:bodyPr wrap="none">
            <a:prstTxWarp prst="textNoShape">
              <a:avLst/>
            </a:prstTxWarp>
            <a:spAutoFit/>
          </a:bodyPr>
          <a:lstStyle/>
          <a:p>
            <a:r>
              <a:rPr lang="en-US"/>
              <a:t>Period of flooding</a:t>
            </a:r>
          </a:p>
        </p:txBody>
      </p:sp>
      <p:sp>
        <p:nvSpPr>
          <p:cNvPr id="103431" name="TextBox 14"/>
          <p:cNvSpPr txBox="1">
            <a:spLocks noChangeArrowheads="1"/>
          </p:cNvSpPr>
          <p:nvPr/>
        </p:nvSpPr>
        <p:spPr bwMode="auto">
          <a:xfrm>
            <a:off x="327025" y="2620963"/>
            <a:ext cx="2306638" cy="2308225"/>
          </a:xfrm>
          <a:prstGeom prst="rect">
            <a:avLst/>
          </a:prstGeom>
          <a:noFill/>
          <a:ln w="9525">
            <a:noFill/>
            <a:miter lim="800000"/>
            <a:headEnd/>
            <a:tailEnd/>
          </a:ln>
        </p:spPr>
        <p:txBody>
          <a:bodyPr>
            <a:prstTxWarp prst="textNoShape">
              <a:avLst/>
            </a:prstTxWarp>
            <a:spAutoFit/>
          </a:bodyPr>
          <a:lstStyle/>
          <a:p>
            <a:r>
              <a:rPr lang="en-US"/>
              <a:t>Observed flow (retrospective)</a:t>
            </a:r>
          </a:p>
          <a:p>
            <a:endParaRPr lang="en-US"/>
          </a:p>
          <a:p>
            <a:r>
              <a:rPr lang="en-US"/>
              <a:t>Ensemble mean (white)</a:t>
            </a:r>
          </a:p>
          <a:p>
            <a:endParaRPr lang="en-US"/>
          </a:p>
        </p:txBody>
      </p:sp>
      <p:sp>
        <p:nvSpPr>
          <p:cNvPr id="103432" name="TextBox 15"/>
          <p:cNvSpPr txBox="1">
            <a:spLocks noChangeArrowheads="1"/>
          </p:cNvSpPr>
          <p:nvPr/>
        </p:nvSpPr>
        <p:spPr bwMode="auto">
          <a:xfrm>
            <a:off x="290513" y="5475288"/>
            <a:ext cx="4824412" cy="1201737"/>
          </a:xfrm>
          <a:prstGeom prst="rect">
            <a:avLst/>
          </a:prstGeom>
          <a:noFill/>
          <a:ln w="9525">
            <a:noFill/>
            <a:miter lim="800000"/>
            <a:headEnd/>
            <a:tailEnd/>
          </a:ln>
        </p:spPr>
        <p:txBody>
          <a:bodyPr>
            <a:prstTxWarp prst="textNoShape">
              <a:avLst/>
            </a:prstTxWarp>
            <a:spAutoFit/>
          </a:bodyPr>
          <a:lstStyle/>
          <a:p>
            <a:r>
              <a:rPr lang="en-US"/>
              <a:t>Spread of the ensemble members from which probability of flooding determined</a:t>
            </a:r>
          </a:p>
        </p:txBody>
      </p:sp>
      <p:sp>
        <p:nvSpPr>
          <p:cNvPr id="17" name="Oval 16"/>
          <p:cNvSpPr/>
          <p:nvPr/>
        </p:nvSpPr>
        <p:spPr>
          <a:xfrm rot="5400000">
            <a:off x="4849019" y="3764757"/>
            <a:ext cx="1152525" cy="395287"/>
          </a:xfrm>
          <a:prstGeom prst="ellipse">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 name="Straight Connector 20"/>
          <p:cNvCxnSpPr/>
          <p:nvPr/>
        </p:nvCxnSpPr>
        <p:spPr>
          <a:xfrm>
            <a:off x="2684463" y="2155825"/>
            <a:ext cx="1463675" cy="11113"/>
          </a:xfrm>
          <a:prstGeom prst="line">
            <a:avLst/>
          </a:prstGeom>
          <a:ln w="38100"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311400" y="3298825"/>
            <a:ext cx="2070100" cy="11113"/>
          </a:xfrm>
          <a:prstGeom prst="line">
            <a:avLst/>
          </a:prstGeom>
          <a:ln w="38100"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062163" y="6513513"/>
            <a:ext cx="3390900" cy="11112"/>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flipH="1" flipV="1">
            <a:off x="4539457" y="5609431"/>
            <a:ext cx="1828800" cy="1587"/>
          </a:xfrm>
          <a:prstGeom prst="line">
            <a:avLst/>
          </a:prstGeom>
          <a:ln w="38100"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srcRect l="51450" t="4198" b="50159"/>
          <a:stretch>
            <a:fillRect/>
          </a:stretch>
        </p:blipFill>
        <p:spPr bwMode="auto">
          <a:xfrm>
            <a:off x="76200" y="1712913"/>
            <a:ext cx="6191250" cy="4405312"/>
          </a:xfrm>
          <a:prstGeom prst="rect">
            <a:avLst/>
          </a:prstGeom>
          <a:noFill/>
          <a:ln w="9525">
            <a:noFill/>
            <a:miter lim="800000"/>
            <a:headEnd/>
            <a:tailEnd/>
          </a:ln>
        </p:spPr>
      </p:pic>
      <p:pic>
        <p:nvPicPr>
          <p:cNvPr id="105475" name="Picture 4"/>
          <p:cNvPicPr>
            <a:picLocks noChangeAspect="1"/>
          </p:cNvPicPr>
          <p:nvPr/>
        </p:nvPicPr>
        <p:blipFill>
          <a:blip r:embed="rId4"/>
          <a:srcRect t="10715"/>
          <a:stretch>
            <a:fillRect/>
          </a:stretch>
        </p:blipFill>
        <p:spPr bwMode="auto">
          <a:xfrm>
            <a:off x="6096000" y="2139950"/>
            <a:ext cx="2971800" cy="2576513"/>
          </a:xfrm>
          <a:prstGeom prst="rect">
            <a:avLst/>
          </a:prstGeom>
          <a:noFill/>
          <a:ln w="9525">
            <a:noFill/>
            <a:miter lim="800000"/>
            <a:headEnd/>
            <a:tailEnd/>
          </a:ln>
        </p:spPr>
      </p:pic>
      <p:sp>
        <p:nvSpPr>
          <p:cNvPr id="105476" name="Rectangle 5"/>
          <p:cNvSpPr>
            <a:spLocks noChangeArrowheads="1"/>
          </p:cNvSpPr>
          <p:nvPr/>
        </p:nvSpPr>
        <p:spPr bwMode="auto">
          <a:xfrm>
            <a:off x="6477000" y="2235200"/>
            <a:ext cx="2362200" cy="1981200"/>
          </a:xfrm>
          <a:prstGeom prst="rect">
            <a:avLst/>
          </a:prstGeom>
          <a:noFill/>
          <a:ln w="28575">
            <a:solidFill>
              <a:schemeClr val="tx1"/>
            </a:solidFill>
            <a:round/>
            <a:headEnd/>
            <a:tailEnd/>
          </a:ln>
        </p:spPr>
        <p:txBody>
          <a:bodyPr>
            <a:prstTxWarp prst="textNoShape">
              <a:avLst/>
            </a:prstTxWarp>
          </a:bodyPr>
          <a:lstStyle/>
          <a:p>
            <a:endParaRPr lang="en-US"/>
          </a:p>
        </p:txBody>
      </p:sp>
      <p:cxnSp>
        <p:nvCxnSpPr>
          <p:cNvPr id="105477" name="Straight Connector 7"/>
          <p:cNvCxnSpPr>
            <a:cxnSpLocks noChangeShapeType="1"/>
          </p:cNvCxnSpPr>
          <p:nvPr/>
        </p:nvCxnSpPr>
        <p:spPr bwMode="auto">
          <a:xfrm rot="5400000">
            <a:off x="6096001" y="3302000"/>
            <a:ext cx="2438400" cy="3175"/>
          </a:xfrm>
          <a:prstGeom prst="line">
            <a:avLst/>
          </a:prstGeom>
          <a:noFill/>
          <a:ln w="38100">
            <a:solidFill>
              <a:schemeClr val="tx1"/>
            </a:solidFill>
            <a:prstDash val="dash"/>
            <a:round/>
            <a:headEnd/>
            <a:tailEnd/>
          </a:ln>
        </p:spPr>
      </p:cxnSp>
      <p:cxnSp>
        <p:nvCxnSpPr>
          <p:cNvPr id="105478" name="Straight Connector 9"/>
          <p:cNvCxnSpPr>
            <a:cxnSpLocks noChangeShapeType="1"/>
          </p:cNvCxnSpPr>
          <p:nvPr/>
        </p:nvCxnSpPr>
        <p:spPr bwMode="auto">
          <a:xfrm rot="5400000">
            <a:off x="267494" y="3567906"/>
            <a:ext cx="2819400" cy="1588"/>
          </a:xfrm>
          <a:prstGeom prst="line">
            <a:avLst/>
          </a:prstGeom>
          <a:noFill/>
          <a:ln w="38100">
            <a:solidFill>
              <a:schemeClr val="tx1"/>
            </a:solidFill>
            <a:round/>
            <a:headEnd/>
            <a:tailEnd/>
          </a:ln>
        </p:spPr>
      </p:cxnSp>
      <p:cxnSp>
        <p:nvCxnSpPr>
          <p:cNvPr id="105479" name="Straight Arrow Connector 15"/>
          <p:cNvCxnSpPr>
            <a:cxnSpLocks noChangeShapeType="1"/>
          </p:cNvCxnSpPr>
          <p:nvPr/>
        </p:nvCxnSpPr>
        <p:spPr bwMode="auto">
          <a:xfrm>
            <a:off x="1676400" y="2692400"/>
            <a:ext cx="4419600" cy="1588"/>
          </a:xfrm>
          <a:prstGeom prst="straightConnector1">
            <a:avLst/>
          </a:prstGeom>
          <a:noFill/>
          <a:ln w="57150">
            <a:solidFill>
              <a:srgbClr val="FF0000"/>
            </a:solidFill>
            <a:round/>
            <a:headEnd/>
            <a:tailEnd type="arrow" w="med" len="med"/>
          </a:ln>
        </p:spPr>
      </p:cxnSp>
      <p:sp>
        <p:nvSpPr>
          <p:cNvPr id="105480" name="TextBox 19"/>
          <p:cNvSpPr txBox="1">
            <a:spLocks noChangeArrowheads="1"/>
          </p:cNvSpPr>
          <p:nvPr/>
        </p:nvSpPr>
        <p:spPr bwMode="auto">
          <a:xfrm>
            <a:off x="6176963" y="4421188"/>
            <a:ext cx="2895600" cy="1323975"/>
          </a:xfrm>
          <a:prstGeom prst="rect">
            <a:avLst/>
          </a:prstGeom>
          <a:noFill/>
          <a:ln w="9525">
            <a:noFill/>
            <a:miter lim="800000"/>
            <a:headEnd/>
            <a:tailEnd/>
          </a:ln>
        </p:spPr>
        <p:txBody>
          <a:bodyPr>
            <a:prstTxWarp prst="textNoShape">
              <a:avLst/>
            </a:prstTxWarp>
            <a:spAutoFit/>
          </a:bodyPr>
          <a:lstStyle/>
          <a:p>
            <a:r>
              <a:rPr lang="en-US" sz="2000">
                <a:solidFill>
                  <a:srgbClr val="FF0000"/>
                </a:solidFill>
              </a:rPr>
              <a:t>Probability of exceeding flood level 10-days in advance calculated from ensemble spread</a:t>
            </a:r>
          </a:p>
        </p:txBody>
      </p:sp>
      <p:sp>
        <p:nvSpPr>
          <p:cNvPr id="105481" name="TextBox 20"/>
          <p:cNvSpPr txBox="1">
            <a:spLocks noChangeArrowheads="1"/>
          </p:cNvSpPr>
          <p:nvPr/>
        </p:nvSpPr>
        <p:spPr bwMode="auto">
          <a:xfrm>
            <a:off x="6096000" y="1066800"/>
            <a:ext cx="2971800" cy="701675"/>
          </a:xfrm>
          <a:prstGeom prst="rect">
            <a:avLst/>
          </a:prstGeom>
          <a:noFill/>
          <a:ln w="9525">
            <a:noFill/>
            <a:miter lim="800000"/>
            <a:headEnd/>
            <a:tailEnd/>
          </a:ln>
        </p:spPr>
        <p:txBody>
          <a:bodyPr>
            <a:prstTxWarp prst="textNoShape">
              <a:avLst/>
            </a:prstTxWarp>
            <a:spAutoFit/>
          </a:bodyPr>
          <a:lstStyle/>
          <a:p>
            <a:r>
              <a:rPr lang="en-US" sz="2000">
                <a:solidFill>
                  <a:srgbClr val="FF0000"/>
                </a:solidFill>
              </a:rPr>
              <a:t>10-day forecast made July 08 for July 17, 2004</a:t>
            </a:r>
          </a:p>
        </p:txBody>
      </p:sp>
      <p:cxnSp>
        <p:nvCxnSpPr>
          <p:cNvPr id="105482" name="Straight Connector 21"/>
          <p:cNvCxnSpPr>
            <a:cxnSpLocks noChangeShapeType="1"/>
          </p:cNvCxnSpPr>
          <p:nvPr/>
        </p:nvCxnSpPr>
        <p:spPr bwMode="auto">
          <a:xfrm rot="5400000">
            <a:off x="-115093" y="3567906"/>
            <a:ext cx="2819400" cy="1587"/>
          </a:xfrm>
          <a:prstGeom prst="line">
            <a:avLst/>
          </a:prstGeom>
          <a:noFill/>
          <a:ln w="38100">
            <a:solidFill>
              <a:schemeClr val="tx1"/>
            </a:solidFill>
            <a:round/>
            <a:headEnd/>
            <a:tailEnd/>
          </a:ln>
        </p:spPr>
      </p:cxnSp>
      <p:cxnSp>
        <p:nvCxnSpPr>
          <p:cNvPr id="105483" name="Straight Arrow Connector 23"/>
          <p:cNvCxnSpPr>
            <a:cxnSpLocks noChangeShapeType="1"/>
          </p:cNvCxnSpPr>
          <p:nvPr/>
        </p:nvCxnSpPr>
        <p:spPr bwMode="auto">
          <a:xfrm>
            <a:off x="1295400" y="2692400"/>
            <a:ext cx="381000" cy="1588"/>
          </a:xfrm>
          <a:prstGeom prst="straightConnector1">
            <a:avLst/>
          </a:prstGeom>
          <a:noFill/>
          <a:ln w="57150">
            <a:solidFill>
              <a:schemeClr val="tx1"/>
            </a:solidFill>
            <a:round/>
            <a:headEnd/>
            <a:tailEnd type="arrow" w="med" len="med"/>
          </a:ln>
        </p:spPr>
      </p:cxnSp>
      <p:cxnSp>
        <p:nvCxnSpPr>
          <p:cNvPr id="105484" name="Straight Connector 27"/>
          <p:cNvCxnSpPr>
            <a:cxnSpLocks noChangeShapeType="1"/>
          </p:cNvCxnSpPr>
          <p:nvPr/>
        </p:nvCxnSpPr>
        <p:spPr bwMode="auto">
          <a:xfrm rot="5400000">
            <a:off x="6210301" y="3854450"/>
            <a:ext cx="1143000" cy="3175"/>
          </a:xfrm>
          <a:prstGeom prst="line">
            <a:avLst/>
          </a:prstGeom>
          <a:noFill/>
          <a:ln w="28575">
            <a:solidFill>
              <a:schemeClr val="tx1"/>
            </a:solidFill>
            <a:round/>
            <a:headEnd/>
            <a:tailEnd/>
          </a:ln>
        </p:spPr>
      </p:cxnSp>
      <p:cxnSp>
        <p:nvCxnSpPr>
          <p:cNvPr id="105485" name="Straight Connector 28"/>
          <p:cNvCxnSpPr>
            <a:cxnSpLocks noChangeShapeType="1"/>
          </p:cNvCxnSpPr>
          <p:nvPr/>
        </p:nvCxnSpPr>
        <p:spPr bwMode="auto">
          <a:xfrm rot="5400000">
            <a:off x="7733507" y="3853656"/>
            <a:ext cx="1143000" cy="1587"/>
          </a:xfrm>
          <a:prstGeom prst="line">
            <a:avLst/>
          </a:prstGeom>
          <a:noFill/>
          <a:ln w="28575">
            <a:solidFill>
              <a:schemeClr val="tx1"/>
            </a:solidFill>
            <a:round/>
            <a:headEnd/>
            <a:tailEnd/>
          </a:ln>
        </p:spPr>
      </p:cxnSp>
      <p:sp>
        <p:nvSpPr>
          <p:cNvPr id="105486" name="TextBox 29"/>
          <p:cNvSpPr txBox="1">
            <a:spLocks noChangeArrowheads="1"/>
          </p:cNvSpPr>
          <p:nvPr/>
        </p:nvSpPr>
        <p:spPr bwMode="auto">
          <a:xfrm>
            <a:off x="6629400" y="3054350"/>
            <a:ext cx="304800" cy="457200"/>
          </a:xfrm>
          <a:prstGeom prst="rect">
            <a:avLst/>
          </a:prstGeom>
          <a:noFill/>
          <a:ln w="9525">
            <a:noFill/>
            <a:miter lim="800000"/>
            <a:headEnd/>
            <a:tailEnd/>
          </a:ln>
        </p:spPr>
        <p:txBody>
          <a:bodyPr>
            <a:prstTxWarp prst="textNoShape">
              <a:avLst/>
            </a:prstTxWarp>
            <a:spAutoFit/>
          </a:bodyPr>
          <a:lstStyle/>
          <a:p>
            <a:endParaRPr lang="en-US"/>
          </a:p>
        </p:txBody>
      </p:sp>
      <p:sp>
        <p:nvSpPr>
          <p:cNvPr id="105487" name="TextBox 30"/>
          <p:cNvSpPr txBox="1">
            <a:spLocks noChangeArrowheads="1"/>
          </p:cNvSpPr>
          <p:nvPr/>
        </p:nvSpPr>
        <p:spPr bwMode="auto">
          <a:xfrm>
            <a:off x="6553200" y="2825750"/>
            <a:ext cx="685800" cy="396875"/>
          </a:xfrm>
          <a:prstGeom prst="rect">
            <a:avLst/>
          </a:prstGeom>
          <a:noFill/>
          <a:ln w="9525">
            <a:noFill/>
            <a:miter lim="800000"/>
            <a:headEnd/>
            <a:tailEnd/>
          </a:ln>
        </p:spPr>
        <p:txBody>
          <a:bodyPr>
            <a:prstTxWarp prst="textNoShape">
              <a:avLst/>
            </a:prstTxWarp>
            <a:spAutoFit/>
          </a:bodyPr>
          <a:lstStyle/>
          <a:p>
            <a:r>
              <a:rPr lang="en-US" sz="2000"/>
              <a:t>“a”</a:t>
            </a:r>
          </a:p>
        </p:txBody>
      </p:sp>
      <p:sp>
        <p:nvSpPr>
          <p:cNvPr id="105488" name="TextBox 31"/>
          <p:cNvSpPr txBox="1">
            <a:spLocks noChangeArrowheads="1"/>
          </p:cNvSpPr>
          <p:nvPr/>
        </p:nvSpPr>
        <p:spPr bwMode="auto">
          <a:xfrm>
            <a:off x="8077200" y="2825750"/>
            <a:ext cx="685800" cy="396875"/>
          </a:xfrm>
          <a:prstGeom prst="rect">
            <a:avLst/>
          </a:prstGeom>
          <a:noFill/>
          <a:ln w="9525">
            <a:noFill/>
            <a:miter lim="800000"/>
            <a:headEnd/>
            <a:tailEnd/>
          </a:ln>
        </p:spPr>
        <p:txBody>
          <a:bodyPr>
            <a:prstTxWarp prst="textNoShape">
              <a:avLst/>
            </a:prstTxWarp>
            <a:spAutoFit/>
          </a:bodyPr>
          <a:lstStyle/>
          <a:p>
            <a:r>
              <a:rPr lang="en-US" sz="2000"/>
              <a:t>“b”</a:t>
            </a:r>
          </a:p>
        </p:txBody>
      </p:sp>
      <p:sp>
        <p:nvSpPr>
          <p:cNvPr id="105489" name="TextBox 32"/>
          <p:cNvSpPr txBox="1">
            <a:spLocks noChangeArrowheads="1"/>
          </p:cNvSpPr>
          <p:nvPr/>
        </p:nvSpPr>
        <p:spPr bwMode="auto">
          <a:xfrm>
            <a:off x="2362200" y="4724400"/>
            <a:ext cx="1752600" cy="457200"/>
          </a:xfrm>
          <a:prstGeom prst="rect">
            <a:avLst/>
          </a:prstGeom>
          <a:noFill/>
          <a:ln w="9525">
            <a:noFill/>
            <a:miter lim="800000"/>
            <a:headEnd/>
            <a:tailEnd/>
          </a:ln>
        </p:spPr>
        <p:txBody>
          <a:bodyPr>
            <a:prstTxWarp prst="textNoShape">
              <a:avLst/>
            </a:prstTxWarp>
            <a:spAutoFit/>
          </a:bodyPr>
          <a:lstStyle/>
          <a:p>
            <a:r>
              <a:rPr lang="en-US"/>
              <a:t>verification</a:t>
            </a:r>
          </a:p>
        </p:txBody>
      </p:sp>
      <p:cxnSp>
        <p:nvCxnSpPr>
          <p:cNvPr id="105490" name="Straight Arrow Connector 34"/>
          <p:cNvCxnSpPr>
            <a:cxnSpLocks noChangeShapeType="1"/>
          </p:cNvCxnSpPr>
          <p:nvPr/>
        </p:nvCxnSpPr>
        <p:spPr bwMode="auto">
          <a:xfrm rot="5400000" flipH="1" flipV="1">
            <a:off x="2552700" y="4616450"/>
            <a:ext cx="457200" cy="228600"/>
          </a:xfrm>
          <a:prstGeom prst="straightConnector1">
            <a:avLst/>
          </a:prstGeom>
          <a:noFill/>
          <a:ln w="28575">
            <a:solidFill>
              <a:schemeClr val="tx1"/>
            </a:solidFill>
            <a:round/>
            <a:headEnd/>
            <a:tailEnd type="arrow" w="med" len="med"/>
          </a:ln>
        </p:spPr>
      </p:cxnSp>
      <p:sp>
        <p:nvSpPr>
          <p:cNvPr id="105491" name="TextBox 35"/>
          <p:cNvSpPr txBox="1">
            <a:spLocks noChangeArrowheads="1"/>
          </p:cNvSpPr>
          <p:nvPr/>
        </p:nvSpPr>
        <p:spPr bwMode="auto">
          <a:xfrm>
            <a:off x="6629400" y="2216150"/>
            <a:ext cx="762000" cy="641350"/>
          </a:xfrm>
          <a:prstGeom prst="rect">
            <a:avLst/>
          </a:prstGeom>
          <a:noFill/>
          <a:ln w="9525">
            <a:noFill/>
            <a:miter lim="800000"/>
            <a:headEnd/>
            <a:tailEnd/>
          </a:ln>
        </p:spPr>
        <p:txBody>
          <a:bodyPr>
            <a:prstTxWarp prst="textNoShape">
              <a:avLst/>
            </a:prstTxWarp>
            <a:spAutoFit/>
          </a:bodyPr>
          <a:lstStyle/>
          <a:p>
            <a:r>
              <a:rPr lang="en-US" sz="1800"/>
              <a:t>flood level</a:t>
            </a:r>
          </a:p>
        </p:txBody>
      </p:sp>
      <p:sp>
        <p:nvSpPr>
          <p:cNvPr id="23" name="Rectangle 22"/>
          <p:cNvSpPr/>
          <p:nvPr/>
        </p:nvSpPr>
        <p:spPr>
          <a:xfrm>
            <a:off x="0" y="0"/>
            <a:ext cx="9144000" cy="67627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dirty="0"/>
              <a:t>Why bother with</a:t>
            </a:r>
            <a:r>
              <a:rPr lang="en-US" sz="3600" dirty="0" smtClean="0"/>
              <a:t> multiple ensembles</a:t>
            </a:r>
            <a:r>
              <a:rPr lang="en-US" sz="3600" dirty="0"/>
              <a:t>? </a:t>
            </a:r>
          </a:p>
        </p:txBody>
      </p:sp>
      <p:sp>
        <p:nvSpPr>
          <p:cNvPr id="105493" name="TextBox 23"/>
          <p:cNvSpPr txBox="1">
            <a:spLocks noChangeArrowheads="1"/>
          </p:cNvSpPr>
          <p:nvPr/>
        </p:nvSpPr>
        <p:spPr bwMode="auto">
          <a:xfrm>
            <a:off x="1130300" y="896938"/>
            <a:ext cx="2343150" cy="708025"/>
          </a:xfrm>
          <a:prstGeom prst="rect">
            <a:avLst/>
          </a:prstGeom>
          <a:noFill/>
          <a:ln w="9525">
            <a:noFill/>
            <a:miter lim="800000"/>
            <a:headEnd/>
            <a:tailEnd/>
          </a:ln>
        </p:spPr>
        <p:txBody>
          <a:bodyPr wrap="none">
            <a:prstTxWarp prst="textNoShape">
              <a:avLst/>
            </a:prstTxWarp>
            <a:spAutoFit/>
          </a:bodyPr>
          <a:lstStyle/>
          <a:p>
            <a:r>
              <a:rPr lang="en-US" sz="2000"/>
              <a:t>Forecasts made here</a:t>
            </a:r>
          </a:p>
          <a:p>
            <a:r>
              <a:rPr lang="en-US" sz="2000"/>
              <a:t>      For here</a:t>
            </a:r>
          </a:p>
        </p:txBody>
      </p:sp>
      <p:cxnSp>
        <p:nvCxnSpPr>
          <p:cNvPr id="27" name="Straight Connector 26"/>
          <p:cNvCxnSpPr/>
          <p:nvPr/>
        </p:nvCxnSpPr>
        <p:spPr>
          <a:xfrm rot="5400000">
            <a:off x="943769" y="1672432"/>
            <a:ext cx="701675" cy="1587"/>
          </a:xfrm>
          <a:prstGeom prst="line">
            <a:avLst/>
          </a:prstGeom>
          <a:ln w="57150"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6200000" flipH="1">
            <a:off x="1373981" y="1907382"/>
            <a:ext cx="606425" cy="1588"/>
          </a:xfrm>
          <a:prstGeom prst="line">
            <a:avLst/>
          </a:prstGeom>
          <a:ln w="57150"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5496" name="TextBox 29"/>
          <p:cNvSpPr txBox="1">
            <a:spLocks noChangeArrowheads="1"/>
          </p:cNvSpPr>
          <p:nvPr/>
        </p:nvSpPr>
        <p:spPr bwMode="auto">
          <a:xfrm>
            <a:off x="115888" y="6048375"/>
            <a:ext cx="9028112" cy="708025"/>
          </a:xfrm>
          <a:prstGeom prst="rect">
            <a:avLst/>
          </a:prstGeom>
          <a:noFill/>
          <a:ln w="28575">
            <a:solidFill>
              <a:srgbClr val="0000FF"/>
            </a:solidFill>
            <a:round/>
            <a:headEnd/>
            <a:tailEnd/>
          </a:ln>
        </p:spPr>
        <p:txBody>
          <a:bodyPr>
            <a:prstTxWarp prst="textNoShape">
              <a:avLst/>
            </a:prstTxWarp>
            <a:spAutoFit/>
          </a:bodyPr>
          <a:lstStyle/>
          <a:p>
            <a:r>
              <a:rPr lang="en-US" sz="2000"/>
              <a:t>Two ensembles may give forecast “a” (no flood)  or “b” (strong flood) Need many realizations to determine probability of river discharge and calculate risk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srcRect b="50159"/>
          <a:stretch>
            <a:fillRect/>
          </a:stretch>
        </p:blipFill>
        <p:spPr bwMode="auto">
          <a:xfrm>
            <a:off x="139700" y="3217863"/>
            <a:ext cx="8318500" cy="3411537"/>
          </a:xfrm>
          <a:prstGeom prst="rect">
            <a:avLst/>
          </a:prstGeom>
          <a:noFill/>
          <a:ln w="9525">
            <a:noFill/>
            <a:miter lim="800000"/>
            <a:headEnd/>
            <a:tailEnd/>
          </a:ln>
        </p:spPr>
      </p:pic>
      <p:pic>
        <p:nvPicPr>
          <p:cNvPr id="107523" name="Picture 3"/>
          <p:cNvPicPr>
            <a:picLocks noChangeAspect="1" noChangeArrowheads="1"/>
          </p:cNvPicPr>
          <p:nvPr/>
        </p:nvPicPr>
        <p:blipFill>
          <a:blip r:embed="rId4"/>
          <a:srcRect b="4512"/>
          <a:stretch>
            <a:fillRect/>
          </a:stretch>
        </p:blipFill>
        <p:spPr bwMode="auto">
          <a:xfrm>
            <a:off x="381000" y="0"/>
            <a:ext cx="2959100" cy="3124200"/>
          </a:xfrm>
          <a:prstGeom prst="rect">
            <a:avLst/>
          </a:prstGeom>
          <a:noFill/>
          <a:ln w="9525">
            <a:noFill/>
            <a:miter lim="800000"/>
            <a:headEnd/>
            <a:tailEnd/>
          </a:ln>
        </p:spPr>
      </p:pic>
      <p:sp>
        <p:nvSpPr>
          <p:cNvPr id="107524" name="Text Box 4"/>
          <p:cNvSpPr txBox="1">
            <a:spLocks noChangeArrowheads="1"/>
          </p:cNvSpPr>
          <p:nvPr/>
        </p:nvSpPr>
        <p:spPr bwMode="auto">
          <a:xfrm>
            <a:off x="1660525" y="733425"/>
            <a:ext cx="387350" cy="457200"/>
          </a:xfrm>
          <a:prstGeom prst="rect">
            <a:avLst/>
          </a:prstGeom>
          <a:noFill/>
          <a:ln w="9525">
            <a:noFill/>
            <a:miter lim="800000"/>
            <a:headEnd/>
            <a:tailEnd/>
          </a:ln>
        </p:spPr>
        <p:txBody>
          <a:bodyPr wrap="none">
            <a:prstTxWarp prst="textNoShape">
              <a:avLst/>
            </a:prstTxWarp>
            <a:spAutoFit/>
          </a:bodyPr>
          <a:lstStyle/>
          <a:p>
            <a:r>
              <a:rPr lang="en-US"/>
              <a:t>B</a:t>
            </a:r>
          </a:p>
        </p:txBody>
      </p:sp>
      <p:sp>
        <p:nvSpPr>
          <p:cNvPr id="107525" name="Text Box 5"/>
          <p:cNvSpPr txBox="1">
            <a:spLocks noChangeArrowheads="1"/>
          </p:cNvSpPr>
          <p:nvPr/>
        </p:nvSpPr>
        <p:spPr bwMode="auto">
          <a:xfrm>
            <a:off x="2270125" y="2333625"/>
            <a:ext cx="420688" cy="457200"/>
          </a:xfrm>
          <a:prstGeom prst="rect">
            <a:avLst/>
          </a:prstGeom>
          <a:noFill/>
          <a:ln w="9525">
            <a:noFill/>
            <a:miter lim="800000"/>
            <a:headEnd/>
            <a:tailEnd/>
          </a:ln>
        </p:spPr>
        <p:txBody>
          <a:bodyPr wrap="none">
            <a:prstTxWarp prst="textNoShape">
              <a:avLst/>
            </a:prstTxWarp>
            <a:spAutoFit/>
          </a:bodyPr>
          <a:lstStyle/>
          <a:p>
            <a:r>
              <a:rPr lang="en-US">
                <a:solidFill>
                  <a:srgbClr val="B53946"/>
                </a:solidFill>
              </a:rPr>
              <a:t>G</a:t>
            </a:r>
          </a:p>
        </p:txBody>
      </p:sp>
      <p:sp>
        <p:nvSpPr>
          <p:cNvPr id="107526" name="Text Box 6"/>
          <p:cNvSpPr txBox="1">
            <a:spLocks noChangeArrowheads="1"/>
          </p:cNvSpPr>
          <p:nvPr/>
        </p:nvSpPr>
        <p:spPr bwMode="auto">
          <a:xfrm>
            <a:off x="3352800" y="304800"/>
            <a:ext cx="5638800" cy="1085850"/>
          </a:xfrm>
          <a:prstGeom prst="rect">
            <a:avLst/>
          </a:prstGeom>
          <a:solidFill>
            <a:schemeClr val="tx1"/>
          </a:solidFill>
          <a:ln w="19050">
            <a:solidFill>
              <a:srgbClr val="B53946"/>
            </a:solidFill>
            <a:miter lim="800000"/>
            <a:headEnd/>
            <a:tailEnd/>
          </a:ln>
        </p:spPr>
        <p:txBody>
          <a:bodyPr>
            <a:prstTxWarp prst="textNoShape">
              <a:avLst/>
            </a:prstTxWarp>
            <a:spAutoFit/>
          </a:bodyPr>
          <a:lstStyle/>
          <a:p>
            <a:pPr>
              <a:spcBef>
                <a:spcPct val="50000"/>
              </a:spcBef>
            </a:pPr>
            <a:r>
              <a:rPr lang="en-US" sz="3200">
                <a:solidFill>
                  <a:schemeClr val="bg1"/>
                </a:solidFill>
              </a:rPr>
              <a:t>2004 </a:t>
            </a:r>
            <a:r>
              <a:rPr lang="en-US" sz="3200" u="sng">
                <a:solidFill>
                  <a:schemeClr val="bg1"/>
                </a:solidFill>
              </a:rPr>
              <a:t>real time</a:t>
            </a:r>
            <a:r>
              <a:rPr lang="en-US" sz="3200">
                <a:solidFill>
                  <a:schemeClr val="bg1"/>
                </a:solidFill>
              </a:rPr>
              <a:t> 10-day forecasts of the Brahmaputra</a:t>
            </a:r>
          </a:p>
        </p:txBody>
      </p:sp>
      <p:sp>
        <p:nvSpPr>
          <p:cNvPr id="107527" name="Text Box 7"/>
          <p:cNvSpPr txBox="1">
            <a:spLocks noChangeArrowheads="1"/>
          </p:cNvSpPr>
          <p:nvPr/>
        </p:nvSpPr>
        <p:spPr bwMode="auto">
          <a:xfrm>
            <a:off x="3505200" y="1811338"/>
            <a:ext cx="5943600" cy="854075"/>
          </a:xfrm>
          <a:prstGeom prst="rect">
            <a:avLst/>
          </a:prstGeom>
          <a:noFill/>
          <a:ln w="9525">
            <a:noFill/>
            <a:miter lim="800000"/>
            <a:headEnd/>
            <a:tailEnd/>
          </a:ln>
        </p:spPr>
        <p:txBody>
          <a:bodyPr>
            <a:prstTxWarp prst="textNoShape">
              <a:avLst/>
            </a:prstTxWarp>
            <a:spAutoFit/>
          </a:bodyPr>
          <a:lstStyle/>
          <a:p>
            <a:pPr marL="290513" indent="-290513">
              <a:spcBef>
                <a:spcPct val="50000"/>
              </a:spcBef>
              <a:buFontTx/>
              <a:buChar char="•"/>
            </a:pPr>
            <a:r>
              <a:rPr lang="en-US" sz="2000"/>
              <a:t>No flooding of Ganges</a:t>
            </a:r>
          </a:p>
          <a:p>
            <a:pPr marL="290513" indent="-290513">
              <a:spcBef>
                <a:spcPct val="50000"/>
              </a:spcBef>
              <a:buFontTx/>
              <a:buChar char="•"/>
            </a:pPr>
            <a:r>
              <a:rPr lang="en-US" sz="2000"/>
              <a:t>Early Brahmaputra flooding with double peak</a:t>
            </a:r>
          </a:p>
        </p:txBody>
      </p:sp>
      <p:pic>
        <p:nvPicPr>
          <p:cNvPr id="107528" name="Picture 2" descr="LogoCfan8-7&quot;"/>
          <p:cNvPicPr>
            <a:picLocks noChangeAspect="1" noChangeArrowheads="1"/>
          </p:cNvPicPr>
          <p:nvPr/>
        </p:nvPicPr>
        <p:blipFill>
          <a:blip r:embed="rId5"/>
          <a:srcRect l="23470" t="9294" r="17348" b="4176"/>
          <a:stretch>
            <a:fillRect/>
          </a:stretch>
        </p:blipFill>
        <p:spPr bwMode="auto">
          <a:xfrm>
            <a:off x="168275" y="6043613"/>
            <a:ext cx="639763" cy="71596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8523"/>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771" name="Picture 3" descr="249"/>
          <p:cNvPicPr>
            <a:picLocks noChangeAspect="1" noChangeArrowheads="1"/>
          </p:cNvPicPr>
          <p:nvPr/>
        </p:nvPicPr>
        <p:blipFill>
          <a:blip r:embed="rId3"/>
          <a:srcRect b="10526"/>
          <a:stretch>
            <a:fillRect/>
          </a:stretch>
        </p:blipFill>
        <p:spPr bwMode="auto">
          <a:xfrm>
            <a:off x="228600" y="194919"/>
            <a:ext cx="5573486" cy="3018335"/>
          </a:xfrm>
          <a:prstGeom prst="rect">
            <a:avLst/>
          </a:prstGeom>
          <a:noFill/>
          <a:ln w="19050">
            <a:solidFill>
              <a:schemeClr val="bg1"/>
            </a:solidFill>
            <a:miter lim="800000"/>
            <a:headEnd/>
            <a:tailEnd/>
          </a:ln>
        </p:spPr>
      </p:pic>
      <p:sp>
        <p:nvSpPr>
          <p:cNvPr id="32772" name="TextBox 4"/>
          <p:cNvSpPr txBox="1">
            <a:spLocks noChangeArrowheads="1"/>
          </p:cNvSpPr>
          <p:nvPr/>
        </p:nvSpPr>
        <p:spPr bwMode="auto">
          <a:xfrm>
            <a:off x="1808924" y="1274709"/>
            <a:ext cx="3505200" cy="646113"/>
          </a:xfrm>
          <a:prstGeom prst="rect">
            <a:avLst/>
          </a:prstGeom>
          <a:noFill/>
          <a:ln w="9525">
            <a:noFill/>
            <a:miter lim="800000"/>
            <a:headEnd/>
            <a:tailEnd/>
          </a:ln>
        </p:spPr>
        <p:txBody>
          <a:bodyPr>
            <a:prstTxWarp prst="textNoShape">
              <a:avLst/>
            </a:prstTxWarp>
            <a:spAutoFit/>
          </a:bodyPr>
          <a:lstStyle/>
          <a:p>
            <a:r>
              <a:rPr lang="en-US" sz="3600" dirty="0"/>
              <a:t>           Africa</a:t>
            </a:r>
          </a:p>
        </p:txBody>
      </p:sp>
      <p:sp>
        <p:nvSpPr>
          <p:cNvPr id="32773" name="TextBox 5"/>
          <p:cNvSpPr txBox="1">
            <a:spLocks noChangeArrowheads="1"/>
          </p:cNvSpPr>
          <p:nvPr/>
        </p:nvSpPr>
        <p:spPr bwMode="auto">
          <a:xfrm>
            <a:off x="6705600" y="1992313"/>
            <a:ext cx="2286000" cy="523875"/>
          </a:xfrm>
          <a:prstGeom prst="rect">
            <a:avLst/>
          </a:prstGeom>
          <a:noFill/>
          <a:ln w="9525">
            <a:noFill/>
            <a:miter lim="800000"/>
            <a:headEnd/>
            <a:tailEnd/>
          </a:ln>
        </p:spPr>
        <p:txBody>
          <a:bodyPr>
            <a:prstTxWarp prst="textNoShape">
              <a:avLst/>
            </a:prstTxWarp>
            <a:spAutoFit/>
          </a:bodyPr>
          <a:lstStyle/>
          <a:p>
            <a:r>
              <a:rPr lang="en-US" sz="2800"/>
              <a:t>Pakistan/India</a:t>
            </a:r>
          </a:p>
        </p:txBody>
      </p:sp>
      <p:pic>
        <p:nvPicPr>
          <p:cNvPr id="8" name="Picture 3" descr="229"/>
          <p:cNvPicPr>
            <a:picLocks noChangeAspect="1" noChangeArrowheads="1"/>
          </p:cNvPicPr>
          <p:nvPr/>
        </p:nvPicPr>
        <p:blipFill>
          <a:blip r:embed="rId4"/>
          <a:srcRect b="6986"/>
          <a:stretch>
            <a:fillRect/>
          </a:stretch>
        </p:blipFill>
        <p:spPr bwMode="auto">
          <a:xfrm>
            <a:off x="228600" y="3493320"/>
            <a:ext cx="5573486" cy="3137749"/>
          </a:xfrm>
          <a:prstGeom prst="rect">
            <a:avLst/>
          </a:prstGeom>
          <a:noFill/>
          <a:ln w="19050">
            <a:solidFill>
              <a:schemeClr val="bg1"/>
            </a:solidFill>
            <a:miter lim="800000"/>
            <a:headEnd/>
            <a:tailEnd/>
          </a:ln>
        </p:spPr>
      </p:pic>
      <p:sp>
        <p:nvSpPr>
          <p:cNvPr id="9" name="TextBox 4"/>
          <p:cNvSpPr txBox="1">
            <a:spLocks noChangeArrowheads="1"/>
          </p:cNvSpPr>
          <p:nvPr/>
        </p:nvSpPr>
        <p:spPr bwMode="auto">
          <a:xfrm>
            <a:off x="1799368" y="4938585"/>
            <a:ext cx="3505200" cy="646113"/>
          </a:xfrm>
          <a:prstGeom prst="rect">
            <a:avLst/>
          </a:prstGeom>
          <a:noFill/>
          <a:ln w="9525">
            <a:noFill/>
            <a:miter lim="800000"/>
            <a:headEnd/>
            <a:tailEnd/>
          </a:ln>
        </p:spPr>
        <p:txBody>
          <a:bodyPr>
            <a:prstTxWarp prst="textNoShape">
              <a:avLst/>
            </a:prstTxWarp>
            <a:spAutoFit/>
          </a:bodyPr>
          <a:lstStyle/>
          <a:p>
            <a:r>
              <a:rPr lang="en-US" sz="3600" dirty="0"/>
              <a:t>           Africa</a:t>
            </a:r>
          </a:p>
        </p:txBody>
      </p:sp>
      <p:sp>
        <p:nvSpPr>
          <p:cNvPr id="10" name="TextBox 9"/>
          <p:cNvSpPr txBox="1"/>
          <p:nvPr/>
        </p:nvSpPr>
        <p:spPr>
          <a:xfrm>
            <a:off x="6256533" y="340929"/>
            <a:ext cx="2599786" cy="4524315"/>
          </a:xfrm>
          <a:prstGeom prst="rect">
            <a:avLst/>
          </a:prstGeom>
          <a:noFill/>
        </p:spPr>
        <p:txBody>
          <a:bodyPr wrap="square" rtlCol="0">
            <a:spAutoFit/>
          </a:bodyPr>
          <a:lstStyle/>
          <a:p>
            <a:r>
              <a:rPr lang="en-US" sz="3200" dirty="0" smtClean="0">
                <a:solidFill>
                  <a:srgbClr val="FFFFFF"/>
                </a:solidFill>
              </a:rPr>
              <a:t>Killed by drought (slow hazard)</a:t>
            </a:r>
          </a:p>
          <a:p>
            <a:endParaRPr lang="en-US" sz="3200" dirty="0" smtClean="0">
              <a:solidFill>
                <a:srgbClr val="FFFFFF"/>
              </a:solidFill>
            </a:endParaRPr>
          </a:p>
          <a:p>
            <a:endParaRPr lang="en-US" sz="3200" dirty="0" smtClean="0">
              <a:solidFill>
                <a:srgbClr val="FFFFFF"/>
              </a:solidFill>
            </a:endParaRPr>
          </a:p>
          <a:p>
            <a:endParaRPr lang="en-US" sz="3200" dirty="0" smtClean="0">
              <a:solidFill>
                <a:srgbClr val="FFFFFF"/>
              </a:solidFill>
            </a:endParaRPr>
          </a:p>
          <a:p>
            <a:endParaRPr lang="en-US" sz="3200" dirty="0" smtClean="0">
              <a:solidFill>
                <a:srgbClr val="FFFFFF"/>
              </a:solidFill>
            </a:endParaRPr>
          </a:p>
          <a:p>
            <a:r>
              <a:rPr lang="en-US" sz="3200" dirty="0" smtClean="0">
                <a:solidFill>
                  <a:srgbClr val="FFFFFF"/>
                </a:solidFill>
              </a:rPr>
              <a:t>Malaria mortality</a:t>
            </a:r>
            <a:endParaRPr lang="en-US" sz="3200" dirty="0">
              <a:solidFill>
                <a:srgbClr val="FFFFFF"/>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srcRect t="25806" r="93027" b="33871"/>
          <a:stretch>
            <a:fillRect/>
          </a:stretch>
        </p:blipFill>
        <p:spPr bwMode="auto">
          <a:xfrm>
            <a:off x="-322263" y="3810000"/>
            <a:ext cx="823913" cy="1905000"/>
          </a:xfrm>
          <a:prstGeom prst="rect">
            <a:avLst/>
          </a:prstGeom>
          <a:noFill/>
          <a:ln w="9525">
            <a:noFill/>
            <a:miter lim="800000"/>
            <a:headEnd/>
            <a:tailEnd/>
          </a:ln>
        </p:spPr>
      </p:pic>
      <p:pic>
        <p:nvPicPr>
          <p:cNvPr id="109571" name="Picture 3"/>
          <p:cNvPicPr>
            <a:picLocks noChangeAspect="1" noChangeArrowheads="1"/>
          </p:cNvPicPr>
          <p:nvPr/>
        </p:nvPicPr>
        <p:blipFill>
          <a:blip r:embed="rId4"/>
          <a:srcRect b="4762"/>
          <a:stretch>
            <a:fillRect/>
          </a:stretch>
        </p:blipFill>
        <p:spPr bwMode="auto">
          <a:xfrm>
            <a:off x="284163" y="76200"/>
            <a:ext cx="2649537" cy="2882900"/>
          </a:xfrm>
          <a:prstGeom prst="rect">
            <a:avLst/>
          </a:prstGeom>
          <a:noFill/>
          <a:ln w="9525">
            <a:noFill/>
            <a:miter lim="800000"/>
            <a:headEnd/>
            <a:tailEnd/>
          </a:ln>
        </p:spPr>
      </p:pic>
      <p:sp>
        <p:nvSpPr>
          <p:cNvPr id="109572" name="Text Box 4"/>
          <p:cNvSpPr txBox="1">
            <a:spLocks noChangeArrowheads="1"/>
          </p:cNvSpPr>
          <p:nvPr/>
        </p:nvSpPr>
        <p:spPr bwMode="auto">
          <a:xfrm>
            <a:off x="3352800" y="304800"/>
            <a:ext cx="5638800" cy="1085850"/>
          </a:xfrm>
          <a:prstGeom prst="rect">
            <a:avLst/>
          </a:prstGeom>
          <a:solidFill>
            <a:schemeClr val="tx1"/>
          </a:solidFill>
          <a:ln w="19050">
            <a:solidFill>
              <a:srgbClr val="B53946"/>
            </a:solidFill>
            <a:miter lim="800000"/>
            <a:headEnd/>
            <a:tailEnd/>
          </a:ln>
        </p:spPr>
        <p:txBody>
          <a:bodyPr>
            <a:prstTxWarp prst="textNoShape">
              <a:avLst/>
            </a:prstTxWarp>
            <a:spAutoFit/>
          </a:bodyPr>
          <a:lstStyle/>
          <a:p>
            <a:pPr>
              <a:spcBef>
                <a:spcPct val="50000"/>
              </a:spcBef>
            </a:pPr>
            <a:r>
              <a:rPr lang="en-US" sz="3200">
                <a:solidFill>
                  <a:schemeClr val="bg1"/>
                </a:solidFill>
              </a:rPr>
              <a:t>2007 </a:t>
            </a:r>
            <a:r>
              <a:rPr lang="en-US" sz="3200" u="sng">
                <a:solidFill>
                  <a:schemeClr val="bg1"/>
                </a:solidFill>
              </a:rPr>
              <a:t>real time</a:t>
            </a:r>
            <a:r>
              <a:rPr lang="en-US" sz="3200">
                <a:solidFill>
                  <a:schemeClr val="bg1"/>
                </a:solidFill>
              </a:rPr>
              <a:t> 10-day forecasts of the Brahmaputra</a:t>
            </a:r>
          </a:p>
        </p:txBody>
      </p:sp>
      <p:pic>
        <p:nvPicPr>
          <p:cNvPr id="109573" name="Picture 2"/>
          <p:cNvPicPr>
            <a:picLocks noChangeAspect="1" noChangeArrowheads="1"/>
          </p:cNvPicPr>
          <p:nvPr/>
        </p:nvPicPr>
        <p:blipFill>
          <a:blip r:embed="rId3"/>
          <a:srcRect l="52898" t="10985"/>
          <a:stretch>
            <a:fillRect/>
          </a:stretch>
        </p:blipFill>
        <p:spPr bwMode="auto">
          <a:xfrm>
            <a:off x="469900" y="3276600"/>
            <a:ext cx="4648200" cy="3509963"/>
          </a:xfrm>
          <a:prstGeom prst="rect">
            <a:avLst/>
          </a:prstGeom>
          <a:noFill/>
          <a:ln w="9525">
            <a:noFill/>
            <a:miter lim="800000"/>
            <a:headEnd/>
            <a:tailEnd/>
          </a:ln>
        </p:spPr>
      </p:pic>
      <p:sp>
        <p:nvSpPr>
          <p:cNvPr id="109574" name="Text Box 5"/>
          <p:cNvSpPr txBox="1">
            <a:spLocks noChangeArrowheads="1"/>
          </p:cNvSpPr>
          <p:nvPr/>
        </p:nvSpPr>
        <p:spPr bwMode="auto">
          <a:xfrm>
            <a:off x="5013325" y="1600200"/>
            <a:ext cx="3935413" cy="3786188"/>
          </a:xfrm>
          <a:prstGeom prst="rect">
            <a:avLst/>
          </a:prstGeom>
          <a:noFill/>
          <a:ln w="9525">
            <a:noFill/>
            <a:miter lim="800000"/>
            <a:headEnd/>
            <a:tailEnd/>
          </a:ln>
        </p:spPr>
        <p:txBody>
          <a:bodyPr>
            <a:prstTxWarp prst="textNoShape">
              <a:avLst/>
            </a:prstTxWarp>
            <a:spAutoFit/>
          </a:bodyPr>
          <a:lstStyle/>
          <a:p>
            <a:pPr marL="290513" indent="-290513">
              <a:spcBef>
                <a:spcPct val="50000"/>
              </a:spcBef>
              <a:buFontTx/>
              <a:buChar char="•"/>
            </a:pPr>
            <a:r>
              <a:rPr lang="en-US"/>
              <a:t>No flooding of Ganges. None forecast</a:t>
            </a:r>
          </a:p>
          <a:p>
            <a:pPr marL="290513" indent="-290513">
              <a:spcBef>
                <a:spcPct val="50000"/>
              </a:spcBef>
              <a:buFontTx/>
              <a:buChar char="•"/>
            </a:pPr>
            <a:r>
              <a:rPr lang="en-US"/>
              <a:t>Both Brahmaputra peaks predicted and also the duration of each flooding event</a:t>
            </a:r>
          </a:p>
          <a:p>
            <a:pPr marL="290513" indent="-290513">
              <a:spcBef>
                <a:spcPct val="50000"/>
              </a:spcBef>
              <a:buFontTx/>
              <a:buChar char="•"/>
            </a:pPr>
            <a:r>
              <a:rPr lang="en-US"/>
              <a:t>Forecasts used for mitigation efforts in pilot studies</a:t>
            </a:r>
          </a:p>
        </p:txBody>
      </p:sp>
      <p:pic>
        <p:nvPicPr>
          <p:cNvPr id="109575" name="Picture 2" descr="LogoCfan8-7&quot;"/>
          <p:cNvPicPr>
            <a:picLocks noChangeAspect="1" noChangeArrowheads="1"/>
          </p:cNvPicPr>
          <p:nvPr/>
        </p:nvPicPr>
        <p:blipFill>
          <a:blip r:embed="rId5"/>
          <a:srcRect l="23470" t="9294" r="17348" b="4176"/>
          <a:stretch>
            <a:fillRect/>
          </a:stretch>
        </p:blipFill>
        <p:spPr bwMode="auto">
          <a:xfrm>
            <a:off x="168275" y="6043613"/>
            <a:ext cx="639763" cy="715962"/>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1618" name="Picture 3"/>
          <p:cNvPicPr>
            <a:picLocks noChangeAspect="1" noChangeArrowheads="1"/>
          </p:cNvPicPr>
          <p:nvPr/>
        </p:nvPicPr>
        <p:blipFill>
          <a:blip r:embed="rId3"/>
          <a:srcRect/>
          <a:stretch>
            <a:fillRect/>
          </a:stretch>
        </p:blipFill>
        <p:spPr bwMode="auto">
          <a:xfrm>
            <a:off x="381000" y="152400"/>
            <a:ext cx="2819400" cy="3124200"/>
          </a:xfrm>
          <a:prstGeom prst="rect">
            <a:avLst/>
          </a:prstGeom>
          <a:noFill/>
          <a:ln w="9525">
            <a:noFill/>
            <a:miter lim="800000"/>
            <a:headEnd/>
            <a:tailEnd/>
          </a:ln>
        </p:spPr>
      </p:pic>
      <p:sp>
        <p:nvSpPr>
          <p:cNvPr id="111619" name="Text Box 4"/>
          <p:cNvSpPr txBox="1">
            <a:spLocks noChangeArrowheads="1"/>
          </p:cNvSpPr>
          <p:nvPr/>
        </p:nvSpPr>
        <p:spPr bwMode="auto">
          <a:xfrm>
            <a:off x="3352800" y="304800"/>
            <a:ext cx="5638800" cy="1085850"/>
          </a:xfrm>
          <a:prstGeom prst="rect">
            <a:avLst/>
          </a:prstGeom>
          <a:solidFill>
            <a:schemeClr val="tx1"/>
          </a:solidFill>
          <a:ln w="19050">
            <a:solidFill>
              <a:srgbClr val="B53946"/>
            </a:solidFill>
            <a:miter lim="800000"/>
            <a:headEnd/>
            <a:tailEnd/>
          </a:ln>
        </p:spPr>
        <p:txBody>
          <a:bodyPr>
            <a:prstTxWarp prst="textNoShape">
              <a:avLst/>
            </a:prstTxWarp>
            <a:spAutoFit/>
          </a:bodyPr>
          <a:lstStyle/>
          <a:p>
            <a:pPr>
              <a:spcBef>
                <a:spcPct val="50000"/>
              </a:spcBef>
            </a:pPr>
            <a:r>
              <a:rPr lang="en-US" sz="3200">
                <a:solidFill>
                  <a:schemeClr val="bg1"/>
                </a:solidFill>
              </a:rPr>
              <a:t>2008 </a:t>
            </a:r>
            <a:r>
              <a:rPr lang="en-US" sz="3200" u="sng">
                <a:solidFill>
                  <a:schemeClr val="bg1"/>
                </a:solidFill>
              </a:rPr>
              <a:t>real time</a:t>
            </a:r>
            <a:r>
              <a:rPr lang="en-US" sz="3200">
                <a:solidFill>
                  <a:schemeClr val="bg1"/>
                </a:solidFill>
              </a:rPr>
              <a:t> 10-day forecasts of the Brahmaputra</a:t>
            </a:r>
          </a:p>
        </p:txBody>
      </p:sp>
      <p:sp>
        <p:nvSpPr>
          <p:cNvPr id="111620" name="Text Box 5"/>
          <p:cNvSpPr txBox="1">
            <a:spLocks noChangeArrowheads="1"/>
          </p:cNvSpPr>
          <p:nvPr/>
        </p:nvSpPr>
        <p:spPr bwMode="auto">
          <a:xfrm>
            <a:off x="3205163" y="1600200"/>
            <a:ext cx="5943600" cy="1616075"/>
          </a:xfrm>
          <a:prstGeom prst="rect">
            <a:avLst/>
          </a:prstGeom>
          <a:noFill/>
          <a:ln w="9525">
            <a:noFill/>
            <a:miter lim="800000"/>
            <a:headEnd/>
            <a:tailEnd/>
          </a:ln>
        </p:spPr>
        <p:txBody>
          <a:bodyPr>
            <a:prstTxWarp prst="textNoShape">
              <a:avLst/>
            </a:prstTxWarp>
            <a:spAutoFit/>
          </a:bodyPr>
          <a:lstStyle/>
          <a:p>
            <a:pPr marL="290513" indent="-290513">
              <a:spcBef>
                <a:spcPct val="50000"/>
              </a:spcBef>
              <a:buFontTx/>
              <a:buChar char="•"/>
            </a:pPr>
            <a:r>
              <a:rPr lang="en-US" sz="2000"/>
              <a:t>No flooding of Ganges: no false positives although heightened probabilities August </a:t>
            </a:r>
          </a:p>
          <a:p>
            <a:pPr marL="290513" indent="-290513">
              <a:spcBef>
                <a:spcPct val="50000"/>
              </a:spcBef>
              <a:buFontTx/>
              <a:buChar char="•"/>
            </a:pPr>
            <a:r>
              <a:rPr lang="en-US" sz="2000"/>
              <a:t>Brahmaputra flooding well predicted</a:t>
            </a:r>
          </a:p>
          <a:p>
            <a:pPr marL="290513" indent="-290513">
              <a:spcBef>
                <a:spcPct val="50000"/>
              </a:spcBef>
              <a:buFontTx/>
              <a:buChar char="•"/>
            </a:pPr>
            <a:r>
              <a:rPr lang="en-US" sz="2000"/>
              <a:t>Forecasts used for mitigation efforts </a:t>
            </a:r>
          </a:p>
        </p:txBody>
      </p:sp>
      <p:pic>
        <p:nvPicPr>
          <p:cNvPr id="111621" name="Picture 2"/>
          <p:cNvPicPr>
            <a:picLocks noChangeAspect="1" noChangeArrowheads="1"/>
          </p:cNvPicPr>
          <p:nvPr/>
        </p:nvPicPr>
        <p:blipFill>
          <a:blip r:embed="rId4"/>
          <a:srcRect t="10112" r="49696"/>
          <a:stretch>
            <a:fillRect/>
          </a:stretch>
        </p:blipFill>
        <p:spPr bwMode="auto">
          <a:xfrm>
            <a:off x="3733800" y="3733800"/>
            <a:ext cx="4343400" cy="3048000"/>
          </a:xfrm>
          <a:prstGeom prst="rect">
            <a:avLst/>
          </a:prstGeom>
          <a:noFill/>
          <a:ln w="9525">
            <a:noFill/>
            <a:miter lim="800000"/>
            <a:headEnd/>
            <a:tailEnd/>
          </a:ln>
        </p:spPr>
      </p:pic>
      <p:sp>
        <p:nvSpPr>
          <p:cNvPr id="111622" name="Text Box 4"/>
          <p:cNvSpPr txBox="1">
            <a:spLocks noChangeArrowheads="1"/>
          </p:cNvSpPr>
          <p:nvPr/>
        </p:nvSpPr>
        <p:spPr bwMode="auto">
          <a:xfrm>
            <a:off x="4800600" y="3352800"/>
            <a:ext cx="3006725" cy="400050"/>
          </a:xfrm>
          <a:prstGeom prst="rect">
            <a:avLst/>
          </a:prstGeom>
          <a:noFill/>
          <a:ln w="9525">
            <a:noFill/>
            <a:miter lim="800000"/>
            <a:headEnd/>
            <a:tailEnd/>
          </a:ln>
        </p:spPr>
        <p:txBody>
          <a:bodyPr wrap="none">
            <a:prstTxWarp prst="textNoShape">
              <a:avLst/>
            </a:prstTxWarp>
            <a:spAutoFit/>
          </a:bodyPr>
          <a:lstStyle/>
          <a:p>
            <a:r>
              <a:rPr lang="en-US" sz="2000"/>
              <a:t>Detail of forecast plumes                 </a:t>
            </a:r>
          </a:p>
        </p:txBody>
      </p:sp>
      <p:pic>
        <p:nvPicPr>
          <p:cNvPr id="111623" name="Picture 8"/>
          <p:cNvPicPr>
            <a:picLocks noChangeAspect="1"/>
          </p:cNvPicPr>
          <p:nvPr/>
        </p:nvPicPr>
        <p:blipFill>
          <a:blip r:embed="rId5"/>
          <a:srcRect/>
          <a:stretch>
            <a:fillRect/>
          </a:stretch>
        </p:blipFill>
        <p:spPr bwMode="auto">
          <a:xfrm>
            <a:off x="-304800" y="3481388"/>
            <a:ext cx="4343400" cy="3376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6" name="Picture 2" descr="bdesh at a glance"/>
          <p:cNvPicPr>
            <a:picLocks noChangeAspect="1" noChangeArrowheads="1"/>
          </p:cNvPicPr>
          <p:nvPr/>
        </p:nvPicPr>
        <p:blipFill>
          <a:blip r:embed="rId3"/>
          <a:srcRect/>
          <a:stretch>
            <a:fillRect/>
          </a:stretch>
        </p:blipFill>
        <p:spPr bwMode="auto">
          <a:xfrm>
            <a:off x="0" y="228600"/>
            <a:ext cx="4451350" cy="6321425"/>
          </a:xfrm>
          <a:prstGeom prst="rect">
            <a:avLst/>
          </a:prstGeom>
          <a:noFill/>
          <a:ln w="3175">
            <a:solidFill>
              <a:srgbClr val="000000"/>
            </a:solidFill>
            <a:miter lim="800000"/>
            <a:headEnd/>
            <a:tailEnd/>
          </a:ln>
        </p:spPr>
      </p:pic>
      <p:sp>
        <p:nvSpPr>
          <p:cNvPr id="113667" name="Text Box 3"/>
          <p:cNvSpPr txBox="1">
            <a:spLocks noChangeArrowheads="1"/>
          </p:cNvSpPr>
          <p:nvPr/>
        </p:nvSpPr>
        <p:spPr bwMode="auto">
          <a:xfrm>
            <a:off x="4800600" y="253807"/>
            <a:ext cx="4343400" cy="5568950"/>
          </a:xfrm>
          <a:prstGeom prst="rect">
            <a:avLst/>
          </a:prstGeom>
          <a:noFill/>
          <a:ln w="9525">
            <a:noFill/>
            <a:miter lim="800000"/>
            <a:headEnd/>
            <a:tailEnd/>
          </a:ln>
        </p:spPr>
        <p:txBody>
          <a:bodyPr>
            <a:prstTxWarp prst="textNoShape">
              <a:avLst/>
            </a:prstTxWarp>
            <a:spAutoFit/>
          </a:bodyPr>
          <a:lstStyle/>
          <a:p>
            <a:pPr marL="228600" indent="-228600">
              <a:spcBef>
                <a:spcPct val="50000"/>
              </a:spcBef>
              <a:buFontTx/>
              <a:buChar char="•"/>
            </a:pPr>
            <a:r>
              <a:rPr lang="en-US" dirty="0"/>
              <a:t>During 2007 and 2008, the forecasts were used operationally in Bangladesh. </a:t>
            </a:r>
          </a:p>
          <a:p>
            <a:pPr marL="228600" indent="-228600">
              <a:spcBef>
                <a:spcPct val="50000"/>
              </a:spcBef>
              <a:buFontTx/>
              <a:buChar char="•"/>
            </a:pPr>
            <a:r>
              <a:rPr lang="en-US" dirty="0"/>
              <a:t>A number of areas were designated as test regions and the forecasts transmitted (via cell phone) to district leaders and from there to the village level.</a:t>
            </a:r>
          </a:p>
          <a:p>
            <a:pPr marL="228600" indent="-228600">
              <a:spcBef>
                <a:spcPct val="50000"/>
              </a:spcBef>
              <a:buFontTx/>
              <a:buChar char="•"/>
            </a:pPr>
            <a:r>
              <a:rPr lang="en-US" dirty="0"/>
              <a:t>Prior training was instigated for  evacuation, livestock safety, early harvest, safe drinking water ahead of high probability forecast of floods</a:t>
            </a:r>
          </a:p>
        </p:txBody>
      </p:sp>
      <p:pic>
        <p:nvPicPr>
          <p:cNvPr id="4" name="Picture 2"/>
          <p:cNvPicPr>
            <a:picLocks noChangeAspect="1" noChangeArrowheads="1"/>
          </p:cNvPicPr>
          <p:nvPr/>
        </p:nvPicPr>
        <p:blipFill>
          <a:blip r:embed="rId4"/>
          <a:srcRect l="52898" t="10985"/>
          <a:stretch>
            <a:fillRect/>
          </a:stretch>
        </p:blipFill>
        <p:spPr bwMode="auto">
          <a:xfrm>
            <a:off x="4638081" y="3605324"/>
            <a:ext cx="4307478" cy="32526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extBox 3"/>
          <p:cNvSpPr txBox="1">
            <a:spLocks noChangeArrowheads="1"/>
          </p:cNvSpPr>
          <p:nvPr/>
        </p:nvSpPr>
        <p:spPr bwMode="auto">
          <a:xfrm>
            <a:off x="0" y="0"/>
            <a:ext cx="9144000" cy="584200"/>
          </a:xfrm>
          <a:prstGeom prst="rect">
            <a:avLst/>
          </a:prstGeom>
          <a:solidFill>
            <a:srgbClr val="000000"/>
          </a:solidFill>
          <a:ln w="9525">
            <a:noFill/>
            <a:miter lim="800000"/>
            <a:headEnd/>
            <a:tailEnd/>
          </a:ln>
        </p:spPr>
        <p:txBody>
          <a:bodyPr>
            <a:prstTxWarp prst="textNoShape">
              <a:avLst/>
            </a:prstTxWarp>
            <a:spAutoFit/>
          </a:bodyPr>
          <a:lstStyle/>
          <a:p>
            <a:pPr algn="ctr"/>
            <a:r>
              <a:rPr lang="en-US" sz="3200">
                <a:solidFill>
                  <a:schemeClr val="bg1"/>
                </a:solidFill>
              </a:rPr>
              <a:t>The 2007-2008 pilot studies in Bangladesh</a:t>
            </a:r>
          </a:p>
        </p:txBody>
      </p:sp>
      <p:pic>
        <p:nvPicPr>
          <p:cNvPr id="115715" name="Picture 4" descr="FIg-2"/>
          <p:cNvPicPr>
            <a:picLocks noChangeAspect="1" noChangeArrowheads="1"/>
          </p:cNvPicPr>
          <p:nvPr/>
        </p:nvPicPr>
        <p:blipFill>
          <a:blip r:embed="rId2"/>
          <a:srcRect r="40625"/>
          <a:stretch>
            <a:fillRect/>
          </a:stretch>
        </p:blipFill>
        <p:spPr bwMode="auto">
          <a:xfrm>
            <a:off x="6621463" y="1690688"/>
            <a:ext cx="2254250" cy="5014912"/>
          </a:xfrm>
          <a:prstGeom prst="rect">
            <a:avLst/>
          </a:prstGeom>
          <a:noFill/>
          <a:ln w="9525">
            <a:noFill/>
            <a:miter lim="800000"/>
            <a:headEnd/>
            <a:tailEnd/>
          </a:ln>
        </p:spPr>
      </p:pic>
      <p:pic>
        <p:nvPicPr>
          <p:cNvPr id="115716" name="Picture 4" descr="Fig-3"/>
          <p:cNvPicPr>
            <a:picLocks noChangeAspect="1" noChangeArrowheads="1"/>
          </p:cNvPicPr>
          <p:nvPr/>
        </p:nvPicPr>
        <p:blipFill>
          <a:blip r:embed="rId3"/>
          <a:srcRect r="46875"/>
          <a:stretch>
            <a:fillRect/>
          </a:stretch>
        </p:blipFill>
        <p:spPr bwMode="auto">
          <a:xfrm>
            <a:off x="4079875" y="1690688"/>
            <a:ext cx="2246313" cy="5014912"/>
          </a:xfrm>
          <a:prstGeom prst="rect">
            <a:avLst/>
          </a:prstGeom>
          <a:noFill/>
          <a:ln w="9525">
            <a:noFill/>
            <a:miter lim="800000"/>
            <a:headEnd/>
            <a:tailEnd/>
          </a:ln>
        </p:spPr>
      </p:pic>
      <p:sp>
        <p:nvSpPr>
          <p:cNvPr id="115717" name="TextBox 9"/>
          <p:cNvSpPr txBox="1">
            <a:spLocks noChangeArrowheads="1"/>
          </p:cNvSpPr>
          <p:nvPr/>
        </p:nvSpPr>
        <p:spPr bwMode="auto">
          <a:xfrm>
            <a:off x="288925" y="676275"/>
            <a:ext cx="7199313" cy="830263"/>
          </a:xfrm>
          <a:prstGeom prst="rect">
            <a:avLst/>
          </a:prstGeom>
          <a:noFill/>
          <a:ln w="9525">
            <a:noFill/>
            <a:miter lim="800000"/>
            <a:headEnd/>
            <a:tailEnd/>
          </a:ln>
        </p:spPr>
        <p:txBody>
          <a:bodyPr wrap="none">
            <a:prstTxWarp prst="textNoShape">
              <a:avLst/>
            </a:prstTxWarp>
            <a:spAutoFit/>
          </a:bodyPr>
          <a:lstStyle/>
          <a:p>
            <a:r>
              <a:rPr lang="en-US"/>
              <a:t>Prior to evacuations ahead of the 3 flooding events, </a:t>
            </a:r>
          </a:p>
          <a:p>
            <a:r>
              <a:rPr lang="en-US"/>
              <a:t>a large number of actions were taken: </a:t>
            </a:r>
          </a:p>
        </p:txBody>
      </p:sp>
      <p:sp>
        <p:nvSpPr>
          <p:cNvPr id="13" name="TextBox 12"/>
          <p:cNvSpPr txBox="1"/>
          <p:nvPr/>
        </p:nvSpPr>
        <p:spPr>
          <a:xfrm>
            <a:off x="152400" y="1981200"/>
            <a:ext cx="3886200" cy="5232400"/>
          </a:xfrm>
          <a:prstGeom prst="rect">
            <a:avLst/>
          </a:prstGeom>
          <a:noFill/>
        </p:spPr>
        <p:txBody>
          <a:bodyPr>
            <a:spAutoFit/>
          </a:bodyPr>
          <a:lstStyle/>
          <a:p>
            <a:pPr marL="342900" indent="-290513">
              <a:spcAft>
                <a:spcPts val="1200"/>
              </a:spcAft>
              <a:buFont typeface="Arial"/>
              <a:buChar char="•"/>
              <a:defRPr/>
            </a:pPr>
            <a:r>
              <a:rPr lang="en-US" dirty="0">
                <a:latin typeface="Arial" charset="0"/>
                <a:ea typeface="ＭＳ Ｐゴシック" charset="-128"/>
                <a:cs typeface="ＭＳ Ｐゴシック" charset="-128"/>
              </a:rPr>
              <a:t>Early harvesting</a:t>
            </a:r>
          </a:p>
          <a:p>
            <a:pPr marL="342900" indent="-290513">
              <a:spcAft>
                <a:spcPts val="1200"/>
              </a:spcAft>
              <a:buFont typeface="Arial"/>
              <a:buChar char="•"/>
              <a:defRPr/>
            </a:pPr>
            <a:r>
              <a:rPr lang="en-US" dirty="0">
                <a:latin typeface="Arial" charset="0"/>
                <a:ea typeface="ＭＳ Ｐゴシック" charset="-128"/>
                <a:cs typeface="ＭＳ Ｐゴシック" charset="-128"/>
              </a:rPr>
              <a:t>Transplanting</a:t>
            </a:r>
          </a:p>
          <a:p>
            <a:pPr marL="342900" indent="-290513">
              <a:spcAft>
                <a:spcPts val="1200"/>
              </a:spcAft>
              <a:buFont typeface="Arial"/>
              <a:buChar char="•"/>
              <a:defRPr/>
            </a:pPr>
            <a:r>
              <a:rPr lang="en-US" dirty="0">
                <a:latin typeface="Arial" charset="0"/>
                <a:ea typeface="ＭＳ Ｐゴシック" charset="-128"/>
                <a:cs typeface="ＭＳ Ｐゴシック" charset="-128"/>
              </a:rPr>
              <a:t>Cattle to safe refuge</a:t>
            </a:r>
          </a:p>
          <a:p>
            <a:pPr marL="342900" indent="-290513">
              <a:spcAft>
                <a:spcPts val="1200"/>
              </a:spcAft>
              <a:buFont typeface="Arial"/>
              <a:buChar char="•"/>
              <a:defRPr/>
            </a:pPr>
            <a:r>
              <a:rPr lang="en-US" dirty="0">
                <a:latin typeface="Arial" charset="0"/>
                <a:ea typeface="ＭＳ Ｐゴシック" charset="-128"/>
                <a:cs typeface="ＭＳ Ｐゴシック" charset="-128"/>
              </a:rPr>
              <a:t>Fish pond reinforcement</a:t>
            </a:r>
          </a:p>
          <a:p>
            <a:pPr marL="342900" indent="-290513">
              <a:spcAft>
                <a:spcPts val="1200"/>
              </a:spcAft>
              <a:buFont typeface="Arial"/>
              <a:buChar char="•"/>
              <a:defRPr/>
            </a:pPr>
            <a:r>
              <a:rPr lang="en-US" dirty="0">
                <a:latin typeface="Arial" charset="0"/>
                <a:ea typeface="ＭＳ Ｐゴシック" charset="-128"/>
                <a:cs typeface="ＭＳ Ｐゴシック" charset="-128"/>
              </a:rPr>
              <a:t>Water and food storage</a:t>
            </a:r>
          </a:p>
          <a:p>
            <a:pPr marL="342900" indent="-290513">
              <a:spcAft>
                <a:spcPts val="1200"/>
              </a:spcAft>
              <a:buFont typeface="Arial"/>
              <a:buChar char="•"/>
              <a:defRPr/>
            </a:pPr>
            <a:r>
              <a:rPr lang="en-US" dirty="0">
                <a:latin typeface="Arial" charset="0"/>
                <a:ea typeface="ＭＳ Ｐゴシック" charset="-128"/>
                <a:cs typeface="ＭＳ Ｐゴシック" charset="-128"/>
              </a:rPr>
              <a:t>Household and agricultural effects to safety</a:t>
            </a:r>
          </a:p>
          <a:p>
            <a:pPr marL="342900" indent="-290513">
              <a:spcAft>
                <a:spcPts val="1200"/>
              </a:spcAft>
              <a:buFont typeface="Arial"/>
              <a:buChar char="•"/>
              <a:defRPr/>
            </a:pPr>
            <a:r>
              <a:rPr lang="en-US" dirty="0">
                <a:latin typeface="Arial" charset="0"/>
                <a:ea typeface="ＭＳ Ｐゴシック" charset="-128"/>
                <a:cs typeface="ＭＳ Ｐゴシック" charset="-128"/>
              </a:rPr>
              <a:t>Seeds/seedlings moved to safe locations</a:t>
            </a:r>
          </a:p>
          <a:p>
            <a:pPr>
              <a:spcAft>
                <a:spcPts val="1200"/>
              </a:spcAft>
              <a:defRPr/>
            </a:pPr>
            <a:endParaRPr lang="en-US" dirty="0">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52400" y="3309878"/>
            <a:ext cx="4866224" cy="2862322"/>
          </a:xfrm>
          <a:prstGeom prst="rect">
            <a:avLst/>
          </a:prstGeom>
        </p:spPr>
        <p:txBody>
          <a:bodyPr>
            <a:spAutoFit/>
          </a:bodyPr>
          <a:lstStyle/>
          <a:p>
            <a:pPr>
              <a:defRPr/>
            </a:pPr>
            <a:r>
              <a:rPr lang="en-US" sz="2000" i="1" dirty="0">
                <a:solidFill>
                  <a:srgbClr val="000000"/>
                </a:solidFill>
                <a:latin typeface="Arial" charset="0"/>
                <a:ea typeface="ＭＳ Ｐゴシック" charset="-128"/>
                <a:cs typeface="ＭＳ Ｐゴシック" charset="-128"/>
              </a:rPr>
              <a:t>"We disseminate the forecast information and how to read the flag and flood pillar to understand the</a:t>
            </a:r>
            <a:r>
              <a:rPr lang="en-US" sz="2000" i="1" dirty="0" smtClean="0">
                <a:solidFill>
                  <a:srgbClr val="000000"/>
                </a:solidFill>
                <a:latin typeface="Arial" charset="0"/>
                <a:ea typeface="ＭＳ Ｐゴシック" charset="-128"/>
                <a:cs typeface="ＭＳ Ｐゴシック" charset="-128"/>
              </a:rPr>
              <a:t> </a:t>
            </a:r>
            <a:r>
              <a:rPr lang="en-US" sz="2000" i="1" dirty="0" smtClean="0">
                <a:ln>
                  <a:solidFill>
                    <a:srgbClr val="FF0000"/>
                  </a:solidFill>
                </a:ln>
                <a:solidFill>
                  <a:srgbClr val="000000"/>
                </a:solidFill>
                <a:latin typeface="Arial" charset="0"/>
                <a:ea typeface="ＭＳ Ｐゴシック" charset="-128"/>
                <a:cs typeface="ＭＳ Ｐゴシック" charset="-128"/>
              </a:rPr>
              <a:t>risk</a:t>
            </a:r>
            <a:r>
              <a:rPr lang="en-US" sz="2000" i="1" dirty="0" smtClean="0">
                <a:solidFill>
                  <a:srgbClr val="000000"/>
                </a:solidFill>
                <a:latin typeface="Arial" charset="0"/>
                <a:ea typeface="ＭＳ Ｐゴシック" charset="-128"/>
                <a:cs typeface="ＭＳ Ｐゴシック" charset="-128"/>
              </a:rPr>
              <a:t> </a:t>
            </a:r>
            <a:r>
              <a:rPr lang="en-US" sz="2000" i="1" dirty="0">
                <a:solidFill>
                  <a:srgbClr val="000000"/>
                </a:solidFill>
                <a:latin typeface="Arial" charset="0"/>
                <a:ea typeface="ＭＳ Ｐゴシック" charset="-128"/>
                <a:cs typeface="ＭＳ Ｐゴシック" charset="-128"/>
              </a:rPr>
              <a:t>during the prayer time. In my field, T. </a:t>
            </a:r>
            <a:r>
              <a:rPr lang="en-US" sz="2000" i="1" dirty="0" err="1">
                <a:solidFill>
                  <a:srgbClr val="000000"/>
                </a:solidFill>
                <a:latin typeface="Arial" charset="0"/>
                <a:ea typeface="ＭＳ Ｐゴシック" charset="-128"/>
                <a:cs typeface="ＭＳ Ｐゴシック" charset="-128"/>
              </a:rPr>
              <a:t>Aman</a:t>
            </a:r>
            <a:r>
              <a:rPr lang="en-US" sz="2000" i="1" dirty="0">
                <a:solidFill>
                  <a:srgbClr val="000000"/>
                </a:solidFill>
                <a:latin typeface="Arial" charset="0"/>
                <a:ea typeface="ＭＳ Ｐゴシック" charset="-128"/>
                <a:cs typeface="ＭＳ Ｐゴシック" charset="-128"/>
              </a:rPr>
              <a:t> was at seedling and transplanting stage, I used the flood forecast information for harvesting crops and making decision for seedling and transplantation of T. </a:t>
            </a:r>
            <a:r>
              <a:rPr lang="en-US" sz="2000" i="1" dirty="0" err="1">
                <a:solidFill>
                  <a:srgbClr val="000000"/>
                </a:solidFill>
                <a:latin typeface="Arial" charset="0"/>
                <a:ea typeface="ＭＳ Ｐゴシック" charset="-128"/>
                <a:cs typeface="ＭＳ Ｐゴシック" charset="-128"/>
              </a:rPr>
              <a:t>Aman</a:t>
            </a:r>
            <a:r>
              <a:rPr lang="en-US" sz="2000" i="1" dirty="0">
                <a:solidFill>
                  <a:srgbClr val="000000"/>
                </a:solidFill>
                <a:latin typeface="Arial" charset="0"/>
                <a:ea typeface="ＭＳ Ｐゴシック" charset="-128"/>
                <a:cs typeface="ＭＳ Ｐゴシック" charset="-128"/>
              </a:rPr>
              <a:t>. Also we saved household assets.”</a:t>
            </a:r>
            <a:endParaRPr lang="en-US" sz="2000" dirty="0">
              <a:solidFill>
                <a:srgbClr val="000000"/>
              </a:solidFill>
              <a:latin typeface="Arial" charset="0"/>
              <a:ea typeface="ＭＳ Ｐゴシック" charset="-128"/>
              <a:cs typeface="ＭＳ Ｐゴシック" charset="-128"/>
            </a:endParaRPr>
          </a:p>
        </p:txBody>
      </p:sp>
      <p:pic>
        <p:nvPicPr>
          <p:cNvPr id="116739" name="Picture 4"/>
          <p:cNvPicPr>
            <a:picLocks noChangeAspect="1"/>
          </p:cNvPicPr>
          <p:nvPr/>
        </p:nvPicPr>
        <p:blipFill>
          <a:blip r:embed="rId2"/>
          <a:srcRect/>
          <a:stretch>
            <a:fillRect/>
          </a:stretch>
        </p:blipFill>
        <p:spPr bwMode="auto">
          <a:xfrm>
            <a:off x="5029200" y="152400"/>
            <a:ext cx="4114800" cy="3100388"/>
          </a:xfrm>
          <a:prstGeom prst="rect">
            <a:avLst/>
          </a:prstGeom>
          <a:noFill/>
          <a:ln w="9525">
            <a:noFill/>
            <a:miter lim="800000"/>
            <a:headEnd/>
            <a:tailEnd/>
          </a:ln>
        </p:spPr>
      </p:pic>
      <p:sp>
        <p:nvSpPr>
          <p:cNvPr id="116740" name="Rectangle 5"/>
          <p:cNvSpPr>
            <a:spLocks noChangeArrowheads="1"/>
          </p:cNvSpPr>
          <p:nvPr/>
        </p:nvSpPr>
        <p:spPr bwMode="auto">
          <a:xfrm>
            <a:off x="171450" y="381000"/>
            <a:ext cx="4552950" cy="2062163"/>
          </a:xfrm>
          <a:prstGeom prst="rect">
            <a:avLst/>
          </a:prstGeom>
          <a:noFill/>
          <a:ln w="9525">
            <a:noFill/>
            <a:miter lim="800000"/>
            <a:headEnd/>
            <a:tailEnd/>
          </a:ln>
        </p:spPr>
        <p:txBody>
          <a:bodyPr>
            <a:prstTxWarp prst="textNoShape">
              <a:avLst/>
            </a:prstTxWarp>
            <a:spAutoFit/>
          </a:bodyPr>
          <a:lstStyle/>
          <a:p>
            <a:r>
              <a:rPr lang="en-US" u="sng"/>
              <a:t>Statement 2008</a:t>
            </a:r>
            <a:r>
              <a:rPr lang="en-US"/>
              <a:t>: </a:t>
            </a:r>
          </a:p>
          <a:p>
            <a:r>
              <a:rPr lang="en-US"/>
              <a:t> </a:t>
            </a:r>
          </a:p>
          <a:p>
            <a:r>
              <a:rPr lang="en-US" sz="2000"/>
              <a:t>Imam from the Mosquein Koijuri Union of Sirajgong District in Bangladesh pilot studies: CEGIS (Bangladesh) and ADPC </a:t>
            </a:r>
          </a:p>
        </p:txBody>
      </p:sp>
      <p:sp>
        <p:nvSpPr>
          <p:cNvPr id="116741" name="TextBox 6"/>
          <p:cNvSpPr txBox="1">
            <a:spLocks noChangeArrowheads="1"/>
          </p:cNvSpPr>
          <p:nvPr/>
        </p:nvSpPr>
        <p:spPr bwMode="auto">
          <a:xfrm>
            <a:off x="5334000" y="3657600"/>
            <a:ext cx="3810000" cy="2554288"/>
          </a:xfrm>
          <a:prstGeom prst="rect">
            <a:avLst/>
          </a:prstGeom>
          <a:noFill/>
          <a:ln w="9525">
            <a:noFill/>
            <a:miter lim="800000"/>
            <a:headEnd/>
            <a:tailEnd/>
          </a:ln>
        </p:spPr>
        <p:txBody>
          <a:bodyPr>
            <a:prstTxWarp prst="textNoShape">
              <a:avLst/>
            </a:prstTxWarp>
            <a:spAutoFit/>
          </a:bodyPr>
          <a:lstStyle/>
          <a:p>
            <a:r>
              <a:rPr lang="en-US" sz="2000" dirty="0"/>
              <a:t>Savings/flood event*:</a:t>
            </a:r>
          </a:p>
          <a:p>
            <a:endParaRPr lang="en-US" sz="2000" dirty="0"/>
          </a:p>
          <a:p>
            <a:r>
              <a:rPr lang="en-US" sz="2000" dirty="0"/>
              <a:t>Fisheries:  	$130</a:t>
            </a:r>
          </a:p>
          <a:p>
            <a:r>
              <a:rPr lang="en-US" sz="2000" dirty="0"/>
              <a:t>Agriculture: 	$190</a:t>
            </a:r>
          </a:p>
          <a:p>
            <a:r>
              <a:rPr lang="en-US" sz="2000" dirty="0"/>
              <a:t>Livestock: 	$500/animal</a:t>
            </a:r>
          </a:p>
          <a:p>
            <a:r>
              <a:rPr lang="en-US" sz="2000" dirty="0"/>
              <a:t>Household: 	$270</a:t>
            </a:r>
          </a:p>
          <a:p>
            <a:endParaRPr lang="en-US" sz="2000" dirty="0"/>
          </a:p>
          <a:p>
            <a:r>
              <a:rPr lang="en-US" sz="2000" dirty="0"/>
              <a:t>(*annual income $450/year)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247134" y="963837"/>
            <a:ext cx="612748" cy="347722"/>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71450" y="3309878"/>
            <a:ext cx="612748" cy="347722"/>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1450" y="4022962"/>
            <a:ext cx="2556194" cy="264220"/>
          </a:xfrm>
          <a:prstGeom prst="rect">
            <a:avLst/>
          </a:prstGeom>
          <a:solidFill>
            <a:srgbClr val="FFFF00"/>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 y="3309878"/>
            <a:ext cx="4866224" cy="2862322"/>
          </a:xfrm>
          <a:prstGeom prst="rect">
            <a:avLst/>
          </a:prstGeom>
        </p:spPr>
        <p:txBody>
          <a:bodyPr>
            <a:spAutoFit/>
          </a:bodyPr>
          <a:lstStyle/>
          <a:p>
            <a:pPr>
              <a:defRPr/>
            </a:pPr>
            <a:r>
              <a:rPr lang="en-US" sz="2000" i="1" dirty="0">
                <a:solidFill>
                  <a:srgbClr val="000000"/>
                </a:solidFill>
                <a:latin typeface="Arial" charset="0"/>
                <a:ea typeface="ＭＳ Ｐゴシック" charset="-128"/>
                <a:cs typeface="ＭＳ Ｐゴシック" charset="-128"/>
              </a:rPr>
              <a:t>"We disseminate</a:t>
            </a:r>
            <a:r>
              <a:rPr lang="en-US" sz="2000" i="1" dirty="0" smtClean="0">
                <a:solidFill>
                  <a:srgbClr val="000000"/>
                </a:solidFill>
                <a:latin typeface="Arial" charset="0"/>
                <a:ea typeface="ＭＳ Ｐゴシック" charset="-128"/>
                <a:cs typeface="ＭＳ Ｐゴシック" charset="-128"/>
              </a:rPr>
              <a:t> the forecast </a:t>
            </a:r>
            <a:r>
              <a:rPr lang="en-US" sz="2000" i="1" dirty="0">
                <a:solidFill>
                  <a:srgbClr val="000000"/>
                </a:solidFill>
                <a:latin typeface="Arial" charset="0"/>
                <a:ea typeface="ＭＳ Ｐゴシック" charset="-128"/>
                <a:cs typeface="ＭＳ Ｐゴシック" charset="-128"/>
              </a:rPr>
              <a:t>information and how to read the flag and flood pillar to understand the </a:t>
            </a:r>
            <a:r>
              <a:rPr lang="en-US" sz="2000" i="1" dirty="0">
                <a:ln>
                  <a:solidFill>
                    <a:srgbClr val="FF0000"/>
                  </a:solidFill>
                </a:ln>
                <a:solidFill>
                  <a:srgbClr val="000000"/>
                </a:solidFill>
                <a:latin typeface="Arial" charset="0"/>
                <a:ea typeface="ＭＳ Ｐゴシック" charset="-128"/>
                <a:cs typeface="ＭＳ Ｐゴシック" charset="-128"/>
              </a:rPr>
              <a:t>risk</a:t>
            </a:r>
            <a:r>
              <a:rPr lang="en-US" sz="2000" i="1" dirty="0">
                <a:solidFill>
                  <a:srgbClr val="000000"/>
                </a:solidFill>
                <a:latin typeface="Arial" charset="0"/>
                <a:ea typeface="ＭＳ Ｐゴシック" charset="-128"/>
                <a:cs typeface="ＭＳ Ｐゴシック" charset="-128"/>
              </a:rPr>
              <a:t> during the prayer time. In my field, T. </a:t>
            </a:r>
            <a:r>
              <a:rPr lang="en-US" sz="2000" i="1" dirty="0" err="1">
                <a:solidFill>
                  <a:srgbClr val="000000"/>
                </a:solidFill>
                <a:latin typeface="Arial" charset="0"/>
                <a:ea typeface="ＭＳ Ｐゴシック" charset="-128"/>
                <a:cs typeface="ＭＳ Ｐゴシック" charset="-128"/>
              </a:rPr>
              <a:t>Aman</a:t>
            </a:r>
            <a:r>
              <a:rPr lang="en-US" sz="2000" i="1" dirty="0">
                <a:solidFill>
                  <a:srgbClr val="000000"/>
                </a:solidFill>
                <a:latin typeface="Arial" charset="0"/>
                <a:ea typeface="ＭＳ Ｐゴシック" charset="-128"/>
                <a:cs typeface="ＭＳ Ｐゴシック" charset="-128"/>
              </a:rPr>
              <a:t> was at seedling and transplanting stage, I used the flood forecast information for harvesting crops and making decision for seedling and transplantation of T. </a:t>
            </a:r>
            <a:r>
              <a:rPr lang="en-US" sz="2000" i="1" dirty="0" err="1">
                <a:solidFill>
                  <a:srgbClr val="000000"/>
                </a:solidFill>
                <a:latin typeface="Arial" charset="0"/>
                <a:ea typeface="ＭＳ Ｐゴシック" charset="-128"/>
                <a:cs typeface="ＭＳ Ｐゴシック" charset="-128"/>
              </a:rPr>
              <a:t>Aman</a:t>
            </a:r>
            <a:r>
              <a:rPr lang="en-US" sz="2000" i="1" dirty="0">
                <a:solidFill>
                  <a:srgbClr val="000000"/>
                </a:solidFill>
                <a:latin typeface="Arial" charset="0"/>
                <a:ea typeface="ＭＳ Ｐゴシック" charset="-128"/>
                <a:cs typeface="ＭＳ Ｐゴシック" charset="-128"/>
              </a:rPr>
              <a:t>. Also we saved household assets.”</a:t>
            </a:r>
            <a:endParaRPr lang="en-US" sz="2000" dirty="0">
              <a:solidFill>
                <a:srgbClr val="000000"/>
              </a:solidFill>
              <a:latin typeface="Arial" charset="0"/>
              <a:ea typeface="ＭＳ Ｐゴシック" charset="-128"/>
              <a:cs typeface="ＭＳ Ｐゴシック" charset="-128"/>
            </a:endParaRPr>
          </a:p>
        </p:txBody>
      </p:sp>
      <p:pic>
        <p:nvPicPr>
          <p:cNvPr id="116739" name="Picture 4"/>
          <p:cNvPicPr>
            <a:picLocks noChangeAspect="1"/>
          </p:cNvPicPr>
          <p:nvPr/>
        </p:nvPicPr>
        <p:blipFill>
          <a:blip r:embed="rId2"/>
          <a:srcRect/>
          <a:stretch>
            <a:fillRect/>
          </a:stretch>
        </p:blipFill>
        <p:spPr bwMode="auto">
          <a:xfrm>
            <a:off x="5029200" y="152400"/>
            <a:ext cx="4114800" cy="3100388"/>
          </a:xfrm>
          <a:prstGeom prst="rect">
            <a:avLst/>
          </a:prstGeom>
          <a:noFill/>
          <a:ln w="9525">
            <a:noFill/>
            <a:miter lim="800000"/>
            <a:headEnd/>
            <a:tailEnd/>
          </a:ln>
        </p:spPr>
      </p:pic>
      <p:sp>
        <p:nvSpPr>
          <p:cNvPr id="116740" name="Rectangle 5"/>
          <p:cNvSpPr>
            <a:spLocks noChangeArrowheads="1"/>
          </p:cNvSpPr>
          <p:nvPr/>
        </p:nvSpPr>
        <p:spPr bwMode="auto">
          <a:xfrm>
            <a:off x="171450" y="381000"/>
            <a:ext cx="4552950" cy="2062163"/>
          </a:xfrm>
          <a:prstGeom prst="rect">
            <a:avLst/>
          </a:prstGeom>
          <a:noFill/>
          <a:ln w="9525">
            <a:noFill/>
            <a:miter lim="800000"/>
            <a:headEnd/>
            <a:tailEnd/>
          </a:ln>
        </p:spPr>
        <p:txBody>
          <a:bodyPr>
            <a:prstTxWarp prst="textNoShape">
              <a:avLst/>
            </a:prstTxWarp>
            <a:spAutoFit/>
          </a:bodyPr>
          <a:lstStyle/>
          <a:p>
            <a:r>
              <a:rPr lang="en-US" u="sng" dirty="0"/>
              <a:t>Statement 2008</a:t>
            </a:r>
            <a:r>
              <a:rPr lang="en-US" dirty="0"/>
              <a:t>: </a:t>
            </a:r>
          </a:p>
          <a:p>
            <a:r>
              <a:rPr lang="en-US" dirty="0"/>
              <a:t> </a:t>
            </a:r>
          </a:p>
          <a:p>
            <a:r>
              <a:rPr lang="en-US" sz="2000" dirty="0"/>
              <a:t>Imam from the </a:t>
            </a:r>
            <a:r>
              <a:rPr lang="en-US" sz="2000" dirty="0" err="1"/>
              <a:t>Mosquein</a:t>
            </a:r>
            <a:r>
              <a:rPr lang="en-US" sz="2000" dirty="0"/>
              <a:t> </a:t>
            </a:r>
            <a:r>
              <a:rPr lang="en-US" sz="2000" dirty="0" err="1"/>
              <a:t>Koijuri</a:t>
            </a:r>
            <a:r>
              <a:rPr lang="en-US" sz="2000" dirty="0"/>
              <a:t> Union of </a:t>
            </a:r>
            <a:r>
              <a:rPr lang="en-US" sz="2000" dirty="0" err="1"/>
              <a:t>Sirajgong</a:t>
            </a:r>
            <a:r>
              <a:rPr lang="en-US" sz="2000" dirty="0"/>
              <a:t> District in Bangladesh pilot studies: CEGIS (Bangladesh) and ADPC </a:t>
            </a:r>
          </a:p>
        </p:txBody>
      </p:sp>
      <p:sp>
        <p:nvSpPr>
          <p:cNvPr id="116741" name="TextBox 6"/>
          <p:cNvSpPr txBox="1">
            <a:spLocks noChangeArrowheads="1"/>
          </p:cNvSpPr>
          <p:nvPr/>
        </p:nvSpPr>
        <p:spPr bwMode="auto">
          <a:xfrm>
            <a:off x="5334000" y="3657600"/>
            <a:ext cx="3810000" cy="2554288"/>
          </a:xfrm>
          <a:prstGeom prst="rect">
            <a:avLst/>
          </a:prstGeom>
          <a:noFill/>
          <a:ln w="9525">
            <a:noFill/>
            <a:miter lim="800000"/>
            <a:headEnd/>
            <a:tailEnd/>
          </a:ln>
        </p:spPr>
        <p:txBody>
          <a:bodyPr>
            <a:prstTxWarp prst="textNoShape">
              <a:avLst/>
            </a:prstTxWarp>
            <a:spAutoFit/>
          </a:bodyPr>
          <a:lstStyle/>
          <a:p>
            <a:r>
              <a:rPr lang="en-US" sz="2000" dirty="0"/>
              <a:t>Savings/flood event*:</a:t>
            </a:r>
          </a:p>
          <a:p>
            <a:endParaRPr lang="en-US" sz="2000" dirty="0"/>
          </a:p>
          <a:p>
            <a:r>
              <a:rPr lang="en-US" sz="2000" dirty="0"/>
              <a:t>Fisheries:  	$130</a:t>
            </a:r>
          </a:p>
          <a:p>
            <a:r>
              <a:rPr lang="en-US" sz="2000" dirty="0"/>
              <a:t>Agriculture: 	$190</a:t>
            </a:r>
          </a:p>
          <a:p>
            <a:r>
              <a:rPr lang="en-US" sz="2000" dirty="0"/>
              <a:t>Livestock: 	$500/animal</a:t>
            </a:r>
          </a:p>
          <a:p>
            <a:r>
              <a:rPr lang="en-US" sz="2000" dirty="0"/>
              <a:t>Household: 	$270</a:t>
            </a:r>
          </a:p>
          <a:p>
            <a:endParaRPr lang="en-US" sz="2000" dirty="0"/>
          </a:p>
          <a:p>
            <a:r>
              <a:rPr lang="en-US" sz="2000" dirty="0"/>
              <a:t>(*annual income $450/year)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TextBox 3"/>
          <p:cNvSpPr txBox="1">
            <a:spLocks noChangeArrowheads="1"/>
          </p:cNvSpPr>
          <p:nvPr/>
        </p:nvSpPr>
        <p:spPr bwMode="auto">
          <a:xfrm>
            <a:off x="0" y="0"/>
            <a:ext cx="9144000" cy="584200"/>
          </a:xfrm>
          <a:prstGeom prst="rect">
            <a:avLst/>
          </a:prstGeom>
          <a:solidFill>
            <a:srgbClr val="000000"/>
          </a:solidFill>
          <a:ln w="9525">
            <a:noFill/>
            <a:miter lim="800000"/>
            <a:headEnd/>
            <a:tailEnd/>
          </a:ln>
        </p:spPr>
        <p:txBody>
          <a:bodyPr>
            <a:prstTxWarp prst="textNoShape">
              <a:avLst/>
            </a:prstTxWarp>
            <a:spAutoFit/>
          </a:bodyPr>
          <a:lstStyle/>
          <a:p>
            <a:pPr algn="ctr"/>
            <a:r>
              <a:rPr lang="en-US" sz="3200">
                <a:solidFill>
                  <a:schemeClr val="bg1"/>
                </a:solidFill>
              </a:rPr>
              <a:t>The 2007-2008 pilot studies in Bangladesh</a:t>
            </a:r>
          </a:p>
        </p:txBody>
      </p:sp>
      <p:pic>
        <p:nvPicPr>
          <p:cNvPr id="117763" name="Picture 4" descr="Fig-3"/>
          <p:cNvPicPr>
            <a:picLocks noChangeAspect="1" noChangeArrowheads="1"/>
          </p:cNvPicPr>
          <p:nvPr/>
        </p:nvPicPr>
        <p:blipFill>
          <a:blip r:embed="rId2"/>
          <a:srcRect t="34663" r="46875" b="33427"/>
          <a:stretch>
            <a:fillRect/>
          </a:stretch>
        </p:blipFill>
        <p:spPr bwMode="auto">
          <a:xfrm>
            <a:off x="1371600" y="1066800"/>
            <a:ext cx="6594475" cy="4697413"/>
          </a:xfrm>
          <a:prstGeom prst="rect">
            <a:avLst/>
          </a:prstGeom>
          <a:noFill/>
          <a:ln w="9525">
            <a:noFill/>
            <a:miter lim="800000"/>
            <a:headEnd/>
            <a:tailEnd/>
          </a:ln>
        </p:spPr>
      </p:pic>
      <p:sp>
        <p:nvSpPr>
          <p:cNvPr id="117764" name="TextBox 6"/>
          <p:cNvSpPr txBox="1">
            <a:spLocks noChangeArrowheads="1"/>
          </p:cNvSpPr>
          <p:nvPr/>
        </p:nvSpPr>
        <p:spPr bwMode="auto">
          <a:xfrm>
            <a:off x="533400" y="5943600"/>
            <a:ext cx="8077200" cy="830263"/>
          </a:xfrm>
          <a:prstGeom prst="rect">
            <a:avLst/>
          </a:prstGeom>
          <a:noFill/>
          <a:ln w="9525">
            <a:noFill/>
            <a:miter lim="800000"/>
            <a:headEnd/>
            <a:tailEnd/>
          </a:ln>
        </p:spPr>
        <p:txBody>
          <a:bodyPr>
            <a:prstTxWarp prst="textNoShape">
              <a:avLst/>
            </a:prstTxWarp>
            <a:spAutoFit/>
          </a:bodyPr>
          <a:lstStyle/>
          <a:p>
            <a:pPr algn="ctr"/>
            <a:r>
              <a:rPr lang="en-US"/>
              <a:t>7 cattle moved to higher ground ahead of the floods:</a:t>
            </a:r>
          </a:p>
          <a:p>
            <a:pPr algn="ctr"/>
            <a:r>
              <a:rPr lang="en-US"/>
              <a:t>10 man-years effort saved.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0" y="0"/>
            <a:ext cx="9144000" cy="914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3600">
                <a:solidFill>
                  <a:schemeClr val="bg1"/>
                </a:solidFill>
              </a:rPr>
              <a:t>“World is Flat”</a:t>
            </a:r>
            <a:r>
              <a:rPr lang="en-US" sz="3600">
                <a:solidFill>
                  <a:srgbClr val="CF2610"/>
                </a:solidFill>
              </a:rPr>
              <a:t>*</a:t>
            </a:r>
            <a:r>
              <a:rPr lang="en-US" sz="3600">
                <a:solidFill>
                  <a:schemeClr val="bg1"/>
                </a:solidFill>
              </a:rPr>
              <a:t> application of science</a:t>
            </a:r>
          </a:p>
        </p:txBody>
      </p:sp>
      <p:sp>
        <p:nvSpPr>
          <p:cNvPr id="118787" name="Text Box 3"/>
          <p:cNvSpPr txBox="1">
            <a:spLocks noChangeArrowheads="1"/>
          </p:cNvSpPr>
          <p:nvPr/>
        </p:nvSpPr>
        <p:spPr bwMode="auto">
          <a:xfrm>
            <a:off x="914400" y="1371600"/>
            <a:ext cx="7162800" cy="43396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400" dirty="0"/>
              <a:t>“……..</a:t>
            </a:r>
            <a:r>
              <a:rPr lang="en-US" sz="2400" i="1" dirty="0"/>
              <a:t>The particular application of this forecast scheme in Bangladesh represents a “world is flat” approach to emergency management through the  collaboration of scientists in Europe (producing the ensemble meteorological and climate forecasts), the U.S. (developing and producing the integrated  flood forecasts), and the developing world (integrating the flood forecasts into their disaster management decision-making protocol), all enabled by the high-speed internet…….”</a:t>
            </a:r>
          </a:p>
          <a:p>
            <a:pPr>
              <a:spcBef>
                <a:spcPct val="50000"/>
              </a:spcBef>
            </a:pPr>
            <a:r>
              <a:rPr lang="en-US" sz="2400" dirty="0"/>
              <a:t>				           Webster et al. (2010)</a:t>
            </a:r>
          </a:p>
        </p:txBody>
      </p:sp>
      <p:sp>
        <p:nvSpPr>
          <p:cNvPr id="118788" name="TextBox 3"/>
          <p:cNvSpPr txBox="1">
            <a:spLocks noChangeArrowheads="1"/>
          </p:cNvSpPr>
          <p:nvPr/>
        </p:nvSpPr>
        <p:spPr bwMode="auto">
          <a:xfrm>
            <a:off x="152400" y="6153150"/>
            <a:ext cx="8991600" cy="396875"/>
          </a:xfrm>
          <a:prstGeom prst="rect">
            <a:avLst/>
          </a:prstGeom>
          <a:noFill/>
          <a:ln w="9525">
            <a:noFill/>
            <a:miter lim="800000"/>
            <a:headEnd/>
            <a:tailEnd/>
          </a:ln>
        </p:spPr>
        <p:txBody>
          <a:bodyPr>
            <a:prstTxWarp prst="textNoShape">
              <a:avLst/>
            </a:prstTxWarp>
            <a:spAutoFit/>
          </a:bodyPr>
          <a:lstStyle/>
          <a:p>
            <a:pPr algn="ctr"/>
            <a:r>
              <a:rPr lang="en-US" sz="2000">
                <a:solidFill>
                  <a:srgbClr val="FF0000"/>
                </a:solidFill>
              </a:rPr>
              <a:t>* “The World is Flat: A Brief History of the 21</a:t>
            </a:r>
            <a:r>
              <a:rPr lang="en-US" sz="2000" baseline="30000">
                <a:solidFill>
                  <a:srgbClr val="FF0000"/>
                </a:solidFill>
              </a:rPr>
              <a:t>st</a:t>
            </a:r>
            <a:r>
              <a:rPr lang="en-US" sz="2000">
                <a:solidFill>
                  <a:srgbClr val="FF0000"/>
                </a:solidFill>
              </a:rPr>
              <a:t> Century. T. L. Friedman, 2005</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882" name="Picture 4" descr="Pakistan Flood Disaster: Pakistan Flood Devastation Continues To Grow"/>
          <p:cNvPicPr>
            <a:picLocks noChangeAspect="1" noChangeArrowheads="1"/>
          </p:cNvPicPr>
          <p:nvPr/>
        </p:nvPicPr>
        <p:blipFill>
          <a:blip r:embed="rId3"/>
          <a:srcRect/>
          <a:stretch>
            <a:fillRect/>
          </a:stretch>
        </p:blipFill>
        <p:spPr bwMode="auto">
          <a:xfrm>
            <a:off x="0" y="646332"/>
            <a:ext cx="9144000" cy="6247179"/>
          </a:xfrm>
          <a:prstGeom prst="rect">
            <a:avLst/>
          </a:prstGeom>
          <a:solidFill>
            <a:srgbClr val="000000"/>
          </a:solidFill>
          <a:ln w="9525">
            <a:noFill/>
            <a:miter lim="800000"/>
            <a:headEnd/>
            <a:tailEnd/>
          </a:ln>
        </p:spPr>
      </p:pic>
      <p:sp>
        <p:nvSpPr>
          <p:cNvPr id="122883" name="Text Box 6"/>
          <p:cNvSpPr txBox="1">
            <a:spLocks noChangeArrowheads="1"/>
          </p:cNvSpPr>
          <p:nvPr/>
        </p:nvSpPr>
        <p:spPr bwMode="auto">
          <a:xfrm>
            <a:off x="-76200" y="-8522"/>
            <a:ext cx="9220200" cy="646331"/>
          </a:xfrm>
          <a:prstGeom prst="rect">
            <a:avLst/>
          </a:prstGeom>
          <a:solidFill>
            <a:srgbClr val="000000"/>
          </a:solidFill>
          <a:ln w="9525">
            <a:noFill/>
            <a:miter lim="800000"/>
            <a:headEnd/>
            <a:tailEnd/>
          </a:ln>
        </p:spPr>
        <p:txBody>
          <a:bodyPr wrap="square">
            <a:prstTxWarp prst="textNoShape">
              <a:avLst/>
            </a:prstTxWarp>
            <a:spAutoFit/>
          </a:bodyPr>
          <a:lstStyle/>
          <a:p>
            <a:pPr algn="ctr"/>
            <a:r>
              <a:rPr lang="en-US" sz="3600" b="1" dirty="0" smtClean="0">
                <a:solidFill>
                  <a:schemeClr val="bg1"/>
                </a:solidFill>
              </a:rPr>
              <a:t>(II) The Pakistan Flood Project</a:t>
            </a:r>
          </a:p>
        </p:txBody>
      </p:sp>
      <p:sp>
        <p:nvSpPr>
          <p:cNvPr id="6" name="TextBox 5"/>
          <p:cNvSpPr txBox="1"/>
          <p:nvPr/>
        </p:nvSpPr>
        <p:spPr>
          <a:xfrm>
            <a:off x="485863" y="784162"/>
            <a:ext cx="8003930" cy="6001642"/>
          </a:xfrm>
          <a:prstGeom prst="rect">
            <a:avLst/>
          </a:prstGeom>
          <a:noFill/>
        </p:spPr>
        <p:txBody>
          <a:bodyPr wrap="square" rtlCol="0">
            <a:spAutoFit/>
          </a:bodyPr>
          <a:lstStyle/>
          <a:p>
            <a:r>
              <a:rPr lang="en-US" sz="2400" b="1" dirty="0" smtClean="0">
                <a:solidFill>
                  <a:srgbClr val="000000"/>
                </a:solidFill>
              </a:rPr>
              <a:t>In July-August 2010, August 2011 and September 2012, extensive floods created havoc across Pakistan</a:t>
            </a:r>
          </a:p>
          <a:p>
            <a:endParaRPr lang="en-US" sz="2400" b="1" dirty="0" smtClean="0">
              <a:solidFill>
                <a:srgbClr val="000000"/>
              </a:solidFill>
            </a:endParaRPr>
          </a:p>
          <a:p>
            <a:r>
              <a:rPr lang="en-US" sz="2400" b="1" dirty="0" smtClean="0">
                <a:solidFill>
                  <a:srgbClr val="000000"/>
                </a:solidFill>
              </a:rPr>
              <a:t>In total millions of people were effected and thousands  died. Losses have totaled &gt; $40B </a:t>
            </a:r>
          </a:p>
          <a:p>
            <a:endParaRPr lang="en-US" sz="2400" b="1" dirty="0" smtClean="0">
              <a:solidFill>
                <a:srgbClr val="000000"/>
              </a:solidFill>
            </a:endParaRPr>
          </a:p>
          <a:p>
            <a:r>
              <a:rPr lang="en-US" sz="2400" b="1" dirty="0" smtClean="0">
                <a:solidFill>
                  <a:srgbClr val="000000"/>
                </a:solidFill>
              </a:rPr>
              <a:t>Yet, the floods occurred with essentially no warning</a:t>
            </a:r>
          </a:p>
          <a:p>
            <a:endParaRPr lang="en-US" sz="2400" b="1" dirty="0" smtClean="0">
              <a:solidFill>
                <a:srgbClr val="000000"/>
              </a:solidFill>
            </a:endParaRPr>
          </a:p>
          <a:p>
            <a:r>
              <a:rPr lang="en-US" sz="2400" b="1" dirty="0" smtClean="0">
                <a:solidFill>
                  <a:srgbClr val="000000"/>
                </a:solidFill>
              </a:rPr>
              <a:t>In 2010 and 2011 we showed that there was a high probability of intense rainfall across Pakistan 10 days in advance. </a:t>
            </a:r>
          </a:p>
          <a:p>
            <a:endParaRPr lang="en-US" sz="2400" b="1" dirty="0" smtClean="0">
              <a:solidFill>
                <a:srgbClr val="000000"/>
              </a:solidFill>
            </a:endParaRPr>
          </a:p>
          <a:p>
            <a:r>
              <a:rPr lang="en-US" sz="2400" b="1" dirty="0" smtClean="0">
                <a:solidFill>
                  <a:srgbClr val="000000"/>
                </a:solidFill>
              </a:rPr>
              <a:t>In 2012, we developed a new hydrological model (with flood plain capability), forced by ensembles of rainfall forecasts from ECMWF. The evolving September  flooding was forecast 10 days in advance.  </a:t>
            </a:r>
            <a:endParaRPr lang="en-US" sz="2400" b="1" dirty="0">
              <a:solidFill>
                <a:srgbClr val="000000"/>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7218" name="Picture 3"/>
          <p:cNvPicPr>
            <a:picLocks noChangeAspect="1"/>
          </p:cNvPicPr>
          <p:nvPr/>
        </p:nvPicPr>
        <p:blipFill>
          <a:blip r:embed="rId2"/>
          <a:srcRect/>
          <a:stretch>
            <a:fillRect/>
          </a:stretch>
        </p:blipFill>
        <p:spPr bwMode="auto">
          <a:xfrm>
            <a:off x="990600" y="939800"/>
            <a:ext cx="6361113" cy="4432300"/>
          </a:xfrm>
          <a:prstGeom prst="rect">
            <a:avLst/>
          </a:prstGeom>
          <a:noFill/>
          <a:ln w="9525">
            <a:noFill/>
            <a:miter lim="800000"/>
            <a:headEnd/>
            <a:tailEnd/>
          </a:ln>
        </p:spPr>
      </p:pic>
      <p:cxnSp>
        <p:nvCxnSpPr>
          <p:cNvPr id="6" name="Straight Connector 5"/>
          <p:cNvCxnSpPr/>
          <p:nvPr/>
        </p:nvCxnSpPr>
        <p:spPr>
          <a:xfrm rot="5400000" flipH="1" flipV="1">
            <a:off x="-1236662" y="3143250"/>
            <a:ext cx="44561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90600" y="914400"/>
            <a:ext cx="63246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137221" name="TextBox 8"/>
          <p:cNvSpPr txBox="1">
            <a:spLocks noChangeArrowheads="1"/>
          </p:cNvSpPr>
          <p:nvPr/>
        </p:nvSpPr>
        <p:spPr bwMode="auto">
          <a:xfrm>
            <a:off x="533400" y="228600"/>
            <a:ext cx="8077200" cy="523875"/>
          </a:xfrm>
          <a:prstGeom prst="rect">
            <a:avLst/>
          </a:prstGeom>
          <a:noFill/>
          <a:ln w="9525">
            <a:noFill/>
            <a:miter lim="800000"/>
            <a:headEnd/>
            <a:tailEnd/>
          </a:ln>
        </p:spPr>
        <p:txBody>
          <a:bodyPr>
            <a:prstTxWarp prst="textNoShape">
              <a:avLst/>
            </a:prstTxWarp>
            <a:spAutoFit/>
          </a:bodyPr>
          <a:lstStyle/>
          <a:p>
            <a:pPr algn="ctr"/>
            <a:r>
              <a:rPr lang="en-US" sz="2800"/>
              <a:t>The 0.125</a:t>
            </a:r>
            <a:r>
              <a:rPr lang="en-US" sz="2800" baseline="30000"/>
              <a:t>o</a:t>
            </a:r>
            <a:r>
              <a:rPr lang="en-US" sz="2800"/>
              <a:t> basin and topographic model of Pakistan </a:t>
            </a:r>
          </a:p>
        </p:txBody>
      </p:sp>
      <p:pic>
        <p:nvPicPr>
          <p:cNvPr id="137222" name="Picture 11"/>
          <p:cNvPicPr>
            <a:picLocks noChangeAspect="1"/>
          </p:cNvPicPr>
          <p:nvPr/>
        </p:nvPicPr>
        <p:blipFill>
          <a:blip r:embed="rId3"/>
          <a:srcRect/>
          <a:stretch>
            <a:fillRect/>
          </a:stretch>
        </p:blipFill>
        <p:spPr bwMode="auto">
          <a:xfrm>
            <a:off x="6172200" y="4343400"/>
            <a:ext cx="2595563" cy="2362200"/>
          </a:xfrm>
          <a:prstGeom prst="rect">
            <a:avLst/>
          </a:prstGeom>
          <a:noFill/>
          <a:ln w="9525">
            <a:noFill/>
            <a:miter lim="800000"/>
            <a:headEnd/>
            <a:tailEnd/>
          </a:ln>
        </p:spPr>
      </p:pic>
      <p:sp>
        <p:nvSpPr>
          <p:cNvPr id="137223" name="TextBox 13"/>
          <p:cNvSpPr txBox="1">
            <a:spLocks noChangeArrowheads="1"/>
          </p:cNvSpPr>
          <p:nvPr/>
        </p:nvSpPr>
        <p:spPr bwMode="auto">
          <a:xfrm>
            <a:off x="838200" y="5257800"/>
            <a:ext cx="5562600" cy="1570038"/>
          </a:xfrm>
          <a:prstGeom prst="rect">
            <a:avLst/>
          </a:prstGeom>
          <a:noFill/>
          <a:ln w="9525">
            <a:noFill/>
            <a:miter lim="800000"/>
            <a:headEnd/>
            <a:tailEnd/>
          </a:ln>
        </p:spPr>
        <p:txBody>
          <a:bodyPr>
            <a:prstTxWarp prst="textNoShape">
              <a:avLst/>
            </a:prstTxWarp>
            <a:spAutoFit/>
          </a:bodyPr>
          <a:lstStyle/>
          <a:p>
            <a:pPr marL="687388" indent="-349250">
              <a:buFont typeface="Arial" pitchFamily="1" charset="0"/>
              <a:buChar char="•"/>
            </a:pPr>
            <a:r>
              <a:rPr lang="en-US"/>
              <a:t>Indus main artery </a:t>
            </a:r>
          </a:p>
          <a:p>
            <a:pPr marL="687388" indent="-349250">
              <a:buFont typeface="Arial" pitchFamily="1" charset="0"/>
              <a:buChar char="•"/>
            </a:pPr>
            <a:r>
              <a:rPr lang="en-US"/>
              <a:t>Vast Indus plain</a:t>
            </a:r>
          </a:p>
          <a:p>
            <a:pPr marL="687388" indent="-349250">
              <a:buFont typeface="Arial" pitchFamily="1" charset="0"/>
              <a:buChar char="•"/>
            </a:pPr>
            <a:r>
              <a:rPr lang="en-US"/>
              <a:t>Severe topography north</a:t>
            </a:r>
          </a:p>
          <a:p>
            <a:pPr marL="687388" indent="-349250">
              <a:buFont typeface="Arial" pitchFamily="1" charset="0"/>
              <a:buChar char="•"/>
            </a:pPr>
            <a:r>
              <a:rPr lang="en-US"/>
              <a:t>Trans-boundary streamflow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1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28675" name="Rectangle 4"/>
          <p:cNvSpPr>
            <a:spLocks noChangeArrowheads="1"/>
          </p:cNvSpPr>
          <p:nvPr/>
        </p:nvSpPr>
        <p:spPr bwMode="auto">
          <a:xfrm>
            <a:off x="3429000" y="2665413"/>
            <a:ext cx="184150" cy="336550"/>
          </a:xfrm>
          <a:prstGeom prst="rect">
            <a:avLst/>
          </a:prstGeom>
          <a:noFill/>
          <a:ln w="9525">
            <a:noFill/>
            <a:miter lim="800000"/>
            <a:headEnd/>
            <a:tailEnd/>
          </a:ln>
        </p:spPr>
        <p:txBody>
          <a:bodyPr wrap="none">
            <a:prstTxWarp prst="textNoShape">
              <a:avLst/>
            </a:prstTxWarp>
            <a:spAutoFit/>
          </a:bodyPr>
          <a:lstStyle/>
          <a:p>
            <a:endParaRPr lang="en-US" sz="1600">
              <a:solidFill>
                <a:srgbClr val="000000"/>
              </a:solidFill>
            </a:endParaRPr>
          </a:p>
        </p:txBody>
      </p:sp>
      <p:pic>
        <p:nvPicPr>
          <p:cNvPr id="28676" name="Picture 13"/>
          <p:cNvPicPr>
            <a:picLocks noChangeAspect="1" noChangeArrowheads="1"/>
          </p:cNvPicPr>
          <p:nvPr/>
        </p:nvPicPr>
        <p:blipFill>
          <a:blip r:embed="rId3"/>
          <a:srcRect/>
          <a:stretch>
            <a:fillRect/>
          </a:stretch>
        </p:blipFill>
        <p:spPr bwMode="auto">
          <a:xfrm>
            <a:off x="-50800" y="0"/>
            <a:ext cx="9347200" cy="7010400"/>
          </a:xfrm>
          <a:prstGeom prst="rect">
            <a:avLst/>
          </a:prstGeom>
          <a:noFill/>
          <a:ln w="28575">
            <a:solidFill>
              <a:schemeClr val="tx1"/>
            </a:solidFill>
            <a:miter lim="800000"/>
            <a:headEnd/>
            <a:tailEnd/>
          </a:ln>
        </p:spPr>
      </p:pic>
      <p:sp>
        <p:nvSpPr>
          <p:cNvPr id="5" name="Rectangle 4"/>
          <p:cNvSpPr/>
          <p:nvPr/>
        </p:nvSpPr>
        <p:spPr>
          <a:xfrm>
            <a:off x="5257800" y="1524000"/>
            <a:ext cx="1371600" cy="388620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78" name="TextBox 6"/>
          <p:cNvSpPr txBox="1">
            <a:spLocks noChangeArrowheads="1"/>
          </p:cNvSpPr>
          <p:nvPr/>
        </p:nvSpPr>
        <p:spPr bwMode="auto">
          <a:xfrm>
            <a:off x="228600" y="1447800"/>
            <a:ext cx="4572000" cy="1200150"/>
          </a:xfrm>
          <a:prstGeom prst="rect">
            <a:avLst/>
          </a:prstGeom>
          <a:noFill/>
          <a:ln w="9525">
            <a:noFill/>
            <a:miter lim="800000"/>
            <a:headEnd/>
            <a:tailEnd/>
          </a:ln>
        </p:spPr>
        <p:txBody>
          <a:bodyPr>
            <a:prstTxWarp prst="textNoShape">
              <a:avLst/>
            </a:prstTxWarp>
            <a:spAutoFit/>
          </a:bodyPr>
          <a:lstStyle/>
          <a:p>
            <a:pPr marL="338138" indent="-338138">
              <a:buFont typeface="Arial" pitchFamily="1" charset="0"/>
              <a:buChar char="•"/>
            </a:pPr>
            <a:r>
              <a:rPr lang="en-US" sz="2400" dirty="0"/>
              <a:t>Floods in Asia factor of 2 greater than any other continent</a:t>
            </a:r>
          </a:p>
          <a:p>
            <a:pPr marL="338138" indent="-338138">
              <a:buFont typeface="Arial" pitchFamily="1" charset="0"/>
              <a:buChar char="•"/>
            </a:pPr>
            <a:r>
              <a:rPr lang="en-US" sz="2400" dirty="0"/>
              <a:t>Growing at a rapid rate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62" name="Picture 4"/>
          <p:cNvPicPr>
            <a:picLocks noChangeAspect="1"/>
          </p:cNvPicPr>
          <p:nvPr/>
        </p:nvPicPr>
        <p:blipFill>
          <a:blip r:embed="rId2"/>
          <a:srcRect/>
          <a:stretch>
            <a:fillRect/>
          </a:stretch>
        </p:blipFill>
        <p:spPr bwMode="auto">
          <a:xfrm>
            <a:off x="228601" y="2539914"/>
            <a:ext cx="4378926" cy="3630894"/>
          </a:xfrm>
          <a:prstGeom prst="rect">
            <a:avLst/>
          </a:prstGeom>
          <a:noFill/>
          <a:ln w="9525">
            <a:noFill/>
            <a:miter lim="800000"/>
            <a:headEnd/>
            <a:tailEnd/>
          </a:ln>
        </p:spPr>
      </p:pic>
      <p:sp>
        <p:nvSpPr>
          <p:cNvPr id="4" name="TextBox 3"/>
          <p:cNvSpPr txBox="1"/>
          <p:nvPr/>
        </p:nvSpPr>
        <p:spPr>
          <a:xfrm>
            <a:off x="322364" y="1090944"/>
            <a:ext cx="3632720" cy="1754327"/>
          </a:xfrm>
          <a:prstGeom prst="rect">
            <a:avLst/>
          </a:prstGeom>
          <a:noFill/>
        </p:spPr>
        <p:txBody>
          <a:bodyPr wrap="square">
            <a:spAutoFit/>
          </a:bodyPr>
          <a:lstStyle/>
          <a:p>
            <a:pPr marL="290513" indent="-290513">
              <a:buFont typeface="Arial"/>
              <a:buChar char="•"/>
              <a:defRPr/>
            </a:pPr>
            <a:r>
              <a:rPr lang="en-US" dirty="0" smtClean="0"/>
              <a:t>20 </a:t>
            </a:r>
            <a:r>
              <a:rPr lang="en-US" dirty="0"/>
              <a:t>million people were affected, </a:t>
            </a:r>
          </a:p>
          <a:p>
            <a:pPr marL="290513" indent="-290513">
              <a:buFont typeface="Arial"/>
              <a:buChar char="•"/>
              <a:defRPr/>
            </a:pPr>
            <a:r>
              <a:rPr lang="en-US" dirty="0"/>
              <a:t>160,000 km</a:t>
            </a:r>
            <a:r>
              <a:rPr lang="en-US" baseline="30000" dirty="0"/>
              <a:t>2</a:t>
            </a:r>
            <a:r>
              <a:rPr lang="en-US" dirty="0"/>
              <a:t> inundated, </a:t>
            </a:r>
          </a:p>
          <a:p>
            <a:pPr marL="290513" indent="-290513">
              <a:buFont typeface="Arial"/>
              <a:buChar char="•"/>
              <a:defRPr/>
            </a:pPr>
            <a:r>
              <a:rPr lang="en-US" dirty="0"/>
              <a:t>2000 mortality</a:t>
            </a:r>
          </a:p>
          <a:p>
            <a:pPr marL="290513" indent="-290513">
              <a:buFont typeface="Arial"/>
              <a:buChar char="•"/>
              <a:defRPr/>
            </a:pPr>
            <a:r>
              <a:rPr lang="en-US" dirty="0"/>
              <a:t>Water </a:t>
            </a:r>
            <a:r>
              <a:rPr lang="en-US" sz="1400" dirty="0"/>
              <a:t>borne</a:t>
            </a:r>
            <a:r>
              <a:rPr lang="en-US" dirty="0"/>
              <a:t> diseases</a:t>
            </a:r>
          </a:p>
          <a:p>
            <a:pPr marL="290513" indent="-290513">
              <a:buFont typeface="Arial"/>
              <a:buChar char="•"/>
              <a:defRPr/>
            </a:pPr>
            <a:r>
              <a:rPr lang="en-US" dirty="0"/>
              <a:t>Total economic loss: $20-40B</a:t>
            </a:r>
          </a:p>
          <a:p>
            <a:pPr marL="290513" indent="-290513">
              <a:buFont typeface="Arial"/>
              <a:buChar char="•"/>
              <a:defRPr/>
            </a:pPr>
            <a:r>
              <a:rPr lang="en-US" dirty="0"/>
              <a:t>Limited </a:t>
            </a:r>
            <a:r>
              <a:rPr lang="en-US" dirty="0" smtClean="0"/>
              <a:t>forecast or warning</a:t>
            </a:r>
            <a:endParaRPr lang="en-US" dirty="0"/>
          </a:p>
        </p:txBody>
      </p:sp>
      <p:pic>
        <p:nvPicPr>
          <p:cNvPr id="5" name="Picture 1" descr="pakistanpicture1.jpg"/>
          <p:cNvPicPr>
            <a:picLocks noChangeAspect="1"/>
          </p:cNvPicPr>
          <p:nvPr/>
        </p:nvPicPr>
        <p:blipFill>
          <a:blip r:embed="rId3"/>
          <a:srcRect/>
          <a:stretch>
            <a:fillRect/>
          </a:stretch>
        </p:blipFill>
        <p:spPr bwMode="auto">
          <a:xfrm>
            <a:off x="4457385" y="298305"/>
            <a:ext cx="4686615" cy="3272776"/>
          </a:xfrm>
          <a:prstGeom prst="rect">
            <a:avLst/>
          </a:prstGeom>
          <a:noFill/>
          <a:ln w="9525">
            <a:noFill/>
            <a:miter lim="800000"/>
            <a:headEnd/>
            <a:tailEnd/>
          </a:ln>
        </p:spPr>
      </p:pic>
      <p:sp>
        <p:nvSpPr>
          <p:cNvPr id="6" name="Rectangle 5"/>
          <p:cNvSpPr/>
          <p:nvPr/>
        </p:nvSpPr>
        <p:spPr>
          <a:xfrm>
            <a:off x="4862684" y="3623369"/>
            <a:ext cx="4572000" cy="1631216"/>
          </a:xfrm>
          <a:prstGeom prst="rect">
            <a:avLst/>
          </a:prstGeom>
        </p:spPr>
        <p:txBody>
          <a:bodyPr>
            <a:spAutoFit/>
          </a:bodyPr>
          <a:lstStyle/>
          <a:p>
            <a:r>
              <a:rPr lang="en-US" sz="2400" u="sng" dirty="0" smtClean="0"/>
              <a:t>SINDH FLOODS AUGUST 2011</a:t>
            </a:r>
            <a:r>
              <a:rPr lang="en-US" sz="2800" dirty="0" smtClean="0"/>
              <a:t>:</a:t>
            </a:r>
          </a:p>
          <a:p>
            <a:pPr marL="341313" indent="-341313">
              <a:buFont typeface="Arial"/>
              <a:buChar char="•"/>
            </a:pPr>
            <a:r>
              <a:rPr lang="en-US" dirty="0" smtClean="0"/>
              <a:t>500 Dead, </a:t>
            </a:r>
          </a:p>
          <a:p>
            <a:pPr marL="341313" indent="-341313">
              <a:buFont typeface="Arial"/>
              <a:buChar char="•"/>
            </a:pPr>
            <a:r>
              <a:rPr lang="en-US" dirty="0" smtClean="0"/>
              <a:t>9 million affected, </a:t>
            </a:r>
          </a:p>
          <a:p>
            <a:pPr marL="341313" indent="-341313">
              <a:buFont typeface="Arial"/>
              <a:buChar char="•"/>
            </a:pPr>
            <a:r>
              <a:rPr lang="en-US" dirty="0" smtClean="0"/>
              <a:t>2 </a:t>
            </a:r>
            <a:r>
              <a:rPr lang="en-US" dirty="0" err="1" smtClean="0"/>
              <a:t>m</a:t>
            </a:r>
            <a:r>
              <a:rPr lang="en-US" dirty="0" smtClean="0"/>
              <a:t> acre inundated, </a:t>
            </a:r>
          </a:p>
          <a:p>
            <a:pPr marL="341313" indent="-341313">
              <a:buFont typeface="Arial"/>
              <a:buChar char="•"/>
            </a:pPr>
            <a:r>
              <a:rPr lang="en-US" dirty="0" smtClean="0"/>
              <a:t>2 days warning  </a:t>
            </a:r>
            <a:endParaRPr lang="en-US" dirty="0"/>
          </a:p>
        </p:txBody>
      </p:sp>
      <p:sp>
        <p:nvSpPr>
          <p:cNvPr id="7" name="TextBox 6"/>
          <p:cNvSpPr txBox="1"/>
          <p:nvPr/>
        </p:nvSpPr>
        <p:spPr>
          <a:xfrm>
            <a:off x="475796" y="204563"/>
            <a:ext cx="3121286" cy="830997"/>
          </a:xfrm>
          <a:prstGeom prst="rect">
            <a:avLst/>
          </a:prstGeom>
          <a:noFill/>
        </p:spPr>
        <p:txBody>
          <a:bodyPr wrap="square" rtlCol="0">
            <a:spAutoFit/>
          </a:bodyPr>
          <a:lstStyle/>
          <a:p>
            <a:pPr algn="ctr"/>
            <a:r>
              <a:rPr lang="en-US" sz="2400" dirty="0" smtClean="0"/>
              <a:t>PAN-PAKISTAN FLOOD </a:t>
            </a:r>
          </a:p>
          <a:p>
            <a:pPr algn="ctr"/>
            <a:r>
              <a:rPr lang="en-US" sz="2400" dirty="0" smtClean="0"/>
              <a:t>JULY-AUGUST 2010</a:t>
            </a:r>
            <a:endParaRPr lang="en-US" sz="2400" dirty="0"/>
          </a:p>
        </p:txBody>
      </p:sp>
      <p:cxnSp>
        <p:nvCxnSpPr>
          <p:cNvPr id="9" name="Straight Connector 8"/>
          <p:cNvCxnSpPr/>
          <p:nvPr/>
        </p:nvCxnSpPr>
        <p:spPr>
          <a:xfrm>
            <a:off x="475796" y="1035560"/>
            <a:ext cx="3121286"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1" descr="Fig 4.eps"/>
          <p:cNvPicPr>
            <a:picLocks noChangeAspect="1"/>
          </p:cNvPicPr>
          <p:nvPr/>
        </p:nvPicPr>
        <p:blipFill>
          <a:blip r:embed="rId3"/>
          <a:srcRect/>
          <a:stretch>
            <a:fillRect/>
          </a:stretch>
        </p:blipFill>
        <p:spPr bwMode="auto">
          <a:xfrm>
            <a:off x="955675" y="2667000"/>
            <a:ext cx="7154863" cy="3708400"/>
          </a:xfrm>
          <a:prstGeom prst="rect">
            <a:avLst/>
          </a:prstGeom>
          <a:noFill/>
          <a:ln w="9525">
            <a:noFill/>
            <a:miter lim="800000"/>
            <a:headEnd/>
            <a:tailEnd/>
          </a:ln>
        </p:spPr>
      </p:pic>
      <p:sp>
        <p:nvSpPr>
          <p:cNvPr id="131075" name="TextBox 2"/>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defTabSz="457200" eaLnBrk="1" hangingPunct="1"/>
            <a:r>
              <a:rPr lang="en-US" sz="3200" b="1" dirty="0" smtClean="0">
                <a:solidFill>
                  <a:schemeClr val="accent2"/>
                </a:solidFill>
                <a:latin typeface="Calibri" pitchFamily="1" charset="0"/>
              </a:rPr>
              <a:t>Predictability of the 2010 rainfall pulses </a:t>
            </a:r>
            <a:endParaRPr lang="en-US" sz="3200" b="1" dirty="0">
              <a:solidFill>
                <a:schemeClr val="accent2"/>
              </a:solidFill>
              <a:latin typeface="Calibri" pitchFamily="1" charset="0"/>
            </a:endParaRPr>
          </a:p>
        </p:txBody>
      </p:sp>
      <p:sp>
        <p:nvSpPr>
          <p:cNvPr id="131076" name="TextBox 3"/>
          <p:cNvSpPr txBox="1">
            <a:spLocks noChangeArrowheads="1"/>
          </p:cNvSpPr>
          <p:nvPr/>
        </p:nvSpPr>
        <p:spPr bwMode="auto">
          <a:xfrm>
            <a:off x="488950" y="579438"/>
            <a:ext cx="8048625" cy="2354262"/>
          </a:xfrm>
          <a:prstGeom prst="rect">
            <a:avLst/>
          </a:prstGeom>
          <a:noFill/>
          <a:ln w="9525">
            <a:noFill/>
            <a:miter lim="800000"/>
            <a:headEnd/>
            <a:tailEnd/>
          </a:ln>
        </p:spPr>
        <p:txBody>
          <a:bodyPr>
            <a:prstTxWarp prst="textNoShape">
              <a:avLst/>
            </a:prstTxWarp>
            <a:spAutoFit/>
          </a:bodyPr>
          <a:lstStyle/>
          <a:p>
            <a:pPr marL="290513" indent="-290513" defTabSz="457200" eaLnBrk="1" hangingPunct="1">
              <a:spcAft>
                <a:spcPts val="600"/>
              </a:spcAft>
              <a:buFont typeface="Arial" pitchFamily="1" charset="0"/>
              <a:buChar char="•"/>
            </a:pPr>
            <a:r>
              <a:rPr lang="en-US" sz="2200" dirty="0">
                <a:latin typeface="Calibri" pitchFamily="1" charset="0"/>
              </a:rPr>
              <a:t>Probability that rainfall over northern Pakistan will be 168% of climatology (mean + 1sd) as a function of forecast lead time </a:t>
            </a:r>
          </a:p>
          <a:p>
            <a:pPr marL="290513" indent="-290513" defTabSz="457200" eaLnBrk="1" hangingPunct="1">
              <a:spcAft>
                <a:spcPts val="600"/>
              </a:spcAft>
              <a:buFont typeface="Arial" pitchFamily="1" charset="0"/>
              <a:buChar char="•"/>
            </a:pPr>
            <a:r>
              <a:rPr lang="en-US" sz="2200" dirty="0">
                <a:latin typeface="Calibri" pitchFamily="1" charset="0"/>
              </a:rPr>
              <a:t>Each of the major pulses of rainfall over northern Pakistan</a:t>
            </a:r>
            <a:r>
              <a:rPr lang="en-US" sz="2200" dirty="0" smtClean="0">
                <a:latin typeface="Calibri" pitchFamily="1" charset="0"/>
              </a:rPr>
              <a:t> was </a:t>
            </a:r>
            <a:r>
              <a:rPr lang="en-US" sz="2200" dirty="0">
                <a:latin typeface="Calibri" pitchFamily="1" charset="0"/>
              </a:rPr>
              <a:t>forecast ~10 days in </a:t>
            </a:r>
            <a:r>
              <a:rPr lang="en-US" sz="2200" dirty="0" smtClean="0">
                <a:latin typeface="Calibri" pitchFamily="1" charset="0"/>
              </a:rPr>
              <a:t>advance (follow white arrow). </a:t>
            </a:r>
            <a:endParaRPr lang="en-US" sz="2200" dirty="0">
              <a:latin typeface="Calibri" pitchFamily="1" charset="0"/>
            </a:endParaRPr>
          </a:p>
          <a:p>
            <a:pPr marL="290513" indent="-290513" defTabSz="457200" eaLnBrk="1" hangingPunct="1">
              <a:spcAft>
                <a:spcPts val="600"/>
              </a:spcAft>
              <a:buFont typeface="Arial" pitchFamily="1" charset="0"/>
              <a:buChar char="•"/>
            </a:pPr>
            <a:r>
              <a:rPr lang="en-US" sz="2200" dirty="0">
                <a:latin typeface="Calibri" pitchFamily="1" charset="0"/>
              </a:rPr>
              <a:t>Uses statistically rendered ECMWF 1-15 day forecasts</a:t>
            </a:r>
          </a:p>
          <a:p>
            <a:pPr marL="290513" indent="-290513" defTabSz="457200" eaLnBrk="1" hangingPunct="1">
              <a:spcAft>
                <a:spcPts val="600"/>
              </a:spcAft>
              <a:buFont typeface="Arial" pitchFamily="1" charset="0"/>
              <a:buChar char="•"/>
            </a:pPr>
            <a:endParaRPr lang="en-US" sz="2200" dirty="0">
              <a:latin typeface="Calibri" pitchFamily="1" charset="0"/>
            </a:endParaRPr>
          </a:p>
        </p:txBody>
      </p:sp>
      <p:sp>
        <p:nvSpPr>
          <p:cNvPr id="131077" name="TextBox 4"/>
          <p:cNvSpPr txBox="1">
            <a:spLocks noChangeArrowheads="1"/>
          </p:cNvSpPr>
          <p:nvPr/>
        </p:nvSpPr>
        <p:spPr bwMode="auto">
          <a:xfrm>
            <a:off x="4625975" y="3541713"/>
            <a:ext cx="361950" cy="519112"/>
          </a:xfrm>
          <a:prstGeom prst="rect">
            <a:avLst/>
          </a:prstGeom>
          <a:noFill/>
          <a:ln w="9525">
            <a:noFill/>
            <a:miter lim="800000"/>
            <a:headEnd/>
            <a:tailEnd/>
          </a:ln>
        </p:spPr>
        <p:txBody>
          <a:bodyPr wrap="none">
            <a:prstTxWarp prst="textNoShape">
              <a:avLst/>
            </a:prstTxWarp>
            <a:spAutoFit/>
          </a:bodyPr>
          <a:lstStyle/>
          <a:p>
            <a:pPr defTabSz="457200" eaLnBrk="1" hangingPunct="1"/>
            <a:r>
              <a:rPr lang="en-US" sz="2800">
                <a:latin typeface="Calibri" pitchFamily="1" charset="0"/>
              </a:rPr>
              <a:t>*</a:t>
            </a:r>
          </a:p>
        </p:txBody>
      </p:sp>
      <p:sp>
        <p:nvSpPr>
          <p:cNvPr id="131079" name="TextBox 7"/>
          <p:cNvSpPr txBox="1">
            <a:spLocks noChangeArrowheads="1"/>
          </p:cNvSpPr>
          <p:nvPr/>
        </p:nvSpPr>
        <p:spPr bwMode="auto">
          <a:xfrm>
            <a:off x="4343400" y="6400800"/>
            <a:ext cx="4724400" cy="369888"/>
          </a:xfrm>
          <a:prstGeom prst="rect">
            <a:avLst/>
          </a:prstGeom>
          <a:noFill/>
          <a:ln w="9525">
            <a:noFill/>
            <a:miter lim="800000"/>
            <a:headEnd/>
            <a:tailEnd/>
          </a:ln>
        </p:spPr>
        <p:txBody>
          <a:bodyPr>
            <a:prstTxWarp prst="textNoShape">
              <a:avLst/>
            </a:prstTxWarp>
            <a:spAutoFit/>
          </a:bodyPr>
          <a:lstStyle/>
          <a:p>
            <a:r>
              <a:rPr lang="en-US" sz="1800"/>
              <a:t>Webster, Toma and Kim (2011) GRL</a:t>
            </a:r>
          </a:p>
        </p:txBody>
      </p:sp>
      <p:cxnSp>
        <p:nvCxnSpPr>
          <p:cNvPr id="10" name="Straight Arrow Connector 9"/>
          <p:cNvCxnSpPr/>
          <p:nvPr/>
        </p:nvCxnSpPr>
        <p:spPr>
          <a:xfrm>
            <a:off x="2557166" y="2933700"/>
            <a:ext cx="2565690" cy="246150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200000" flipH="1">
            <a:off x="4571903" y="3420746"/>
            <a:ext cx="2198992" cy="209084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011638" y="3954778"/>
            <a:ext cx="1449059" cy="144042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61261" y="2697906"/>
            <a:ext cx="1777387" cy="369332"/>
          </a:xfrm>
          <a:prstGeom prst="rect">
            <a:avLst/>
          </a:prstGeom>
          <a:noFill/>
        </p:spPr>
        <p:txBody>
          <a:bodyPr wrap="none" rtlCol="0">
            <a:spAutoFit/>
          </a:bodyPr>
          <a:lstStyle/>
          <a:p>
            <a:r>
              <a:rPr lang="en-US" dirty="0" smtClean="0"/>
              <a:t>Observed rainfall</a:t>
            </a:r>
            <a:endParaRPr lang="en-US" dirty="0"/>
          </a:p>
        </p:txBody>
      </p:sp>
      <p:cxnSp>
        <p:nvCxnSpPr>
          <p:cNvPr id="17" name="Straight Arrow Connector 16"/>
          <p:cNvCxnSpPr/>
          <p:nvPr/>
        </p:nvCxnSpPr>
        <p:spPr>
          <a:xfrm rot="10800000" flipV="1">
            <a:off x="3460697" y="2902471"/>
            <a:ext cx="967308" cy="4642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0530" name="Picture 1"/>
          <p:cNvPicPr>
            <a:picLocks noChangeAspect="1"/>
          </p:cNvPicPr>
          <p:nvPr/>
        </p:nvPicPr>
        <p:blipFill>
          <a:blip r:embed="rId2"/>
          <a:srcRect/>
          <a:stretch>
            <a:fillRect/>
          </a:stretch>
        </p:blipFill>
        <p:spPr bwMode="auto">
          <a:xfrm>
            <a:off x="773614" y="1201775"/>
            <a:ext cx="7859214" cy="4180342"/>
          </a:xfrm>
          <a:prstGeom prst="rect">
            <a:avLst/>
          </a:prstGeom>
          <a:noFill/>
          <a:ln w="9525">
            <a:noFill/>
            <a:miter lim="800000"/>
            <a:headEnd/>
            <a:tailEnd/>
          </a:ln>
        </p:spPr>
      </p:pic>
      <p:sp>
        <p:nvSpPr>
          <p:cNvPr id="4" name="TextBox 2"/>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defTabSz="457200" eaLnBrk="1" hangingPunct="1"/>
            <a:r>
              <a:rPr lang="en-US" sz="3200" b="1" dirty="0" smtClean="0">
                <a:solidFill>
                  <a:schemeClr val="accent2"/>
                </a:solidFill>
                <a:latin typeface="Calibri" pitchFamily="1" charset="0"/>
              </a:rPr>
              <a:t>Predictability of the 2011 rainfall pulses </a:t>
            </a:r>
            <a:endParaRPr lang="en-US" sz="3200" b="1" dirty="0">
              <a:solidFill>
                <a:schemeClr val="accent2"/>
              </a:solidFill>
              <a:latin typeface="Calibri" pitchFamily="1" charset="0"/>
            </a:endParaRPr>
          </a:p>
        </p:txBody>
      </p:sp>
      <p:cxnSp>
        <p:nvCxnSpPr>
          <p:cNvPr id="6" name="Straight Arrow Connector 5"/>
          <p:cNvCxnSpPr/>
          <p:nvPr/>
        </p:nvCxnSpPr>
        <p:spPr>
          <a:xfrm>
            <a:off x="1585443" y="2514351"/>
            <a:ext cx="1900827" cy="177283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486270" y="2071144"/>
            <a:ext cx="2284402" cy="221603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060484" y="2514351"/>
            <a:ext cx="1832636" cy="177283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213505" y="1397808"/>
            <a:ext cx="1777387" cy="369332"/>
          </a:xfrm>
          <a:prstGeom prst="rect">
            <a:avLst/>
          </a:prstGeom>
          <a:noFill/>
        </p:spPr>
        <p:txBody>
          <a:bodyPr wrap="none" rtlCol="0">
            <a:spAutoFit/>
          </a:bodyPr>
          <a:lstStyle/>
          <a:p>
            <a:r>
              <a:rPr lang="en-US" dirty="0" smtClean="0"/>
              <a:t>Observed rainfall</a:t>
            </a:r>
            <a:endParaRPr lang="en-US" dirty="0"/>
          </a:p>
        </p:txBody>
      </p:sp>
      <p:cxnSp>
        <p:nvCxnSpPr>
          <p:cNvPr id="13" name="Straight Arrow Connector 12"/>
          <p:cNvCxnSpPr/>
          <p:nvPr/>
        </p:nvCxnSpPr>
        <p:spPr>
          <a:xfrm rot="10800000" flipV="1">
            <a:off x="3460699" y="1875109"/>
            <a:ext cx="835341" cy="6392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cstate="print"/>
          <a:srcRect/>
          <a:stretch>
            <a:fillRect/>
          </a:stretch>
        </p:blipFill>
        <p:spPr bwMode="auto">
          <a:xfrm>
            <a:off x="374021" y="1121315"/>
            <a:ext cx="7028538" cy="3728400"/>
          </a:xfrm>
          <a:prstGeom prst="rect">
            <a:avLst/>
          </a:prstGeom>
          <a:noFill/>
          <a:ln w="9525">
            <a:noFill/>
            <a:miter lim="800000"/>
            <a:headEnd/>
            <a:tailEnd/>
          </a:ln>
        </p:spPr>
      </p:pic>
      <p:sp>
        <p:nvSpPr>
          <p:cNvPr id="4" name="TextBox 2"/>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defTabSz="457200" eaLnBrk="1" hangingPunct="1"/>
            <a:r>
              <a:rPr lang="en-US" sz="3200" b="1" dirty="0" smtClean="0">
                <a:solidFill>
                  <a:schemeClr val="accent2"/>
                </a:solidFill>
                <a:latin typeface="Calibri" pitchFamily="1" charset="0"/>
              </a:rPr>
              <a:t>Predictability of the 2012 rainfall pulses </a:t>
            </a:r>
            <a:endParaRPr lang="en-US" sz="3200" b="1" dirty="0">
              <a:solidFill>
                <a:schemeClr val="accent2"/>
              </a:solidFill>
              <a:latin typeface="Calibri" pitchFamily="1" charset="0"/>
            </a:endParaRPr>
          </a:p>
        </p:txBody>
      </p:sp>
      <p:cxnSp>
        <p:nvCxnSpPr>
          <p:cNvPr id="7" name="Straight Arrow Connector 6"/>
          <p:cNvCxnSpPr/>
          <p:nvPr/>
        </p:nvCxnSpPr>
        <p:spPr>
          <a:xfrm rot="16200000" flipH="1">
            <a:off x="1824210" y="1448864"/>
            <a:ext cx="2761525" cy="214801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005810" y="2710386"/>
            <a:ext cx="1457584" cy="119325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98530" y="1704645"/>
            <a:ext cx="1777387" cy="369332"/>
          </a:xfrm>
          <a:prstGeom prst="rect">
            <a:avLst/>
          </a:prstGeom>
          <a:noFill/>
        </p:spPr>
        <p:txBody>
          <a:bodyPr wrap="none" rtlCol="0">
            <a:spAutoFit/>
          </a:bodyPr>
          <a:lstStyle/>
          <a:p>
            <a:r>
              <a:rPr lang="en-US" dirty="0" smtClean="0"/>
              <a:t>Observed rainfall</a:t>
            </a:r>
            <a:endParaRPr lang="en-US" dirty="0"/>
          </a:p>
        </p:txBody>
      </p:sp>
      <p:cxnSp>
        <p:nvCxnSpPr>
          <p:cNvPr id="12" name="Straight Arrow Connector 11"/>
          <p:cNvCxnSpPr/>
          <p:nvPr/>
        </p:nvCxnSpPr>
        <p:spPr>
          <a:xfrm rot="10800000" flipV="1">
            <a:off x="6145724" y="2181946"/>
            <a:ext cx="835341" cy="6392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0430" y="5079848"/>
            <a:ext cx="8208507" cy="1569660"/>
          </a:xfrm>
          <a:prstGeom prst="rect">
            <a:avLst/>
          </a:prstGeom>
          <a:noFill/>
        </p:spPr>
        <p:txBody>
          <a:bodyPr wrap="square" rtlCol="0">
            <a:spAutoFit/>
          </a:bodyPr>
          <a:lstStyle/>
          <a:p>
            <a:pPr marL="400050" indent="-400050">
              <a:buFont typeface="Arial"/>
              <a:buChar char="•"/>
            </a:pPr>
            <a:r>
              <a:rPr lang="en-US" sz="2400" dirty="0" smtClean="0"/>
              <a:t>Major Rainfall pulse forecast almost 2 weeks in advance. </a:t>
            </a:r>
          </a:p>
          <a:p>
            <a:pPr marL="400050" indent="-400050">
              <a:buFont typeface="Arial"/>
              <a:buChar char="•"/>
            </a:pPr>
            <a:r>
              <a:rPr lang="en-US" sz="2400" dirty="0" smtClean="0"/>
              <a:t>The rainfall forecasts were used to run the hydrological model thus producing forecasts of flooding and inundation.</a:t>
            </a:r>
          </a:p>
          <a:p>
            <a:pPr marL="400050" indent="-400050"/>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descr="C:\Users\kshrestha\Desktop\VIC Work\#powerpoint\Pak ppt\map_stations.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0" y="1979775"/>
            <a:ext cx="3119438" cy="442068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 name="Picture 2" descr="C:\Users\kshrestha\Desktop\VIC Work\exPk2\results\rout\q\y2012m09d04\y2012m09d04_img_alerts.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1200" y="2385131"/>
            <a:ext cx="4019550" cy="36099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Oval 3"/>
          <p:cNvSpPr/>
          <p:nvPr/>
        </p:nvSpPr>
        <p:spPr>
          <a:xfrm>
            <a:off x="1628062" y="1979775"/>
            <a:ext cx="202180" cy="20218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815276" y="1995807"/>
            <a:ext cx="202180" cy="20218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991573" y="1995807"/>
            <a:ext cx="202180" cy="20218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87435" y="6174115"/>
            <a:ext cx="5470737" cy="369332"/>
          </a:xfrm>
          <a:prstGeom prst="rect">
            <a:avLst/>
          </a:prstGeom>
        </p:spPr>
        <p:txBody>
          <a:bodyPr wrap="square">
            <a:spAutoFit/>
          </a:bodyPr>
          <a:lstStyle/>
          <a:p>
            <a:r>
              <a:rPr lang="en-US" b="1" dirty="0" smtClean="0"/>
              <a:t>http://</a:t>
            </a:r>
            <a:r>
              <a:rPr lang="en-US" b="1" dirty="0" err="1" smtClean="0"/>
              <a:t>cfanb.eas.gatech.edu/HYDRO/hydro.php</a:t>
            </a:r>
            <a:r>
              <a:rPr lang="en-US" dirty="0" smtClean="0"/>
              <a:t> </a:t>
            </a:r>
            <a:endParaRPr lang="en-US" dirty="0"/>
          </a:p>
        </p:txBody>
      </p:sp>
      <p:sp>
        <p:nvSpPr>
          <p:cNvPr id="8" name="TextBox 7"/>
          <p:cNvSpPr txBox="1"/>
          <p:nvPr/>
        </p:nvSpPr>
        <p:spPr>
          <a:xfrm>
            <a:off x="238669" y="136372"/>
            <a:ext cx="8498315" cy="830997"/>
          </a:xfrm>
          <a:prstGeom prst="rect">
            <a:avLst/>
          </a:prstGeom>
          <a:noFill/>
        </p:spPr>
        <p:txBody>
          <a:bodyPr wrap="square" rtlCol="0">
            <a:spAutoFit/>
          </a:bodyPr>
          <a:lstStyle/>
          <a:p>
            <a:pPr algn="ctr"/>
            <a:r>
              <a:rPr lang="en-US" sz="2400" b="1" dirty="0" smtClean="0"/>
              <a:t>REAL-TIME PROBABILSITIC PAKISTAN FLOOD FORECASTS</a:t>
            </a:r>
          </a:p>
          <a:p>
            <a:pPr algn="ctr"/>
            <a:r>
              <a:rPr lang="en-US" sz="2400" b="1" dirty="0" smtClean="0">
                <a:solidFill>
                  <a:srgbClr val="FF0000"/>
                </a:solidFill>
              </a:rPr>
              <a:t>SEPTEMBER 3 </a:t>
            </a:r>
            <a:r>
              <a:rPr lang="en-US" sz="2400" b="1" dirty="0" smtClean="0"/>
              <a:t>for SEPTEMBER 4-13 </a:t>
            </a:r>
            <a:endParaRPr lang="en-US" sz="2400" b="1" dirty="0"/>
          </a:p>
        </p:txBody>
      </p:sp>
      <p:sp>
        <p:nvSpPr>
          <p:cNvPr id="11" name="TextBox 10"/>
          <p:cNvSpPr txBox="1"/>
          <p:nvPr/>
        </p:nvSpPr>
        <p:spPr>
          <a:xfrm>
            <a:off x="3963601" y="1508615"/>
            <a:ext cx="2162521" cy="369332"/>
          </a:xfrm>
          <a:prstGeom prst="rect">
            <a:avLst/>
          </a:prstGeom>
          <a:noFill/>
        </p:spPr>
        <p:txBody>
          <a:bodyPr wrap="none" rtlCol="0">
            <a:spAutoFit/>
          </a:bodyPr>
          <a:lstStyle/>
          <a:p>
            <a:r>
              <a:rPr lang="en-US" dirty="0" smtClean="0"/>
              <a:t>degree of confidence</a:t>
            </a:r>
            <a:endParaRPr lang="en-US" dirty="0"/>
          </a:p>
        </p:txBody>
      </p:sp>
      <p:cxnSp>
        <p:nvCxnSpPr>
          <p:cNvPr id="13" name="Straight Arrow Connector 12"/>
          <p:cNvCxnSpPr>
            <a:stCxn id="11" idx="2"/>
          </p:cNvCxnSpPr>
          <p:nvPr/>
        </p:nvCxnSpPr>
        <p:spPr>
          <a:xfrm rot="5400000">
            <a:off x="4096554" y="2137099"/>
            <a:ext cx="1207460" cy="68915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srcRect b="7054"/>
          <a:stretch>
            <a:fillRect/>
          </a:stretch>
        </p:blipFill>
        <p:spPr>
          <a:xfrm>
            <a:off x="6571249" y="5532503"/>
            <a:ext cx="2425980" cy="1010943"/>
          </a:xfrm>
          <a:prstGeom prst="rect">
            <a:avLst/>
          </a:prstGeom>
        </p:spPr>
      </p:pic>
      <p:sp>
        <p:nvSpPr>
          <p:cNvPr id="15" name="TextBox 14"/>
          <p:cNvSpPr txBox="1"/>
          <p:nvPr/>
        </p:nvSpPr>
        <p:spPr>
          <a:xfrm>
            <a:off x="7271694" y="5132352"/>
            <a:ext cx="1223299" cy="369332"/>
          </a:xfrm>
          <a:prstGeom prst="rect">
            <a:avLst/>
          </a:prstGeom>
          <a:noFill/>
        </p:spPr>
        <p:txBody>
          <a:bodyPr wrap="none" rtlCol="0">
            <a:spAutoFit/>
          </a:bodyPr>
          <a:lstStyle/>
          <a:p>
            <a:r>
              <a:rPr lang="en-US" b="1" dirty="0" smtClean="0"/>
              <a:t>Flood level</a:t>
            </a:r>
            <a:endParaRPr lang="en-US"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50995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7929" y="422411"/>
            <a:ext cx="3592363" cy="3048066"/>
          </a:xfrm>
          <a:prstGeom prst="rect">
            <a:avLst/>
          </a:prstGeom>
        </p:spPr>
      </p:pic>
      <p:pic>
        <p:nvPicPr>
          <p:cNvPr id="5" name="Picture 4"/>
          <p:cNvPicPr>
            <a:picLocks noChangeAspect="1"/>
          </p:cNvPicPr>
          <p:nvPr/>
        </p:nvPicPr>
        <p:blipFill>
          <a:blip r:embed="rId3"/>
          <a:srcRect t="5476" r="27829" b="8721"/>
          <a:stretch>
            <a:fillRect/>
          </a:stretch>
        </p:blipFill>
        <p:spPr>
          <a:xfrm>
            <a:off x="4549171" y="461042"/>
            <a:ext cx="4192540" cy="3058974"/>
          </a:xfrm>
          <a:prstGeom prst="rect">
            <a:avLst/>
          </a:prstGeom>
        </p:spPr>
      </p:pic>
      <p:pic>
        <p:nvPicPr>
          <p:cNvPr id="6" name="Picture 5"/>
          <p:cNvPicPr>
            <a:picLocks noChangeAspect="1"/>
          </p:cNvPicPr>
          <p:nvPr/>
        </p:nvPicPr>
        <p:blipFill>
          <a:blip r:embed="rId4"/>
          <a:srcRect t="5377" r="27828" b="6880"/>
          <a:stretch>
            <a:fillRect/>
          </a:stretch>
        </p:blipFill>
        <p:spPr>
          <a:xfrm>
            <a:off x="4540469" y="3775325"/>
            <a:ext cx="4131653" cy="3082675"/>
          </a:xfrm>
          <a:prstGeom prst="rect">
            <a:avLst/>
          </a:prstGeom>
        </p:spPr>
      </p:pic>
      <p:sp>
        <p:nvSpPr>
          <p:cNvPr id="7" name="TextBox 6"/>
          <p:cNvSpPr txBox="1"/>
          <p:nvPr/>
        </p:nvSpPr>
        <p:spPr>
          <a:xfrm>
            <a:off x="4862310" y="109247"/>
            <a:ext cx="3903570" cy="369332"/>
          </a:xfrm>
          <a:prstGeom prst="rect">
            <a:avLst/>
          </a:prstGeom>
          <a:noFill/>
        </p:spPr>
        <p:txBody>
          <a:bodyPr wrap="none" rtlCol="0">
            <a:spAutoFit/>
          </a:bodyPr>
          <a:lstStyle/>
          <a:p>
            <a:r>
              <a:rPr lang="en-US" dirty="0" smtClean="0"/>
              <a:t>Inundation forecast September 07 2012</a:t>
            </a:r>
            <a:endParaRPr lang="en-US" dirty="0"/>
          </a:p>
        </p:txBody>
      </p:sp>
      <p:sp>
        <p:nvSpPr>
          <p:cNvPr id="8" name="TextBox 7"/>
          <p:cNvSpPr txBox="1"/>
          <p:nvPr/>
        </p:nvSpPr>
        <p:spPr>
          <a:xfrm>
            <a:off x="4875542" y="3471578"/>
            <a:ext cx="3903570" cy="369332"/>
          </a:xfrm>
          <a:prstGeom prst="rect">
            <a:avLst/>
          </a:prstGeom>
          <a:noFill/>
        </p:spPr>
        <p:txBody>
          <a:bodyPr wrap="none" rtlCol="0">
            <a:spAutoFit/>
          </a:bodyPr>
          <a:lstStyle/>
          <a:p>
            <a:r>
              <a:rPr lang="en-US" dirty="0" smtClean="0"/>
              <a:t>Inundation forecast September 11 2012</a:t>
            </a:r>
            <a:endParaRPr lang="en-US" dirty="0"/>
          </a:p>
        </p:txBody>
      </p:sp>
      <p:pic>
        <p:nvPicPr>
          <p:cNvPr id="9" name="Picture 3" descr="C:\Users\kshrestha\Desktop\VIC Work\#powerpoint\Pak ppt\map_stations.png"/>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71369" y="4087858"/>
            <a:ext cx="1621492" cy="2297886"/>
          </a:xfrm>
          <a:prstGeom prst="rect">
            <a:avLst/>
          </a:prstGeom>
          <a:noFill/>
          <a:ln w="19050" cap="flat" cmpd="sng" algn="ctr">
            <a:solidFill>
              <a:srgbClr val="00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cxnSp>
        <p:nvCxnSpPr>
          <p:cNvPr id="11" name="Straight Connector 10"/>
          <p:cNvCxnSpPr/>
          <p:nvPr/>
        </p:nvCxnSpPr>
        <p:spPr>
          <a:xfrm rot="5400000">
            <a:off x="1232450" y="1931147"/>
            <a:ext cx="2726154" cy="85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117914" y="1913087"/>
            <a:ext cx="2726154" cy="85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566546" y="1913087"/>
            <a:ext cx="2726154" cy="85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83571" y="3698618"/>
            <a:ext cx="3766626" cy="369332"/>
          </a:xfrm>
          <a:prstGeom prst="rect">
            <a:avLst/>
          </a:prstGeom>
          <a:noFill/>
        </p:spPr>
        <p:txBody>
          <a:bodyPr wrap="none" rtlCol="0">
            <a:spAutoFit/>
          </a:bodyPr>
          <a:lstStyle/>
          <a:p>
            <a:r>
              <a:rPr lang="en-US" dirty="0" smtClean="0"/>
              <a:t>Forecast plumes at the three locations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descr="C:\Users\kshrestha\Desktop\VIC Work\#powerpoint\Pak ppt\map_stations.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0" y="1979775"/>
            <a:ext cx="3119438" cy="442068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Oval 3"/>
          <p:cNvSpPr/>
          <p:nvPr/>
        </p:nvSpPr>
        <p:spPr>
          <a:xfrm>
            <a:off x="1628062" y="1979775"/>
            <a:ext cx="202180" cy="20218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815276" y="1995807"/>
            <a:ext cx="202180" cy="20218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991573" y="1995807"/>
            <a:ext cx="202180" cy="20218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87435" y="6174115"/>
            <a:ext cx="5470737" cy="369332"/>
          </a:xfrm>
          <a:prstGeom prst="rect">
            <a:avLst/>
          </a:prstGeom>
        </p:spPr>
        <p:txBody>
          <a:bodyPr wrap="square">
            <a:spAutoFit/>
          </a:bodyPr>
          <a:lstStyle/>
          <a:p>
            <a:r>
              <a:rPr lang="en-US" b="1" dirty="0" smtClean="0"/>
              <a:t>http://</a:t>
            </a:r>
            <a:r>
              <a:rPr lang="en-US" b="1" dirty="0" err="1" smtClean="0"/>
              <a:t>cfanb.eas.gatech.edu/HYDRO/hydro.php</a:t>
            </a:r>
            <a:r>
              <a:rPr lang="en-US" dirty="0" smtClean="0"/>
              <a:t> </a:t>
            </a:r>
            <a:endParaRPr lang="en-US" dirty="0"/>
          </a:p>
        </p:txBody>
      </p:sp>
      <p:sp>
        <p:nvSpPr>
          <p:cNvPr id="8" name="TextBox 7"/>
          <p:cNvSpPr txBox="1"/>
          <p:nvPr/>
        </p:nvSpPr>
        <p:spPr>
          <a:xfrm>
            <a:off x="238669" y="136372"/>
            <a:ext cx="8498315" cy="830997"/>
          </a:xfrm>
          <a:prstGeom prst="rect">
            <a:avLst/>
          </a:prstGeom>
          <a:noFill/>
        </p:spPr>
        <p:txBody>
          <a:bodyPr wrap="square" rtlCol="0">
            <a:spAutoFit/>
          </a:bodyPr>
          <a:lstStyle/>
          <a:p>
            <a:pPr algn="ctr"/>
            <a:r>
              <a:rPr lang="en-US" sz="2400" b="1" dirty="0" smtClean="0"/>
              <a:t>REAL-TIME PROBABILSITIC PAKISTAN FLOOD FORECASTS</a:t>
            </a:r>
          </a:p>
          <a:p>
            <a:pPr algn="ctr"/>
            <a:r>
              <a:rPr lang="en-US" sz="2400" b="1" dirty="0" smtClean="0">
                <a:solidFill>
                  <a:srgbClr val="FF0000"/>
                </a:solidFill>
              </a:rPr>
              <a:t>SEPTEMBER 16 </a:t>
            </a:r>
            <a:r>
              <a:rPr lang="en-US" sz="2400" b="1" dirty="0" smtClean="0"/>
              <a:t>for SEPTEMBER 17-26 </a:t>
            </a:r>
            <a:endParaRPr lang="en-US" sz="2400" b="1" dirty="0"/>
          </a:p>
        </p:txBody>
      </p:sp>
      <p:sp>
        <p:nvSpPr>
          <p:cNvPr id="11" name="TextBox 10"/>
          <p:cNvSpPr txBox="1"/>
          <p:nvPr/>
        </p:nvSpPr>
        <p:spPr>
          <a:xfrm>
            <a:off x="3963601" y="1508615"/>
            <a:ext cx="2162521" cy="369332"/>
          </a:xfrm>
          <a:prstGeom prst="rect">
            <a:avLst/>
          </a:prstGeom>
          <a:noFill/>
        </p:spPr>
        <p:txBody>
          <a:bodyPr wrap="none" rtlCol="0">
            <a:spAutoFit/>
          </a:bodyPr>
          <a:lstStyle/>
          <a:p>
            <a:r>
              <a:rPr lang="en-US" dirty="0" smtClean="0"/>
              <a:t>degree of confidence</a:t>
            </a:r>
            <a:endParaRPr lang="en-US" dirty="0"/>
          </a:p>
        </p:txBody>
      </p:sp>
      <p:pic>
        <p:nvPicPr>
          <p:cNvPr id="14" name="Picture 13"/>
          <p:cNvPicPr>
            <a:picLocks noChangeAspect="1"/>
          </p:cNvPicPr>
          <p:nvPr/>
        </p:nvPicPr>
        <p:blipFill>
          <a:blip r:embed="rId3"/>
          <a:srcRect b="7054"/>
          <a:stretch>
            <a:fillRect/>
          </a:stretch>
        </p:blipFill>
        <p:spPr>
          <a:xfrm>
            <a:off x="6571249" y="5532503"/>
            <a:ext cx="2425980" cy="1010943"/>
          </a:xfrm>
          <a:prstGeom prst="rect">
            <a:avLst/>
          </a:prstGeom>
        </p:spPr>
      </p:pic>
      <p:sp>
        <p:nvSpPr>
          <p:cNvPr id="15" name="TextBox 14"/>
          <p:cNvSpPr txBox="1"/>
          <p:nvPr/>
        </p:nvSpPr>
        <p:spPr>
          <a:xfrm>
            <a:off x="7271694" y="5132352"/>
            <a:ext cx="1223299" cy="369332"/>
          </a:xfrm>
          <a:prstGeom prst="rect">
            <a:avLst/>
          </a:prstGeom>
          <a:noFill/>
        </p:spPr>
        <p:txBody>
          <a:bodyPr wrap="none" rtlCol="0">
            <a:spAutoFit/>
          </a:bodyPr>
          <a:lstStyle/>
          <a:p>
            <a:r>
              <a:rPr lang="en-US" b="1" dirty="0" smtClean="0"/>
              <a:t>Flood level</a:t>
            </a:r>
            <a:endParaRPr lang="en-US" b="1" dirty="0"/>
          </a:p>
        </p:txBody>
      </p:sp>
      <p:pic>
        <p:nvPicPr>
          <p:cNvPr id="16" name="Picture 15"/>
          <p:cNvPicPr>
            <a:picLocks noChangeAspect="1"/>
          </p:cNvPicPr>
          <p:nvPr/>
        </p:nvPicPr>
        <p:blipFill>
          <a:blip r:embed="rId4"/>
          <a:stretch>
            <a:fillRect/>
          </a:stretch>
        </p:blipFill>
        <p:spPr>
          <a:xfrm>
            <a:off x="617092" y="2369136"/>
            <a:ext cx="4152900" cy="3733800"/>
          </a:xfrm>
          <a:prstGeom prst="rect">
            <a:avLst/>
          </a:prstGeom>
        </p:spPr>
      </p:pic>
      <p:cxnSp>
        <p:nvCxnSpPr>
          <p:cNvPr id="13" name="Straight Arrow Connector 12"/>
          <p:cNvCxnSpPr>
            <a:stCxn id="11" idx="2"/>
          </p:cNvCxnSpPr>
          <p:nvPr/>
        </p:nvCxnSpPr>
        <p:spPr>
          <a:xfrm rot="5400000">
            <a:off x="4096554" y="2137099"/>
            <a:ext cx="1207460" cy="68915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50995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01170" y="492467"/>
            <a:ext cx="3518075" cy="2979111"/>
          </a:xfrm>
          <a:prstGeom prst="rect">
            <a:avLst/>
          </a:prstGeom>
        </p:spPr>
      </p:pic>
      <p:sp>
        <p:nvSpPr>
          <p:cNvPr id="7" name="TextBox 6"/>
          <p:cNvSpPr txBox="1"/>
          <p:nvPr/>
        </p:nvSpPr>
        <p:spPr>
          <a:xfrm>
            <a:off x="4862310" y="109247"/>
            <a:ext cx="3903570" cy="369332"/>
          </a:xfrm>
          <a:prstGeom prst="rect">
            <a:avLst/>
          </a:prstGeom>
          <a:noFill/>
        </p:spPr>
        <p:txBody>
          <a:bodyPr wrap="none" rtlCol="0">
            <a:spAutoFit/>
          </a:bodyPr>
          <a:lstStyle/>
          <a:p>
            <a:r>
              <a:rPr lang="en-US" dirty="0" smtClean="0"/>
              <a:t>Inundation forecast September 21 2012</a:t>
            </a:r>
            <a:endParaRPr lang="en-US" dirty="0"/>
          </a:p>
        </p:txBody>
      </p:sp>
      <p:sp>
        <p:nvSpPr>
          <p:cNvPr id="8" name="TextBox 7"/>
          <p:cNvSpPr txBox="1"/>
          <p:nvPr/>
        </p:nvSpPr>
        <p:spPr>
          <a:xfrm>
            <a:off x="4875542" y="3471578"/>
            <a:ext cx="3903570" cy="369332"/>
          </a:xfrm>
          <a:prstGeom prst="rect">
            <a:avLst/>
          </a:prstGeom>
          <a:noFill/>
        </p:spPr>
        <p:txBody>
          <a:bodyPr wrap="none" rtlCol="0">
            <a:spAutoFit/>
          </a:bodyPr>
          <a:lstStyle/>
          <a:p>
            <a:r>
              <a:rPr lang="en-US" dirty="0" smtClean="0"/>
              <a:t>Inundation forecast September 24 2012</a:t>
            </a:r>
            <a:endParaRPr lang="en-US" dirty="0"/>
          </a:p>
        </p:txBody>
      </p:sp>
      <p:pic>
        <p:nvPicPr>
          <p:cNvPr id="9" name="Picture 3" descr="C:\Users\kshrestha\Desktop\VIC Work\#powerpoint\Pak ppt\map_stations.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71369" y="4087858"/>
            <a:ext cx="1621492" cy="2297886"/>
          </a:xfrm>
          <a:prstGeom prst="rect">
            <a:avLst/>
          </a:prstGeom>
          <a:noFill/>
          <a:ln w="19050" cap="flat" cmpd="sng" algn="ctr">
            <a:solidFill>
              <a:srgbClr val="00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cxnSp>
        <p:nvCxnSpPr>
          <p:cNvPr id="11" name="Straight Connector 10"/>
          <p:cNvCxnSpPr/>
          <p:nvPr/>
        </p:nvCxnSpPr>
        <p:spPr>
          <a:xfrm rot="5400000">
            <a:off x="1458598" y="1931147"/>
            <a:ext cx="2726154" cy="85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144008" y="1913087"/>
            <a:ext cx="2726154" cy="85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566546" y="1913087"/>
            <a:ext cx="2726154" cy="85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83571" y="3502589"/>
            <a:ext cx="3766626" cy="369332"/>
          </a:xfrm>
          <a:prstGeom prst="rect">
            <a:avLst/>
          </a:prstGeom>
          <a:noFill/>
        </p:spPr>
        <p:txBody>
          <a:bodyPr wrap="none" rtlCol="0">
            <a:spAutoFit/>
          </a:bodyPr>
          <a:lstStyle/>
          <a:p>
            <a:r>
              <a:rPr lang="en-US" dirty="0" smtClean="0"/>
              <a:t>Forecast plumes at the three locations</a:t>
            </a:r>
            <a:endParaRPr lang="en-US" dirty="0"/>
          </a:p>
        </p:txBody>
      </p:sp>
      <p:pic>
        <p:nvPicPr>
          <p:cNvPr id="16" name="Picture 15"/>
          <p:cNvPicPr>
            <a:picLocks noChangeAspect="1"/>
          </p:cNvPicPr>
          <p:nvPr/>
        </p:nvPicPr>
        <p:blipFill>
          <a:blip r:embed="rId4"/>
          <a:srcRect t="5197" r="27836" b="9310"/>
          <a:stretch>
            <a:fillRect/>
          </a:stretch>
        </p:blipFill>
        <p:spPr>
          <a:xfrm>
            <a:off x="4658723" y="478579"/>
            <a:ext cx="4044841" cy="2940806"/>
          </a:xfrm>
          <a:prstGeom prst="rect">
            <a:avLst/>
          </a:prstGeom>
        </p:spPr>
      </p:pic>
      <p:pic>
        <p:nvPicPr>
          <p:cNvPr id="17" name="Picture 16"/>
          <p:cNvPicPr>
            <a:picLocks noChangeAspect="1"/>
          </p:cNvPicPr>
          <p:nvPr/>
        </p:nvPicPr>
        <p:blipFill>
          <a:blip r:embed="rId5"/>
          <a:srcRect t="7514" r="27804" b="7456"/>
          <a:stretch>
            <a:fillRect/>
          </a:stretch>
        </p:blipFill>
        <p:spPr>
          <a:xfrm>
            <a:off x="4736373" y="3910502"/>
            <a:ext cx="3967191" cy="2867489"/>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882" name="Picture 4" descr="Pakistan Flood Disaster: Pakistan Flood Devastation Continues To Grow"/>
          <p:cNvPicPr>
            <a:picLocks noChangeAspect="1" noChangeArrowheads="1"/>
          </p:cNvPicPr>
          <p:nvPr/>
        </p:nvPicPr>
        <p:blipFill>
          <a:blip r:embed="rId3"/>
          <a:srcRect/>
          <a:stretch>
            <a:fillRect/>
          </a:stretch>
        </p:blipFill>
        <p:spPr bwMode="auto">
          <a:xfrm>
            <a:off x="0" y="637809"/>
            <a:ext cx="9144000" cy="6247179"/>
          </a:xfrm>
          <a:prstGeom prst="rect">
            <a:avLst/>
          </a:prstGeom>
          <a:solidFill>
            <a:srgbClr val="000000"/>
          </a:solidFill>
          <a:ln w="9525">
            <a:noFill/>
            <a:miter lim="800000"/>
            <a:headEnd/>
            <a:tailEnd/>
          </a:ln>
        </p:spPr>
      </p:pic>
      <p:sp>
        <p:nvSpPr>
          <p:cNvPr id="122883" name="Text Box 6"/>
          <p:cNvSpPr txBox="1">
            <a:spLocks noChangeArrowheads="1"/>
          </p:cNvSpPr>
          <p:nvPr/>
        </p:nvSpPr>
        <p:spPr bwMode="auto">
          <a:xfrm>
            <a:off x="-76200" y="-8522"/>
            <a:ext cx="9220200" cy="646331"/>
          </a:xfrm>
          <a:prstGeom prst="rect">
            <a:avLst/>
          </a:prstGeom>
          <a:solidFill>
            <a:srgbClr val="000000"/>
          </a:solidFill>
          <a:ln w="9525">
            <a:noFill/>
            <a:miter lim="800000"/>
            <a:headEnd/>
            <a:tailEnd/>
          </a:ln>
        </p:spPr>
        <p:txBody>
          <a:bodyPr wrap="square">
            <a:prstTxWarp prst="textNoShape">
              <a:avLst/>
            </a:prstTxWarp>
            <a:spAutoFit/>
          </a:bodyPr>
          <a:lstStyle/>
          <a:p>
            <a:pPr algn="ctr"/>
            <a:r>
              <a:rPr lang="en-US" sz="3600" b="1" dirty="0" smtClean="0">
                <a:solidFill>
                  <a:schemeClr val="bg1"/>
                </a:solidFill>
              </a:rPr>
              <a:t> Pakistan Flood Project Summary</a:t>
            </a:r>
          </a:p>
        </p:txBody>
      </p:sp>
      <p:sp>
        <p:nvSpPr>
          <p:cNvPr id="6" name="TextBox 5"/>
          <p:cNvSpPr txBox="1"/>
          <p:nvPr/>
        </p:nvSpPr>
        <p:spPr>
          <a:xfrm>
            <a:off x="485863" y="784162"/>
            <a:ext cx="8003930" cy="4031873"/>
          </a:xfrm>
          <a:prstGeom prst="rect">
            <a:avLst/>
          </a:prstGeom>
          <a:noFill/>
        </p:spPr>
        <p:txBody>
          <a:bodyPr wrap="square" rtlCol="0">
            <a:spAutoFit/>
          </a:bodyPr>
          <a:lstStyle/>
          <a:p>
            <a:pPr marL="460375" indent="-460375">
              <a:spcAft>
                <a:spcPts val="1200"/>
              </a:spcAft>
              <a:buFont typeface="Arial"/>
              <a:buChar char="•"/>
            </a:pPr>
            <a:r>
              <a:rPr lang="en-US" sz="2400" dirty="0" smtClean="0">
                <a:solidFill>
                  <a:srgbClr val="FFFF00"/>
                </a:solidFill>
              </a:rPr>
              <a:t>Forecasts were made without any Pakistan data except for historical calibration at one point</a:t>
            </a:r>
          </a:p>
          <a:p>
            <a:pPr marL="460375" indent="-460375">
              <a:spcAft>
                <a:spcPts val="1200"/>
              </a:spcAft>
              <a:buFont typeface="Arial"/>
              <a:buChar char="•"/>
            </a:pPr>
            <a:r>
              <a:rPr lang="en-US" sz="2400" dirty="0" smtClean="0">
                <a:solidFill>
                  <a:srgbClr val="FFFF00"/>
                </a:solidFill>
              </a:rPr>
              <a:t>Attempting to enjoin Pakistani authorities to engage in joint flood forecasting project</a:t>
            </a:r>
          </a:p>
          <a:p>
            <a:pPr marL="460375" indent="-460375">
              <a:spcAft>
                <a:spcPts val="1200"/>
              </a:spcAft>
              <a:buFont typeface="Arial"/>
              <a:buChar char="•"/>
            </a:pPr>
            <a:r>
              <a:rPr lang="en-US" sz="2400" dirty="0" smtClean="0">
                <a:solidFill>
                  <a:srgbClr val="FFFF00"/>
                </a:solidFill>
              </a:rPr>
              <a:t>To span the “valley of death” need to form Pakistan “Hazard Forecasting and Warning Centre” for all hazards. Create career path for young scientists and technicians.</a:t>
            </a:r>
          </a:p>
          <a:p>
            <a:pPr marL="460375" indent="-460375">
              <a:spcAft>
                <a:spcPts val="1200"/>
              </a:spcAft>
              <a:buFont typeface="Arial"/>
              <a:buChar char="•"/>
            </a:pPr>
            <a:r>
              <a:rPr lang="en-US" sz="2400" dirty="0" smtClean="0">
                <a:solidFill>
                  <a:srgbClr val="FFFF00"/>
                </a:solidFill>
              </a:rPr>
              <a:t>Working with World Bank</a:t>
            </a:r>
          </a:p>
          <a:p>
            <a:pPr>
              <a:spcAft>
                <a:spcPts val="1200"/>
              </a:spcAft>
            </a:pPr>
            <a:endParaRPr lang="en-US" sz="2400" dirty="0">
              <a:solidFill>
                <a:srgbClr val="FFFF00"/>
              </a:solidFill>
            </a:endParaRPr>
          </a:p>
        </p:txBody>
      </p:sp>
      <p:sp>
        <p:nvSpPr>
          <p:cNvPr id="5" name="Rectangle 4"/>
          <p:cNvSpPr/>
          <p:nvPr/>
        </p:nvSpPr>
        <p:spPr>
          <a:xfrm>
            <a:off x="485862" y="5935471"/>
            <a:ext cx="8658137" cy="584776"/>
          </a:xfrm>
          <a:prstGeom prst="rect">
            <a:avLst/>
          </a:prstGeom>
        </p:spPr>
        <p:txBody>
          <a:bodyPr wrap="square">
            <a:spAutoFit/>
          </a:bodyPr>
          <a:lstStyle/>
          <a:p>
            <a:r>
              <a:rPr lang="en-US" sz="3200" b="1" dirty="0" smtClean="0">
                <a:solidFill>
                  <a:srgbClr val="FFFFFF"/>
                </a:solidFill>
              </a:rPr>
              <a:t>http://</a:t>
            </a:r>
            <a:r>
              <a:rPr lang="en-US" sz="3200" b="1" dirty="0" err="1" smtClean="0">
                <a:solidFill>
                  <a:srgbClr val="FFFFFF"/>
                </a:solidFill>
              </a:rPr>
              <a:t>cfanb.eas.gatech.edu/HYDRO/hydro.php</a:t>
            </a:r>
            <a:r>
              <a:rPr lang="en-US" sz="3200" b="1" dirty="0" smtClean="0">
                <a:solidFill>
                  <a:srgbClr val="FFFFFF"/>
                </a:solidFill>
              </a:rPr>
              <a:t>). </a:t>
            </a:r>
            <a:endParaRPr lang="en-US" sz="3200" dirty="0">
              <a:solidFill>
                <a:srgbClr val="FFFFFF"/>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a:srcRect/>
          <a:stretch>
            <a:fillRect/>
          </a:stretch>
        </p:blipFill>
        <p:spPr bwMode="auto">
          <a:xfrm>
            <a:off x="0" y="-80963"/>
            <a:ext cx="9144000" cy="7491413"/>
          </a:xfrm>
          <a:prstGeom prst="rect">
            <a:avLst/>
          </a:prstGeom>
          <a:noFill/>
          <a:ln w="9525">
            <a:solidFill>
              <a:schemeClr val="tx1"/>
            </a:solidFill>
            <a:miter lim="800000"/>
            <a:headEnd/>
            <a:tailEnd/>
          </a:ln>
        </p:spPr>
      </p:pic>
      <p:sp>
        <p:nvSpPr>
          <p:cNvPr id="49155" name="Rectangle 3"/>
          <p:cNvSpPr>
            <a:spLocks noGrp="1" noChangeArrowheads="1"/>
          </p:cNvSpPr>
          <p:nvPr>
            <p:ph type="ctrTitle"/>
          </p:nvPr>
        </p:nvSpPr>
        <p:spPr>
          <a:xfrm>
            <a:off x="152400" y="4176713"/>
            <a:ext cx="8839200" cy="1081087"/>
          </a:xfrm>
        </p:spPr>
        <p:txBody>
          <a:bodyPr>
            <a:normAutofit fontScale="90000"/>
          </a:bodyPr>
          <a:lstStyle/>
          <a:p>
            <a:pPr>
              <a:defRPr/>
            </a:pPr>
            <a:r>
              <a:rPr lang="en-US" dirty="0" smtClean="0"/>
              <a:t>(III) </a:t>
            </a:r>
            <a:r>
              <a:rPr lang="en-US" dirty="0"/>
              <a:t>Ganges, Brahmaputra and Yangtze river basins in a</a:t>
            </a:r>
            <a:r>
              <a:rPr lang="en-US" dirty="0" smtClean="0"/>
              <a:t> changing </a:t>
            </a:r>
            <a:r>
              <a:rPr lang="en-US" dirty="0"/>
              <a:t>world and a growing population:</a:t>
            </a:r>
            <a:br>
              <a:rPr lang="en-US" dirty="0"/>
            </a:br>
            <a:r>
              <a:rPr lang="en-US" dirty="0"/>
              <a:t/>
            </a:r>
            <a:br>
              <a:rPr lang="en-US" dirty="0"/>
            </a:br>
            <a:r>
              <a:rPr lang="en-US" sz="3600" dirty="0"/>
              <a:t>Floods, the availability of fresh water, avoiding international crises and developing a basis for policy</a:t>
            </a:r>
            <a:br>
              <a:rPr lang="en-US" sz="3600" dirty="0"/>
            </a:br>
            <a:r>
              <a:rPr lang="en-US" sz="3600" dirty="0"/>
              <a:t/>
            </a:r>
            <a:br>
              <a:rPr lang="en-US" sz="3600" dirty="0"/>
            </a:br>
            <a:r>
              <a:rPr lang="en-US" sz="3600" dirty="0"/>
              <a:t>Addressing the longer term problems</a:t>
            </a:r>
            <a:r>
              <a:rPr lang="en-US" sz="2300" dirty="0">
                <a:solidFill>
                  <a:srgbClr val="000000"/>
                </a:solidFill>
                <a:latin typeface="Verdana" charset="0"/>
              </a:rPr>
              <a:t/>
            </a:r>
            <a:br>
              <a:rPr lang="en-US" sz="2300" dirty="0">
                <a:solidFill>
                  <a:srgbClr val="000000"/>
                </a:solidFill>
                <a:latin typeface="Verdana" charset="0"/>
              </a:rPr>
            </a:br>
            <a:r>
              <a:rPr lang="en-US" sz="2300" dirty="0">
                <a:solidFill>
                  <a:srgbClr val="000000"/>
                </a:solidFill>
                <a:latin typeface="Verdana" charset="0"/>
              </a:rPr>
              <a:t/>
            </a:r>
            <a:br>
              <a:rPr lang="en-US" sz="2300" dirty="0">
                <a:solidFill>
                  <a:srgbClr val="000000"/>
                </a:solidFill>
                <a:latin typeface="Verdana" charset="0"/>
              </a:rPr>
            </a:br>
            <a:r>
              <a:rPr lang="en-US" sz="2100" dirty="0">
                <a:solidFill>
                  <a:srgbClr val="000000"/>
                </a:solidFill>
                <a:latin typeface="Verdana" charset="0"/>
              </a:rPr>
              <a:t/>
            </a:r>
            <a:br>
              <a:rPr lang="en-US" sz="2100" dirty="0">
                <a:solidFill>
                  <a:srgbClr val="000000"/>
                </a:solidFill>
                <a:latin typeface="Verdana" charset="0"/>
              </a:rPr>
            </a:br>
            <a:r>
              <a:rPr lang="en-US" sz="2100" dirty="0">
                <a:solidFill>
                  <a:srgbClr val="000000"/>
                </a:solidFill>
                <a:latin typeface="Verdana" charset="0"/>
              </a:rPr>
              <a:t/>
            </a:r>
            <a:br>
              <a:rPr lang="en-US" sz="2100" dirty="0">
                <a:solidFill>
                  <a:srgbClr val="000000"/>
                </a:solidFill>
                <a:latin typeface="Verdana" charset="0"/>
              </a:rPr>
            </a:br>
            <a:r>
              <a:rPr lang="en-US" sz="2100" dirty="0">
                <a:solidFill>
                  <a:srgbClr val="000000"/>
                </a:solidFill>
                <a:latin typeface="Verdana" charset="0"/>
              </a:rPr>
              <a:t/>
            </a:r>
            <a:br>
              <a:rPr lang="en-US" sz="2100" dirty="0">
                <a:solidFill>
                  <a:srgbClr val="000000"/>
                </a:solidFill>
                <a:latin typeface="Verdana" charset="0"/>
              </a:rPr>
            </a:br>
            <a:r>
              <a:rPr lang="en-US" sz="2100" dirty="0">
                <a:solidFill>
                  <a:srgbClr val="000000"/>
                </a:solidFill>
                <a:latin typeface="Verdana" charset="0"/>
              </a:rPr>
              <a:t> </a:t>
            </a:r>
            <a:r>
              <a:rPr lang="en-US" sz="2100" dirty="0">
                <a:effectLst>
                  <a:outerShdw blurRad="38100" dist="38100" dir="2700000" algn="tl">
                    <a:srgbClr val="DDDDDD"/>
                  </a:outerShdw>
                </a:effectLst>
                <a:latin typeface="Verdana" charset="0"/>
              </a:rPr>
              <a:t/>
            </a:r>
            <a:br>
              <a:rPr lang="en-US" sz="2100" dirty="0">
                <a:effectLst>
                  <a:outerShdw blurRad="38100" dist="38100" dir="2700000" algn="tl">
                    <a:srgbClr val="DDDDDD"/>
                  </a:outerShdw>
                </a:effectLst>
                <a:latin typeface="Verdana" charset="0"/>
              </a:rPr>
            </a:br>
            <a:r>
              <a:rPr lang="en-US" sz="2100" dirty="0">
                <a:effectLst>
                  <a:outerShdw blurRad="38100" dist="38100" dir="2700000" algn="tl">
                    <a:srgbClr val="DDDDDD"/>
                  </a:outerShdw>
                </a:effectLst>
                <a:latin typeface="Verdana" charset="0"/>
              </a:rPr>
              <a:t/>
            </a:r>
            <a:br>
              <a:rPr lang="en-US" sz="2100" dirty="0">
                <a:effectLst>
                  <a:outerShdw blurRad="38100" dist="38100" dir="2700000" algn="tl">
                    <a:srgbClr val="DDDDDD"/>
                  </a:outerShdw>
                </a:effectLst>
                <a:latin typeface="Verdana" charset="0"/>
              </a:rPr>
            </a:br>
            <a:r>
              <a:rPr lang="en-US" sz="3200" dirty="0">
                <a:effectLst>
                  <a:outerShdw blurRad="38100" dist="38100" dir="2700000" algn="tl">
                    <a:srgbClr val="DDDDDD"/>
                  </a:outerShdw>
                </a:effectLst>
              </a:rPr>
              <a:t/>
            </a:r>
            <a:br>
              <a:rPr lang="en-US" sz="3200" dirty="0">
                <a:effectLst>
                  <a:outerShdw blurRad="38100" dist="38100" dir="2700000" algn="tl">
                    <a:srgbClr val="DDDDDD"/>
                  </a:outerShdw>
                </a:effectLst>
              </a:rPr>
            </a:br>
            <a:r>
              <a:rPr lang="en-US" sz="3200" dirty="0">
                <a:effectLst>
                  <a:outerShdw blurRad="38100" dist="38100" dir="2700000" algn="tl">
                    <a:srgbClr val="DDDDDD"/>
                  </a:outerShdw>
                </a:effectLst>
              </a:rPr>
              <a:t/>
            </a:r>
            <a:br>
              <a:rPr lang="en-US" sz="3200" dirty="0">
                <a:effectLst>
                  <a:outerShdw blurRad="38100" dist="38100" dir="2700000" algn="tl">
                    <a:srgbClr val="DDDDDD"/>
                  </a:outerShdw>
                </a:effectLst>
              </a:rPr>
            </a:br>
            <a:endParaRPr lang="en-US" sz="3200" dirty="0">
              <a:effectLst>
                <a:outerShdw blurRad="38100" dist="38100" dir="2700000" algn="tl">
                  <a:srgbClr val="DDDDDD"/>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3"/>
          <a:srcRect l="49493" t="12495" r="4680"/>
          <a:stretch>
            <a:fillRect/>
          </a:stretch>
        </p:blipFill>
        <p:spPr bwMode="auto">
          <a:xfrm>
            <a:off x="2152650" y="1731796"/>
            <a:ext cx="4476750" cy="5114397"/>
          </a:xfrm>
          <a:prstGeom prst="rect">
            <a:avLst/>
          </a:prstGeom>
          <a:noFill/>
          <a:ln w="9525">
            <a:noFill/>
            <a:miter lim="800000"/>
            <a:headEnd/>
            <a:tailEnd/>
          </a:ln>
        </p:spPr>
      </p:pic>
      <p:sp>
        <p:nvSpPr>
          <p:cNvPr id="30723" name="Rectangle 5"/>
          <p:cNvSpPr>
            <a:spLocks noChangeArrowheads="1"/>
          </p:cNvSpPr>
          <p:nvPr/>
        </p:nvSpPr>
        <p:spPr bwMode="auto">
          <a:xfrm>
            <a:off x="0" y="0"/>
            <a:ext cx="9144000" cy="914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2800">
                <a:solidFill>
                  <a:schemeClr val="bg1"/>
                </a:solidFill>
              </a:rPr>
              <a:t> PROBABILITY OF INCREASES 10-DAYDURATION </a:t>
            </a:r>
          </a:p>
          <a:p>
            <a:pPr algn="ctr"/>
            <a:r>
              <a:rPr lang="en-US" sz="2800">
                <a:solidFill>
                  <a:schemeClr val="bg1"/>
                </a:solidFill>
              </a:rPr>
              <a:t> FLOODING IN THE GANGES AND THE BRAHMAPUTRA</a:t>
            </a:r>
          </a:p>
        </p:txBody>
      </p:sp>
      <p:pic>
        <p:nvPicPr>
          <p:cNvPr id="30724" name="Picture 1"/>
          <p:cNvPicPr>
            <a:picLocks noChangeAspect="1"/>
          </p:cNvPicPr>
          <p:nvPr/>
        </p:nvPicPr>
        <p:blipFill>
          <a:blip r:embed="rId3"/>
          <a:srcRect l="17192" r="34265" b="87505"/>
          <a:stretch>
            <a:fillRect/>
          </a:stretch>
        </p:blipFill>
        <p:spPr bwMode="auto">
          <a:xfrm>
            <a:off x="2577900" y="933022"/>
            <a:ext cx="3886200" cy="598487"/>
          </a:xfrm>
          <a:prstGeom prst="rect">
            <a:avLst/>
          </a:prstGeom>
          <a:noFill/>
          <a:ln w="9525">
            <a:noFill/>
            <a:miter lim="800000"/>
            <a:headEnd/>
            <a:tailEnd/>
          </a:ln>
        </p:spPr>
      </p:pic>
      <p:pic>
        <p:nvPicPr>
          <p:cNvPr id="30725" name="Picture 1"/>
          <p:cNvPicPr>
            <a:picLocks noChangeAspect="1"/>
          </p:cNvPicPr>
          <p:nvPr/>
        </p:nvPicPr>
        <p:blipFill>
          <a:blip r:embed="rId3"/>
          <a:srcRect l="65735" b="87505"/>
          <a:stretch>
            <a:fillRect/>
          </a:stretch>
        </p:blipFill>
        <p:spPr bwMode="auto">
          <a:xfrm rot="-5400000">
            <a:off x="781050" y="3053556"/>
            <a:ext cx="2743200" cy="598487"/>
          </a:xfrm>
          <a:prstGeom prst="rect">
            <a:avLst/>
          </a:prstGeom>
          <a:noFill/>
          <a:ln w="9525">
            <a:noFill/>
            <a:miter lim="800000"/>
            <a:headEnd/>
            <a:tailEnd/>
          </a:ln>
        </p:spPr>
      </p:pic>
      <p:sp>
        <p:nvSpPr>
          <p:cNvPr id="8" name="Oval 7"/>
          <p:cNvSpPr/>
          <p:nvPr/>
        </p:nvSpPr>
        <p:spPr>
          <a:xfrm>
            <a:off x="5257800" y="4800600"/>
            <a:ext cx="457200" cy="990600"/>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28" name="TextBox 8"/>
          <p:cNvSpPr txBox="1">
            <a:spLocks noChangeArrowheads="1"/>
          </p:cNvSpPr>
          <p:nvPr/>
        </p:nvSpPr>
        <p:spPr bwMode="auto">
          <a:xfrm>
            <a:off x="4387165" y="5741583"/>
            <a:ext cx="1628775" cy="369888"/>
          </a:xfrm>
          <a:prstGeom prst="rect">
            <a:avLst/>
          </a:prstGeom>
          <a:noFill/>
          <a:ln w="9525">
            <a:noFill/>
            <a:miter lim="800000"/>
            <a:headEnd/>
            <a:tailEnd/>
          </a:ln>
        </p:spPr>
        <p:txBody>
          <a:bodyPr wrap="none">
            <a:prstTxWarp prst="textNoShape">
              <a:avLst/>
            </a:prstTxWarp>
            <a:spAutoFit/>
          </a:bodyPr>
          <a:lstStyle/>
          <a:p>
            <a:r>
              <a:rPr lang="en-US" dirty="0"/>
              <a:t>2000 level GHG</a:t>
            </a:r>
          </a:p>
        </p:txBody>
      </p:sp>
      <p:sp>
        <p:nvSpPr>
          <p:cNvPr id="10" name="Oval 9"/>
          <p:cNvSpPr/>
          <p:nvPr/>
        </p:nvSpPr>
        <p:spPr>
          <a:xfrm>
            <a:off x="5056725" y="3009900"/>
            <a:ext cx="457200" cy="990600"/>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0" name="TextBox 10"/>
          <p:cNvSpPr txBox="1">
            <a:spLocks noChangeArrowheads="1"/>
          </p:cNvSpPr>
          <p:nvPr/>
        </p:nvSpPr>
        <p:spPr bwMode="auto">
          <a:xfrm>
            <a:off x="3848244" y="3200400"/>
            <a:ext cx="1236663" cy="646113"/>
          </a:xfrm>
          <a:prstGeom prst="rect">
            <a:avLst/>
          </a:prstGeom>
          <a:noFill/>
          <a:ln w="9525">
            <a:noFill/>
            <a:miter lim="800000"/>
            <a:headEnd/>
            <a:tailEnd/>
          </a:ln>
        </p:spPr>
        <p:txBody>
          <a:bodyPr wrap="none">
            <a:prstTxWarp prst="textNoShape">
              <a:avLst/>
            </a:prstTxWarp>
            <a:spAutoFit/>
          </a:bodyPr>
          <a:lstStyle/>
          <a:p>
            <a:r>
              <a:rPr lang="en-US" dirty="0"/>
              <a:t>      GHG </a:t>
            </a:r>
          </a:p>
          <a:p>
            <a:r>
              <a:rPr lang="en-US" dirty="0"/>
              <a:t>projections</a:t>
            </a:r>
          </a:p>
        </p:txBody>
      </p:sp>
      <p:sp>
        <p:nvSpPr>
          <p:cNvPr id="13" name="Rectangle 12"/>
          <p:cNvSpPr/>
          <p:nvPr/>
        </p:nvSpPr>
        <p:spPr>
          <a:xfrm>
            <a:off x="6781800" y="32766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6705600" y="35052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p:cNvSpPr/>
          <p:nvPr/>
        </p:nvSpPr>
        <p:spPr>
          <a:xfrm>
            <a:off x="6629400" y="51816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6705600" y="47244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6629400" y="49530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6" name="TextBox 17"/>
          <p:cNvSpPr txBox="1">
            <a:spLocks noChangeArrowheads="1"/>
          </p:cNvSpPr>
          <p:nvPr/>
        </p:nvSpPr>
        <p:spPr bwMode="auto">
          <a:xfrm>
            <a:off x="211036" y="6507639"/>
            <a:ext cx="4038600" cy="338554"/>
          </a:xfrm>
          <a:prstGeom prst="rect">
            <a:avLst/>
          </a:prstGeom>
          <a:noFill/>
          <a:ln w="9525">
            <a:noFill/>
            <a:miter lim="800000"/>
            <a:headEnd/>
            <a:tailEnd/>
          </a:ln>
        </p:spPr>
        <p:txBody>
          <a:bodyPr>
            <a:prstTxWarp prst="textNoShape">
              <a:avLst/>
            </a:prstTxWarp>
            <a:spAutoFit/>
          </a:bodyPr>
          <a:lstStyle/>
          <a:p>
            <a:r>
              <a:rPr lang="en-US" sz="1600" dirty="0"/>
              <a:t>Webster and </a:t>
            </a:r>
            <a:r>
              <a:rPr lang="en-US" sz="1600" dirty="0" err="1"/>
              <a:t>Jian</a:t>
            </a:r>
            <a:r>
              <a:rPr lang="en-US" sz="1600" dirty="0"/>
              <a:t> (2011) </a:t>
            </a:r>
          </a:p>
        </p:txBody>
      </p:sp>
      <p:sp>
        <p:nvSpPr>
          <p:cNvPr id="18" name="TextBox 17"/>
          <p:cNvSpPr txBox="1"/>
          <p:nvPr/>
        </p:nvSpPr>
        <p:spPr>
          <a:xfrm>
            <a:off x="34096" y="1983324"/>
            <a:ext cx="2037209" cy="3785652"/>
          </a:xfrm>
          <a:prstGeom prst="rect">
            <a:avLst/>
          </a:prstGeom>
          <a:solidFill>
            <a:srgbClr val="FFFF00"/>
          </a:solidFill>
          <a:ln w="38100" cmpd="sng">
            <a:solidFill>
              <a:schemeClr val="tx1"/>
            </a:solidFill>
          </a:ln>
        </p:spPr>
        <p:txBody>
          <a:bodyPr wrap="square" rtlCol="0">
            <a:spAutoFit/>
          </a:bodyPr>
          <a:lstStyle/>
          <a:p>
            <a:r>
              <a:rPr lang="en-US" sz="2400" b="1" dirty="0" smtClean="0"/>
              <a:t>Currently, Bangladesh and India, can expect devastating 10-day flooding occurring four times per generation</a:t>
            </a:r>
            <a:endParaRPr lang="en-US" sz="2400" b="1" dirty="0"/>
          </a:p>
        </p:txBody>
      </p:sp>
      <p:sp>
        <p:nvSpPr>
          <p:cNvPr id="19" name="TextBox 18"/>
          <p:cNvSpPr txBox="1"/>
          <p:nvPr/>
        </p:nvSpPr>
        <p:spPr>
          <a:xfrm>
            <a:off x="6781800" y="1983324"/>
            <a:ext cx="2227949" cy="4524315"/>
          </a:xfrm>
          <a:prstGeom prst="rect">
            <a:avLst/>
          </a:prstGeom>
          <a:noFill/>
          <a:ln w="38100" cmpd="sng">
            <a:solidFill>
              <a:schemeClr val="tx1"/>
            </a:solidFill>
          </a:ln>
        </p:spPr>
        <p:txBody>
          <a:bodyPr wrap="square" rtlCol="0">
            <a:spAutoFit/>
          </a:bodyPr>
          <a:lstStyle/>
          <a:p>
            <a:r>
              <a:rPr lang="en-US" sz="2400" b="1" dirty="0" smtClean="0"/>
              <a:t>By the end of the current century there is a high probability that India and Bangladesh will be visited by prolonged floods 10-20 times per generation </a:t>
            </a:r>
            <a:endParaRPr lang="en-US" sz="2400" b="1" dirty="0"/>
          </a:p>
        </p:txBody>
      </p:sp>
      <p:sp>
        <p:nvSpPr>
          <p:cNvPr id="20" name="Rectangle 19"/>
          <p:cNvSpPr/>
          <p:nvPr/>
        </p:nvSpPr>
        <p:spPr>
          <a:xfrm>
            <a:off x="3000410" y="4338322"/>
            <a:ext cx="1108105" cy="1900679"/>
          </a:xfrm>
          <a:prstGeom prst="rect">
            <a:avLst/>
          </a:prstGeom>
          <a:noFill/>
          <a:ln w="76200" cap="flat" cmpd="sng" algn="ctr">
            <a:solidFill>
              <a:schemeClr val="accent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0"/>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47107" name="Picture 2"/>
          <p:cNvPicPr>
            <a:picLocks noChangeAspect="1" noChangeArrowheads="1"/>
          </p:cNvPicPr>
          <p:nvPr/>
        </p:nvPicPr>
        <p:blipFill>
          <a:blip r:embed="rId3"/>
          <a:srcRect/>
          <a:stretch>
            <a:fillRect/>
          </a:stretch>
        </p:blipFill>
        <p:spPr bwMode="auto">
          <a:xfrm>
            <a:off x="76200" y="1295400"/>
            <a:ext cx="4495800" cy="2936875"/>
          </a:xfrm>
          <a:prstGeom prst="rect">
            <a:avLst/>
          </a:prstGeom>
          <a:noFill/>
          <a:ln w="9525">
            <a:noFill/>
            <a:miter lim="800000"/>
            <a:headEnd/>
            <a:tailEnd/>
          </a:ln>
        </p:spPr>
      </p:pic>
      <p:pic>
        <p:nvPicPr>
          <p:cNvPr id="47108" name="Picture 1028" descr="10-river-basins-icimod-org-HKHmap"/>
          <p:cNvPicPr>
            <a:picLocks noChangeAspect="1" noChangeArrowheads="1"/>
          </p:cNvPicPr>
          <p:nvPr/>
        </p:nvPicPr>
        <p:blipFill>
          <a:blip r:embed="rId4"/>
          <a:srcRect/>
          <a:stretch>
            <a:fillRect/>
          </a:stretch>
        </p:blipFill>
        <p:spPr bwMode="auto">
          <a:xfrm>
            <a:off x="4686300" y="3581400"/>
            <a:ext cx="4381500" cy="2840038"/>
          </a:xfrm>
          <a:prstGeom prst="rect">
            <a:avLst/>
          </a:prstGeom>
          <a:noFill/>
          <a:ln w="9525">
            <a:noFill/>
            <a:miter lim="800000"/>
            <a:headEnd/>
            <a:tailEnd/>
          </a:ln>
        </p:spPr>
      </p:pic>
      <p:sp>
        <p:nvSpPr>
          <p:cNvPr id="47109" name="Text Box 6"/>
          <p:cNvSpPr txBox="1">
            <a:spLocks noChangeArrowheads="1"/>
          </p:cNvSpPr>
          <p:nvPr/>
        </p:nvSpPr>
        <p:spPr bwMode="auto">
          <a:xfrm>
            <a:off x="228600" y="228600"/>
            <a:ext cx="85344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3600" u="sng">
                <a:solidFill>
                  <a:schemeClr val="bg1"/>
                </a:solidFill>
              </a:rPr>
              <a:t>The Third Pole:</a:t>
            </a:r>
          </a:p>
        </p:txBody>
      </p:sp>
      <p:sp>
        <p:nvSpPr>
          <p:cNvPr id="47110" name="Text Box 7"/>
          <p:cNvSpPr txBox="1">
            <a:spLocks noChangeArrowheads="1"/>
          </p:cNvSpPr>
          <p:nvPr/>
        </p:nvSpPr>
        <p:spPr bwMode="auto">
          <a:xfrm>
            <a:off x="4724400" y="152400"/>
            <a:ext cx="4038600" cy="3232150"/>
          </a:xfrm>
          <a:prstGeom prst="rect">
            <a:avLst/>
          </a:prstGeom>
          <a:noFill/>
          <a:ln w="9525">
            <a:noFill/>
            <a:miter lim="800000"/>
            <a:headEnd/>
            <a:tailEnd/>
          </a:ln>
        </p:spPr>
        <p:txBody>
          <a:bodyPr>
            <a:prstTxWarp prst="textNoShape">
              <a:avLst/>
            </a:prstTxWarp>
            <a:spAutoFit/>
          </a:bodyPr>
          <a:lstStyle/>
          <a:p>
            <a:pPr marL="342900" indent="-342900">
              <a:spcBef>
                <a:spcPct val="50000"/>
              </a:spcBef>
              <a:buFont typeface="Arial" pitchFamily="1" charset="0"/>
              <a:buChar char="•"/>
            </a:pPr>
            <a:r>
              <a:rPr lang="en-US">
                <a:solidFill>
                  <a:schemeClr val="bg1"/>
                </a:solidFill>
              </a:rPr>
              <a:t>Major rivers, fertile deltas</a:t>
            </a:r>
          </a:p>
          <a:p>
            <a:pPr marL="342900" indent="-342900">
              <a:spcBef>
                <a:spcPct val="50000"/>
              </a:spcBef>
              <a:buFont typeface="Arial" pitchFamily="1" charset="0"/>
              <a:buChar char="•"/>
            </a:pPr>
            <a:r>
              <a:rPr lang="en-US">
                <a:solidFill>
                  <a:schemeClr val="bg1"/>
                </a:solidFill>
              </a:rPr>
              <a:t>High population density.</a:t>
            </a:r>
          </a:p>
          <a:p>
            <a:pPr marL="342900" indent="-342900">
              <a:spcBef>
                <a:spcPct val="50000"/>
              </a:spcBef>
              <a:buFont typeface="Arial" pitchFamily="1" charset="0"/>
              <a:buChar char="•"/>
            </a:pPr>
            <a:r>
              <a:rPr lang="en-US">
                <a:solidFill>
                  <a:schemeClr val="bg1"/>
                </a:solidFill>
              </a:rPr>
              <a:t>Centers of poverty</a:t>
            </a:r>
          </a:p>
          <a:p>
            <a:pPr marL="342900" indent="-342900">
              <a:spcBef>
                <a:spcPct val="50000"/>
              </a:spcBef>
              <a:buFont typeface="Arial" pitchFamily="1" charset="0"/>
              <a:buChar char="•"/>
            </a:pPr>
            <a:r>
              <a:rPr lang="en-US">
                <a:solidFill>
                  <a:schemeClr val="bg1"/>
                </a:solidFill>
              </a:rPr>
              <a:t>Multiple environmental hazards (slow rise and flash floods, tropical cyclones, storm surge) </a:t>
            </a:r>
          </a:p>
        </p:txBody>
      </p:sp>
      <p:sp>
        <p:nvSpPr>
          <p:cNvPr id="47111" name="Text Box 3"/>
          <p:cNvSpPr txBox="1">
            <a:spLocks noChangeArrowheads="1"/>
          </p:cNvSpPr>
          <p:nvPr/>
        </p:nvSpPr>
        <p:spPr bwMode="auto">
          <a:xfrm>
            <a:off x="228600" y="4343400"/>
            <a:ext cx="1752600" cy="1184275"/>
          </a:xfrm>
          <a:prstGeom prst="rect">
            <a:avLst/>
          </a:prstGeom>
          <a:solidFill>
            <a:schemeClr val="tx1">
              <a:alpha val="39999"/>
            </a:schemeClr>
          </a:solidFill>
          <a:ln w="28575">
            <a:solidFill>
              <a:schemeClr val="tx1"/>
            </a:solidFill>
            <a:miter lim="800000"/>
            <a:headEnd/>
            <a:tailEnd/>
          </a:ln>
        </p:spPr>
        <p:txBody>
          <a:bodyPr>
            <a:prstTxWarp prst="textNoShape">
              <a:avLst/>
            </a:prstTxWarp>
            <a:spAutoFit/>
          </a:bodyPr>
          <a:lstStyle/>
          <a:p>
            <a:pPr>
              <a:lnSpc>
                <a:spcPct val="60000"/>
              </a:lnSpc>
              <a:spcBef>
                <a:spcPct val="50000"/>
              </a:spcBef>
            </a:pPr>
            <a:r>
              <a:rPr lang="en-US" sz="1400">
                <a:solidFill>
                  <a:schemeClr val="bg1"/>
                </a:solidFill>
              </a:rPr>
              <a:t>In:  Indus</a:t>
            </a:r>
          </a:p>
          <a:p>
            <a:pPr>
              <a:lnSpc>
                <a:spcPct val="60000"/>
              </a:lnSpc>
              <a:spcBef>
                <a:spcPct val="50000"/>
              </a:spcBef>
            </a:pPr>
            <a:r>
              <a:rPr lang="en-US" sz="1400">
                <a:solidFill>
                  <a:schemeClr val="bg1"/>
                </a:solidFill>
              </a:rPr>
              <a:t>G:  Ganges</a:t>
            </a:r>
          </a:p>
          <a:p>
            <a:pPr>
              <a:lnSpc>
                <a:spcPct val="60000"/>
              </a:lnSpc>
              <a:spcBef>
                <a:spcPct val="50000"/>
              </a:spcBef>
            </a:pPr>
            <a:r>
              <a:rPr lang="en-US" sz="1400">
                <a:solidFill>
                  <a:schemeClr val="bg1"/>
                </a:solidFill>
              </a:rPr>
              <a:t>B:   Brahmaputra</a:t>
            </a:r>
          </a:p>
          <a:p>
            <a:pPr>
              <a:lnSpc>
                <a:spcPct val="60000"/>
              </a:lnSpc>
              <a:spcBef>
                <a:spcPct val="50000"/>
              </a:spcBef>
            </a:pPr>
            <a:r>
              <a:rPr lang="en-US" sz="1400">
                <a:solidFill>
                  <a:schemeClr val="bg1"/>
                </a:solidFill>
              </a:rPr>
              <a:t>I:    Irrawaddy</a:t>
            </a:r>
          </a:p>
          <a:p>
            <a:pPr>
              <a:lnSpc>
                <a:spcPct val="60000"/>
              </a:lnSpc>
              <a:spcBef>
                <a:spcPct val="50000"/>
              </a:spcBef>
            </a:pPr>
            <a:r>
              <a:rPr lang="en-US" sz="1400">
                <a:solidFill>
                  <a:schemeClr val="bg1"/>
                </a:solidFill>
              </a:rPr>
              <a:t>M:  Mekong</a:t>
            </a:r>
          </a:p>
        </p:txBody>
      </p:sp>
      <p:sp>
        <p:nvSpPr>
          <p:cNvPr id="47112" name="TextBox 8"/>
          <p:cNvSpPr txBox="1">
            <a:spLocks noChangeArrowheads="1"/>
          </p:cNvSpPr>
          <p:nvPr/>
        </p:nvSpPr>
        <p:spPr bwMode="auto">
          <a:xfrm>
            <a:off x="1981200" y="4338638"/>
            <a:ext cx="1676400" cy="1147762"/>
          </a:xfrm>
          <a:prstGeom prst="rect">
            <a:avLst/>
          </a:prstGeom>
          <a:noFill/>
          <a:ln w="9525">
            <a:noFill/>
            <a:miter lim="800000"/>
            <a:headEnd/>
            <a:tailEnd/>
          </a:ln>
        </p:spPr>
        <p:txBody>
          <a:bodyPr>
            <a:prstTxWarp prst="textNoShape">
              <a:avLst/>
            </a:prstTxWarp>
            <a:spAutoFit/>
          </a:bodyPr>
          <a:lstStyle/>
          <a:p>
            <a:pPr>
              <a:lnSpc>
                <a:spcPct val="60000"/>
              </a:lnSpc>
              <a:spcBef>
                <a:spcPct val="50000"/>
              </a:spcBef>
            </a:pPr>
            <a:r>
              <a:rPr lang="en-US" sz="1400">
                <a:solidFill>
                  <a:schemeClr val="bg1"/>
                </a:solidFill>
              </a:rPr>
              <a:t>R:   Red</a:t>
            </a:r>
          </a:p>
          <a:p>
            <a:pPr>
              <a:lnSpc>
                <a:spcPct val="60000"/>
              </a:lnSpc>
              <a:spcBef>
                <a:spcPct val="50000"/>
              </a:spcBef>
            </a:pPr>
            <a:r>
              <a:rPr lang="en-US" sz="1400">
                <a:solidFill>
                  <a:schemeClr val="bg1"/>
                </a:solidFill>
              </a:rPr>
              <a:t>J:    Jiang</a:t>
            </a:r>
          </a:p>
          <a:p>
            <a:pPr>
              <a:lnSpc>
                <a:spcPct val="60000"/>
              </a:lnSpc>
              <a:spcBef>
                <a:spcPct val="50000"/>
              </a:spcBef>
            </a:pPr>
            <a:r>
              <a:rPr lang="en-US" sz="1400">
                <a:solidFill>
                  <a:schemeClr val="bg1"/>
                </a:solidFill>
              </a:rPr>
              <a:t>Y:   Yangtze</a:t>
            </a:r>
          </a:p>
          <a:p>
            <a:pPr>
              <a:lnSpc>
                <a:spcPct val="60000"/>
              </a:lnSpc>
              <a:spcBef>
                <a:spcPct val="50000"/>
              </a:spcBef>
            </a:pPr>
            <a:r>
              <a:rPr lang="en-US" sz="1400">
                <a:solidFill>
                  <a:schemeClr val="bg1"/>
                </a:solidFill>
              </a:rPr>
              <a:t>Ye: Yellow</a:t>
            </a:r>
          </a:p>
          <a:p>
            <a:endParaRPr lang="en-US" sz="1400"/>
          </a:p>
        </p:txBody>
      </p:sp>
      <p:sp>
        <p:nvSpPr>
          <p:cNvPr id="47113" name="TextBox 9"/>
          <p:cNvSpPr txBox="1">
            <a:spLocks noChangeArrowheads="1"/>
          </p:cNvSpPr>
          <p:nvPr/>
        </p:nvSpPr>
        <p:spPr bwMode="auto">
          <a:xfrm>
            <a:off x="228600" y="5562600"/>
            <a:ext cx="4495800" cy="1200150"/>
          </a:xfrm>
          <a:prstGeom prst="rect">
            <a:avLst/>
          </a:prstGeom>
          <a:noFill/>
          <a:ln w="9525">
            <a:noFill/>
            <a:miter lim="800000"/>
            <a:headEnd/>
            <a:tailEnd/>
          </a:ln>
        </p:spPr>
        <p:txBody>
          <a:bodyPr>
            <a:prstTxWarp prst="textNoShape">
              <a:avLst/>
            </a:prstTxWarp>
            <a:spAutoFit/>
          </a:bodyPr>
          <a:lstStyle/>
          <a:p>
            <a:r>
              <a:rPr lang="en-US" sz="1800">
                <a:solidFill>
                  <a:srgbClr val="FFFFFF"/>
                </a:solidFill>
              </a:rPr>
              <a:t>The countries surrounding the Tibetan Plateau, together with much of Africa, are the most societally and environmentally vulnerable regions on the planet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a:srcRect/>
          <a:stretch>
            <a:fillRect/>
          </a:stretch>
        </p:blipFill>
        <p:spPr bwMode="auto">
          <a:xfrm>
            <a:off x="228600" y="152400"/>
            <a:ext cx="4419600" cy="3084513"/>
          </a:xfrm>
          <a:prstGeom prst="rect">
            <a:avLst/>
          </a:prstGeom>
          <a:noFill/>
          <a:ln w="9525">
            <a:noFill/>
            <a:miter lim="800000"/>
            <a:headEnd/>
            <a:tailEnd/>
          </a:ln>
        </p:spPr>
      </p:pic>
      <p:pic>
        <p:nvPicPr>
          <p:cNvPr id="179203" name="Picture 3"/>
          <p:cNvPicPr>
            <a:picLocks noChangeAspect="1" noChangeArrowheads="1"/>
          </p:cNvPicPr>
          <p:nvPr/>
        </p:nvPicPr>
        <p:blipFill>
          <a:blip r:embed="rId4"/>
          <a:srcRect/>
          <a:stretch>
            <a:fillRect/>
          </a:stretch>
        </p:blipFill>
        <p:spPr bwMode="auto">
          <a:xfrm>
            <a:off x="152400" y="3624263"/>
            <a:ext cx="4991100" cy="2852737"/>
          </a:xfrm>
          <a:prstGeom prst="rect">
            <a:avLst/>
          </a:prstGeom>
          <a:noFill/>
          <a:ln w="9525">
            <a:noFill/>
            <a:miter lim="800000"/>
            <a:headEnd/>
            <a:tailEnd/>
          </a:ln>
        </p:spPr>
      </p:pic>
      <p:pic>
        <p:nvPicPr>
          <p:cNvPr id="179204" name="Picture 2"/>
          <p:cNvPicPr>
            <a:picLocks noChangeAspect="1" noChangeArrowheads="1"/>
          </p:cNvPicPr>
          <p:nvPr/>
        </p:nvPicPr>
        <p:blipFill>
          <a:blip r:embed="rId5"/>
          <a:srcRect b="14519"/>
          <a:stretch>
            <a:fillRect/>
          </a:stretch>
        </p:blipFill>
        <p:spPr bwMode="auto">
          <a:xfrm>
            <a:off x="5410200" y="3505200"/>
            <a:ext cx="3429000" cy="2819400"/>
          </a:xfrm>
          <a:prstGeom prst="rect">
            <a:avLst/>
          </a:prstGeom>
          <a:noFill/>
          <a:ln w="9525">
            <a:noFill/>
            <a:miter lim="800000"/>
            <a:headEnd/>
            <a:tailEnd/>
          </a:ln>
        </p:spPr>
      </p:pic>
      <p:sp>
        <p:nvSpPr>
          <p:cNvPr id="179205" name="TextBox 4"/>
          <p:cNvSpPr txBox="1">
            <a:spLocks noChangeArrowheads="1"/>
          </p:cNvSpPr>
          <p:nvPr/>
        </p:nvSpPr>
        <p:spPr bwMode="auto">
          <a:xfrm>
            <a:off x="381000" y="3124200"/>
            <a:ext cx="4724400" cy="366713"/>
          </a:xfrm>
          <a:prstGeom prst="rect">
            <a:avLst/>
          </a:prstGeom>
          <a:noFill/>
          <a:ln w="9525">
            <a:noFill/>
            <a:miter lim="800000"/>
            <a:headEnd/>
            <a:tailEnd/>
          </a:ln>
        </p:spPr>
        <p:txBody>
          <a:bodyPr>
            <a:prstTxWarp prst="textNoShape">
              <a:avLst/>
            </a:prstTxWarp>
            <a:spAutoFit/>
          </a:bodyPr>
          <a:lstStyle/>
          <a:p>
            <a:r>
              <a:rPr lang="en-US" sz="1800"/>
              <a:t>Global warming scenarios (pdfs)</a:t>
            </a:r>
          </a:p>
        </p:txBody>
      </p:sp>
      <p:sp>
        <p:nvSpPr>
          <p:cNvPr id="179206" name="TextBox 5"/>
          <p:cNvSpPr txBox="1">
            <a:spLocks noChangeArrowheads="1"/>
          </p:cNvSpPr>
          <p:nvPr/>
        </p:nvSpPr>
        <p:spPr bwMode="auto">
          <a:xfrm>
            <a:off x="152400" y="6305550"/>
            <a:ext cx="5410200" cy="366713"/>
          </a:xfrm>
          <a:prstGeom prst="rect">
            <a:avLst/>
          </a:prstGeom>
          <a:noFill/>
          <a:ln w="9525">
            <a:noFill/>
            <a:miter lim="800000"/>
            <a:headEnd/>
            <a:tailEnd/>
          </a:ln>
        </p:spPr>
        <p:txBody>
          <a:bodyPr>
            <a:prstTxWarp prst="textNoShape">
              <a:avLst/>
            </a:prstTxWarp>
            <a:spAutoFit/>
          </a:bodyPr>
          <a:lstStyle/>
          <a:p>
            <a:r>
              <a:rPr lang="en-US" sz="1800"/>
              <a:t>Changes in precipitation (2100: ensemble mean)</a:t>
            </a:r>
          </a:p>
        </p:txBody>
      </p:sp>
      <p:sp>
        <p:nvSpPr>
          <p:cNvPr id="179207" name="TextBox 6"/>
          <p:cNvSpPr txBox="1">
            <a:spLocks noChangeArrowheads="1"/>
          </p:cNvSpPr>
          <p:nvPr/>
        </p:nvSpPr>
        <p:spPr bwMode="auto">
          <a:xfrm>
            <a:off x="5791200" y="6248400"/>
            <a:ext cx="3352800" cy="366713"/>
          </a:xfrm>
          <a:prstGeom prst="rect">
            <a:avLst/>
          </a:prstGeom>
          <a:noFill/>
          <a:ln w="9525">
            <a:noFill/>
            <a:miter lim="800000"/>
            <a:headEnd/>
            <a:tailEnd/>
          </a:ln>
        </p:spPr>
        <p:txBody>
          <a:bodyPr>
            <a:prstTxWarp prst="textNoShape">
              <a:avLst/>
            </a:prstTxWarp>
            <a:spAutoFit/>
          </a:bodyPr>
          <a:lstStyle/>
          <a:p>
            <a:r>
              <a:rPr lang="en-US" sz="1800"/>
              <a:t>Population growth</a:t>
            </a:r>
          </a:p>
        </p:txBody>
      </p:sp>
      <p:sp>
        <p:nvSpPr>
          <p:cNvPr id="179208" name="TextBox 7"/>
          <p:cNvSpPr txBox="1">
            <a:spLocks noChangeArrowheads="1"/>
          </p:cNvSpPr>
          <p:nvPr/>
        </p:nvSpPr>
        <p:spPr bwMode="auto">
          <a:xfrm>
            <a:off x="5105400" y="304800"/>
            <a:ext cx="4038600" cy="3262313"/>
          </a:xfrm>
          <a:prstGeom prst="rect">
            <a:avLst/>
          </a:prstGeom>
          <a:noFill/>
          <a:ln w="9525">
            <a:noFill/>
            <a:miter lim="800000"/>
            <a:headEnd/>
            <a:tailEnd/>
          </a:ln>
        </p:spPr>
        <p:txBody>
          <a:bodyPr>
            <a:prstTxWarp prst="textNoShape">
              <a:avLst/>
            </a:prstTxWarp>
            <a:spAutoFit/>
          </a:bodyPr>
          <a:lstStyle/>
          <a:p>
            <a:r>
              <a:rPr lang="en-US" sz="2000"/>
              <a:t>   </a:t>
            </a:r>
            <a:r>
              <a:rPr lang="en-US" sz="2800"/>
              <a:t>THE 21</a:t>
            </a:r>
            <a:r>
              <a:rPr lang="en-US" sz="2800" baseline="30000"/>
              <a:t>ST</a:t>
            </a:r>
            <a:r>
              <a:rPr lang="en-US" sz="2800"/>
              <a:t> CENTURY</a:t>
            </a:r>
            <a:endParaRPr lang="en-US" sz="2000" u="sng"/>
          </a:p>
          <a:p>
            <a:endParaRPr lang="en-US" sz="2000"/>
          </a:p>
          <a:p>
            <a:r>
              <a:rPr lang="en-US" sz="2000"/>
              <a:t>Different ranges of temperature increase depending on scenario</a:t>
            </a:r>
          </a:p>
          <a:p>
            <a:endParaRPr lang="en-US" sz="2000"/>
          </a:p>
          <a:p>
            <a:r>
              <a:rPr lang="en-US" sz="2000"/>
              <a:t>Changes in precipitation (wetter South and East Asia)</a:t>
            </a:r>
          </a:p>
          <a:p>
            <a:endParaRPr lang="en-US" sz="2000"/>
          </a:p>
          <a:p>
            <a:r>
              <a:rPr lang="en-US" sz="2000"/>
              <a:t>Growing population (double by 2100)</a:t>
            </a:r>
          </a:p>
        </p:txBody>
      </p:sp>
      <p:sp>
        <p:nvSpPr>
          <p:cNvPr id="179209" name="Line 9"/>
          <p:cNvSpPr>
            <a:spLocks noChangeShapeType="1"/>
          </p:cNvSpPr>
          <p:nvPr/>
        </p:nvSpPr>
        <p:spPr bwMode="auto">
          <a:xfrm>
            <a:off x="5410200" y="838200"/>
            <a:ext cx="33528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srcRect/>
          <a:stretch>
            <a:fillRect/>
          </a:stretch>
        </p:blipFill>
        <p:spPr bwMode="auto">
          <a:xfrm>
            <a:off x="0" y="571500"/>
            <a:ext cx="8382000" cy="6286500"/>
          </a:xfrm>
          <a:prstGeom prst="rect">
            <a:avLst/>
          </a:prstGeom>
          <a:noFill/>
          <a:ln w="9525">
            <a:noFill/>
            <a:miter lim="800000"/>
            <a:headEnd/>
            <a:tailEnd/>
          </a:ln>
        </p:spPr>
      </p:pic>
      <p:sp>
        <p:nvSpPr>
          <p:cNvPr id="181251" name="TextBox 4"/>
          <p:cNvSpPr txBox="1">
            <a:spLocks noChangeArrowheads="1"/>
          </p:cNvSpPr>
          <p:nvPr/>
        </p:nvSpPr>
        <p:spPr bwMode="auto">
          <a:xfrm>
            <a:off x="3962400" y="2667000"/>
            <a:ext cx="5638800" cy="461963"/>
          </a:xfrm>
          <a:prstGeom prst="rect">
            <a:avLst/>
          </a:prstGeom>
          <a:noFill/>
          <a:ln w="9525">
            <a:noFill/>
            <a:miter lim="800000"/>
            <a:headEnd/>
            <a:tailEnd/>
          </a:ln>
        </p:spPr>
        <p:txBody>
          <a:bodyPr>
            <a:prstTxWarp prst="textNoShape">
              <a:avLst/>
            </a:prstTxWarp>
            <a:spAutoFit/>
          </a:bodyPr>
          <a:lstStyle/>
          <a:p>
            <a:r>
              <a:rPr lang="en-US"/>
              <a:t>Carbon production</a:t>
            </a:r>
          </a:p>
        </p:txBody>
      </p:sp>
      <p:sp>
        <p:nvSpPr>
          <p:cNvPr id="181252" name="TextBox 5"/>
          <p:cNvSpPr txBox="1">
            <a:spLocks noChangeArrowheads="1"/>
          </p:cNvSpPr>
          <p:nvPr/>
        </p:nvSpPr>
        <p:spPr bwMode="auto">
          <a:xfrm>
            <a:off x="3962400" y="6248400"/>
            <a:ext cx="3657600" cy="457200"/>
          </a:xfrm>
          <a:prstGeom prst="rect">
            <a:avLst/>
          </a:prstGeom>
          <a:noFill/>
          <a:ln w="9525">
            <a:noFill/>
            <a:miter lim="800000"/>
            <a:headEnd/>
            <a:tailEnd/>
          </a:ln>
        </p:spPr>
        <p:txBody>
          <a:bodyPr>
            <a:prstTxWarp prst="textNoShape">
              <a:avLst/>
            </a:prstTxWarp>
            <a:spAutoFit/>
          </a:bodyPr>
          <a:lstStyle/>
          <a:p>
            <a:r>
              <a:rPr lang="en-US"/>
              <a:t>Mortality</a:t>
            </a:r>
          </a:p>
        </p:txBody>
      </p:sp>
      <p:sp>
        <p:nvSpPr>
          <p:cNvPr id="181253" name="TextBox 6"/>
          <p:cNvSpPr txBox="1">
            <a:spLocks noChangeArrowheads="1"/>
          </p:cNvSpPr>
          <p:nvPr/>
        </p:nvSpPr>
        <p:spPr bwMode="auto">
          <a:xfrm>
            <a:off x="1143000" y="0"/>
            <a:ext cx="8991600" cy="584200"/>
          </a:xfrm>
          <a:prstGeom prst="rect">
            <a:avLst/>
          </a:prstGeom>
          <a:noFill/>
          <a:ln w="9525">
            <a:noFill/>
            <a:miter lim="800000"/>
            <a:headEnd/>
            <a:tailEnd/>
          </a:ln>
        </p:spPr>
        <p:txBody>
          <a:bodyPr>
            <a:prstTxWarp prst="textNoShape">
              <a:avLst/>
            </a:prstTxWarp>
            <a:spAutoFit/>
          </a:bodyPr>
          <a:lstStyle/>
          <a:p>
            <a:r>
              <a:rPr lang="en-US" sz="3200" u="sng" dirty="0"/>
              <a:t>The Conundrum of </a:t>
            </a:r>
            <a:r>
              <a:rPr lang="en-US" sz="3200" u="sng" dirty="0" smtClean="0"/>
              <a:t>Responsibility (????)</a:t>
            </a:r>
            <a:endParaRPr lang="en-US" sz="3200" u="sng" dirty="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5"/>
          <p:cNvSpPr>
            <a:spLocks noChangeArrowheads="1"/>
          </p:cNvSpPr>
          <p:nvPr/>
        </p:nvSpPr>
        <p:spPr bwMode="auto">
          <a:xfrm>
            <a:off x="0" y="0"/>
            <a:ext cx="9144000" cy="914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182275" name="Picture 2"/>
          <p:cNvPicPr>
            <a:picLocks noChangeAspect="1" noChangeArrowheads="1"/>
          </p:cNvPicPr>
          <p:nvPr/>
        </p:nvPicPr>
        <p:blipFill>
          <a:blip r:embed="rId3"/>
          <a:srcRect/>
          <a:stretch>
            <a:fillRect/>
          </a:stretch>
        </p:blipFill>
        <p:spPr bwMode="auto">
          <a:xfrm>
            <a:off x="1676400" y="1163638"/>
            <a:ext cx="5029200" cy="3286125"/>
          </a:xfrm>
          <a:prstGeom prst="rect">
            <a:avLst/>
          </a:prstGeom>
          <a:noFill/>
          <a:ln w="9525">
            <a:noFill/>
            <a:miter lim="800000"/>
            <a:headEnd/>
            <a:tailEnd/>
          </a:ln>
        </p:spPr>
      </p:pic>
      <p:sp>
        <p:nvSpPr>
          <p:cNvPr id="182276" name="TextBox 4"/>
          <p:cNvSpPr txBox="1">
            <a:spLocks noChangeArrowheads="1"/>
          </p:cNvSpPr>
          <p:nvPr/>
        </p:nvSpPr>
        <p:spPr bwMode="auto">
          <a:xfrm>
            <a:off x="304800" y="76200"/>
            <a:ext cx="8229600" cy="830997"/>
          </a:xfrm>
          <a:prstGeom prst="rect">
            <a:avLst/>
          </a:prstGeom>
          <a:noFill/>
          <a:ln w="9525">
            <a:noFill/>
            <a:miter lim="800000"/>
            <a:headEnd/>
            <a:tailEnd/>
          </a:ln>
        </p:spPr>
        <p:txBody>
          <a:bodyPr>
            <a:prstTxWarp prst="textNoShape">
              <a:avLst/>
            </a:prstTxWarp>
            <a:spAutoFit/>
          </a:bodyPr>
          <a:lstStyle/>
          <a:p>
            <a:pPr algn="ctr"/>
            <a:r>
              <a:rPr lang="en-US" sz="2400" dirty="0">
                <a:solidFill>
                  <a:schemeClr val="bg1"/>
                </a:solidFill>
              </a:rPr>
              <a:t>Is it possible to quantify flood and risk &amp; fresh water availability in major river basins in the 21</a:t>
            </a:r>
            <a:r>
              <a:rPr lang="en-US" sz="2400" baseline="30000" dirty="0">
                <a:solidFill>
                  <a:schemeClr val="bg1"/>
                </a:solidFill>
              </a:rPr>
              <a:t>st </a:t>
            </a:r>
            <a:r>
              <a:rPr lang="en-US" sz="2400" dirty="0">
                <a:solidFill>
                  <a:schemeClr val="bg1"/>
                </a:solidFill>
              </a:rPr>
              <a:t>Century? </a:t>
            </a:r>
          </a:p>
        </p:txBody>
      </p:sp>
      <p:sp>
        <p:nvSpPr>
          <p:cNvPr id="182277" name="TextBox 5"/>
          <p:cNvSpPr txBox="1">
            <a:spLocks noChangeArrowheads="1"/>
          </p:cNvSpPr>
          <p:nvPr/>
        </p:nvSpPr>
        <p:spPr bwMode="auto">
          <a:xfrm>
            <a:off x="762000" y="4648200"/>
            <a:ext cx="8001000" cy="1920875"/>
          </a:xfrm>
          <a:prstGeom prst="rect">
            <a:avLst/>
          </a:prstGeom>
          <a:noFill/>
          <a:ln w="9525">
            <a:noFill/>
            <a:miter lim="800000"/>
            <a:headEnd/>
            <a:tailEnd/>
          </a:ln>
        </p:spPr>
        <p:txBody>
          <a:bodyPr>
            <a:prstTxWarp prst="textNoShape">
              <a:avLst/>
            </a:prstTxWarp>
            <a:spAutoFit/>
          </a:bodyPr>
          <a:lstStyle/>
          <a:p>
            <a:pPr marL="457200" indent="-457200">
              <a:buFont typeface="Arial" pitchFamily="1" charset="0"/>
              <a:buAutoNum type="arabicPeriod"/>
            </a:pPr>
            <a:r>
              <a:rPr lang="en-US" sz="2000"/>
              <a:t>Use IPPC AR4 coupled climate models of 20</a:t>
            </a:r>
            <a:r>
              <a:rPr lang="en-US" sz="2000" baseline="30000"/>
              <a:t>th</a:t>
            </a:r>
            <a:r>
              <a:rPr lang="en-US" sz="2000"/>
              <a:t> and 21</a:t>
            </a:r>
            <a:r>
              <a:rPr lang="en-US" sz="2000" baseline="30000"/>
              <a:t>st</a:t>
            </a:r>
            <a:r>
              <a:rPr lang="en-US" sz="2000"/>
              <a:t> centuries</a:t>
            </a:r>
          </a:p>
          <a:p>
            <a:pPr marL="457200" indent="-457200">
              <a:buFont typeface="Arial" pitchFamily="1" charset="0"/>
              <a:buAutoNum type="arabicPeriod"/>
            </a:pPr>
            <a:r>
              <a:rPr lang="en-US" sz="2000"/>
              <a:t>Use hydrological model described earlier</a:t>
            </a:r>
          </a:p>
          <a:p>
            <a:pPr marL="457200" indent="-457200">
              <a:buFont typeface="Arial" pitchFamily="1" charset="0"/>
              <a:buAutoNum type="arabicPeriod"/>
            </a:pPr>
            <a:r>
              <a:rPr lang="en-US" sz="2000"/>
              <a:t>Eliminate models that do not have realistic monsoon annual cycle</a:t>
            </a:r>
          </a:p>
          <a:p>
            <a:pPr marL="457200" indent="-457200">
              <a:buFont typeface="Arial" pitchFamily="1" charset="0"/>
              <a:buAutoNum type="arabicPeriod"/>
            </a:pPr>
            <a:r>
              <a:rPr lang="en-US" sz="2000"/>
              <a:t>Use ensembles of these models to determine probabilities of flood of various durations</a:t>
            </a:r>
          </a:p>
          <a:p>
            <a:pPr marL="457200" indent="-457200">
              <a:buFont typeface="Arial" pitchFamily="1" charset="0"/>
              <a:buAutoNum type="arabicPeriod"/>
            </a:pPr>
            <a:r>
              <a:rPr lang="en-US" sz="2000"/>
              <a:t>Determine probability of fresh water availability</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22" name="Picture 3"/>
          <p:cNvPicPr>
            <a:picLocks noChangeAspect="1"/>
          </p:cNvPicPr>
          <p:nvPr/>
        </p:nvPicPr>
        <p:blipFill>
          <a:blip r:embed="rId3"/>
          <a:srcRect/>
          <a:stretch>
            <a:fillRect/>
          </a:stretch>
        </p:blipFill>
        <p:spPr bwMode="auto">
          <a:xfrm rot="-5400000">
            <a:off x="723900" y="2857500"/>
            <a:ext cx="3108325" cy="4098925"/>
          </a:xfrm>
          <a:prstGeom prst="rect">
            <a:avLst/>
          </a:prstGeom>
          <a:noFill/>
          <a:ln w="9525">
            <a:noFill/>
            <a:miter lim="800000"/>
            <a:headEnd/>
            <a:tailEnd/>
          </a:ln>
        </p:spPr>
      </p:pic>
      <p:pic>
        <p:nvPicPr>
          <p:cNvPr id="184323" name="Picture 1"/>
          <p:cNvPicPr>
            <a:picLocks noChangeAspect="1"/>
          </p:cNvPicPr>
          <p:nvPr/>
        </p:nvPicPr>
        <p:blipFill>
          <a:blip r:embed="rId4"/>
          <a:srcRect/>
          <a:stretch>
            <a:fillRect/>
          </a:stretch>
        </p:blipFill>
        <p:spPr bwMode="auto">
          <a:xfrm rot="-5400000">
            <a:off x="4922044" y="2848769"/>
            <a:ext cx="3032125" cy="4040187"/>
          </a:xfrm>
          <a:prstGeom prst="rect">
            <a:avLst/>
          </a:prstGeom>
          <a:noFill/>
          <a:ln w="9525">
            <a:noFill/>
            <a:miter lim="800000"/>
            <a:headEnd/>
            <a:tailEnd/>
          </a:ln>
        </p:spPr>
      </p:pic>
      <p:pic>
        <p:nvPicPr>
          <p:cNvPr id="184324" name="Picture 1"/>
          <p:cNvPicPr>
            <a:picLocks noChangeAspect="1"/>
          </p:cNvPicPr>
          <p:nvPr/>
        </p:nvPicPr>
        <p:blipFill>
          <a:blip r:embed="rId5"/>
          <a:srcRect/>
          <a:stretch>
            <a:fillRect/>
          </a:stretch>
        </p:blipFill>
        <p:spPr bwMode="auto">
          <a:xfrm rot="-5400000">
            <a:off x="842962" y="-157162"/>
            <a:ext cx="3038475" cy="3962400"/>
          </a:xfrm>
          <a:prstGeom prst="rect">
            <a:avLst/>
          </a:prstGeom>
          <a:noFill/>
          <a:ln w="9525">
            <a:noFill/>
            <a:miter lim="800000"/>
            <a:headEnd/>
            <a:tailEnd/>
          </a:ln>
        </p:spPr>
      </p:pic>
      <p:sp>
        <p:nvSpPr>
          <p:cNvPr id="184325" name="TextBox 4"/>
          <p:cNvSpPr txBox="1">
            <a:spLocks noChangeArrowheads="1"/>
          </p:cNvSpPr>
          <p:nvPr/>
        </p:nvSpPr>
        <p:spPr bwMode="auto">
          <a:xfrm>
            <a:off x="4876800" y="901700"/>
            <a:ext cx="3886200" cy="1917700"/>
          </a:xfrm>
          <a:prstGeom prst="rect">
            <a:avLst/>
          </a:prstGeom>
          <a:noFill/>
          <a:ln w="9525">
            <a:noFill/>
            <a:miter lim="800000"/>
            <a:headEnd/>
            <a:tailEnd/>
          </a:ln>
        </p:spPr>
        <p:txBody>
          <a:bodyPr>
            <a:prstTxWarp prst="textNoShape">
              <a:avLst/>
            </a:prstTxWarp>
            <a:spAutoFit/>
          </a:bodyPr>
          <a:lstStyle/>
          <a:p>
            <a:r>
              <a:rPr lang="en-US"/>
              <a:t>In all scenarios (except the constant CO2 commit) there is a high probability of river discharge increase and increased variability </a:t>
            </a:r>
          </a:p>
        </p:txBody>
      </p:sp>
      <p:sp>
        <p:nvSpPr>
          <p:cNvPr id="184326" name="Text Box 6"/>
          <p:cNvSpPr txBox="1">
            <a:spLocks noChangeArrowheads="1"/>
          </p:cNvSpPr>
          <p:nvPr/>
        </p:nvSpPr>
        <p:spPr bwMode="auto">
          <a:xfrm>
            <a:off x="4191000" y="123825"/>
            <a:ext cx="4595813" cy="457200"/>
          </a:xfrm>
          <a:prstGeom prst="rect">
            <a:avLst/>
          </a:prstGeom>
          <a:noFill/>
          <a:ln w="9525">
            <a:noFill/>
            <a:miter lim="800000"/>
            <a:headEnd/>
            <a:tailEnd/>
          </a:ln>
        </p:spPr>
        <p:txBody>
          <a:bodyPr wrap="none">
            <a:prstTxWarp prst="textNoShape">
              <a:avLst/>
            </a:prstTxWarp>
            <a:spAutoFit/>
          </a:bodyPr>
          <a:lstStyle/>
          <a:p>
            <a:r>
              <a:rPr lang="en-US"/>
              <a:t>20</a:t>
            </a:r>
            <a:r>
              <a:rPr lang="en-US" baseline="30000"/>
              <a:t>th</a:t>
            </a:r>
            <a:r>
              <a:rPr lang="en-US"/>
              <a:t> and 21</a:t>
            </a:r>
            <a:r>
              <a:rPr lang="en-US" baseline="30000"/>
              <a:t>st</a:t>
            </a:r>
            <a:r>
              <a:rPr lang="en-US"/>
              <a:t> modelled discharge</a:t>
            </a:r>
          </a:p>
        </p:txBody>
      </p:sp>
      <p:sp>
        <p:nvSpPr>
          <p:cNvPr id="184327" name="Line 7"/>
          <p:cNvSpPr>
            <a:spLocks noChangeShapeType="1"/>
          </p:cNvSpPr>
          <p:nvPr/>
        </p:nvSpPr>
        <p:spPr bwMode="auto">
          <a:xfrm>
            <a:off x="4343400" y="609600"/>
            <a:ext cx="44958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6370" name="Picture 1"/>
          <p:cNvPicPr>
            <a:picLocks noChangeAspect="1"/>
          </p:cNvPicPr>
          <p:nvPr/>
        </p:nvPicPr>
        <p:blipFill>
          <a:blip r:embed="rId3"/>
          <a:srcRect/>
          <a:stretch>
            <a:fillRect/>
          </a:stretch>
        </p:blipFill>
        <p:spPr bwMode="auto">
          <a:xfrm>
            <a:off x="381000" y="925513"/>
            <a:ext cx="8005763" cy="4789487"/>
          </a:xfrm>
          <a:prstGeom prst="rect">
            <a:avLst/>
          </a:prstGeom>
          <a:noFill/>
          <a:ln w="9525">
            <a:noFill/>
            <a:miter lim="800000"/>
            <a:headEnd/>
            <a:tailEnd/>
          </a:ln>
        </p:spPr>
      </p:pic>
      <p:sp>
        <p:nvSpPr>
          <p:cNvPr id="186371" name="TextBox 5"/>
          <p:cNvSpPr txBox="1">
            <a:spLocks noChangeArrowheads="1"/>
          </p:cNvSpPr>
          <p:nvPr/>
        </p:nvSpPr>
        <p:spPr bwMode="auto">
          <a:xfrm>
            <a:off x="609600" y="5791200"/>
            <a:ext cx="7696200" cy="862013"/>
          </a:xfrm>
          <a:prstGeom prst="rect">
            <a:avLst/>
          </a:prstGeom>
          <a:noFill/>
          <a:ln w="9525">
            <a:noFill/>
            <a:miter lim="800000"/>
            <a:headEnd/>
            <a:tailEnd/>
          </a:ln>
        </p:spPr>
        <p:txBody>
          <a:bodyPr>
            <a:prstTxWarp prst="textNoShape">
              <a:avLst/>
            </a:prstTxWarp>
            <a:spAutoFit/>
          </a:bodyPr>
          <a:lstStyle/>
          <a:p>
            <a:pPr marL="342900" indent="-342900">
              <a:spcAft>
                <a:spcPts val="1200"/>
              </a:spcAft>
              <a:buFont typeface="Arial" pitchFamily="1" charset="0"/>
              <a:buChar char="•"/>
            </a:pPr>
            <a:r>
              <a:rPr lang="en-US" sz="2000"/>
              <a:t>Probability of major flooding increases by factors of 2-3.</a:t>
            </a:r>
          </a:p>
          <a:p>
            <a:pPr marL="342900" indent="-342900">
              <a:spcAft>
                <a:spcPts val="1200"/>
              </a:spcAft>
              <a:buFont typeface="Arial" pitchFamily="1" charset="0"/>
              <a:buChar char="•"/>
            </a:pPr>
            <a:r>
              <a:rPr lang="en-US" sz="2000"/>
              <a:t>Return period of floods decreases by at least factor of 2.</a:t>
            </a:r>
          </a:p>
        </p:txBody>
      </p:sp>
      <p:sp>
        <p:nvSpPr>
          <p:cNvPr id="186372" name="Rectangle 5"/>
          <p:cNvSpPr>
            <a:spLocks noChangeArrowheads="1"/>
          </p:cNvSpPr>
          <p:nvPr/>
        </p:nvSpPr>
        <p:spPr bwMode="auto">
          <a:xfrm>
            <a:off x="0" y="0"/>
            <a:ext cx="9144000" cy="914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a:solidFill>
                  <a:schemeClr val="bg1"/>
                </a:solidFill>
              </a:rPr>
              <a:t>PROBABILITY OF INCREASES OF 5 AND 10-DAY FLOODING </a:t>
            </a:r>
          </a:p>
          <a:p>
            <a:pPr algn="ctr"/>
            <a:r>
              <a:rPr lang="en-US">
                <a:solidFill>
                  <a:schemeClr val="bg1"/>
                </a:solidFill>
              </a:rPr>
              <a:t>IN THE GANGES AND THE BRAHMAPUTRA</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8418" name="Picture 1"/>
          <p:cNvPicPr>
            <a:picLocks noChangeAspect="1"/>
          </p:cNvPicPr>
          <p:nvPr/>
        </p:nvPicPr>
        <p:blipFill>
          <a:blip r:embed="rId3"/>
          <a:srcRect l="-98" t="-70" r="7074" b="70"/>
          <a:stretch>
            <a:fillRect/>
          </a:stretch>
        </p:blipFill>
        <p:spPr bwMode="auto">
          <a:xfrm rot="-5400000">
            <a:off x="932657" y="2801143"/>
            <a:ext cx="3048000" cy="4456113"/>
          </a:xfrm>
          <a:prstGeom prst="rect">
            <a:avLst/>
          </a:prstGeom>
          <a:noFill/>
          <a:ln w="9525">
            <a:noFill/>
            <a:miter lim="800000"/>
            <a:headEnd/>
            <a:tailEnd/>
          </a:ln>
        </p:spPr>
      </p:pic>
      <p:pic>
        <p:nvPicPr>
          <p:cNvPr id="188419" name="Picture 1"/>
          <p:cNvPicPr>
            <a:picLocks noChangeAspect="1"/>
          </p:cNvPicPr>
          <p:nvPr/>
        </p:nvPicPr>
        <p:blipFill>
          <a:blip r:embed="rId4"/>
          <a:srcRect t="-37" r="5702" b="37"/>
          <a:stretch>
            <a:fillRect/>
          </a:stretch>
        </p:blipFill>
        <p:spPr bwMode="auto">
          <a:xfrm rot="-5400000">
            <a:off x="5277644" y="2875756"/>
            <a:ext cx="3124200" cy="4383088"/>
          </a:xfrm>
          <a:prstGeom prst="rect">
            <a:avLst/>
          </a:prstGeom>
          <a:noFill/>
          <a:ln w="9525">
            <a:noFill/>
            <a:miter lim="800000"/>
            <a:headEnd/>
            <a:tailEnd/>
          </a:ln>
        </p:spPr>
      </p:pic>
      <p:pic>
        <p:nvPicPr>
          <p:cNvPr id="188420" name="Picture 1"/>
          <p:cNvPicPr>
            <a:picLocks noChangeAspect="1"/>
          </p:cNvPicPr>
          <p:nvPr/>
        </p:nvPicPr>
        <p:blipFill>
          <a:blip r:embed="rId5"/>
          <a:srcRect l="-49" t="-37" r="7022" b="37"/>
          <a:stretch>
            <a:fillRect/>
          </a:stretch>
        </p:blipFill>
        <p:spPr bwMode="auto">
          <a:xfrm rot="-5400000">
            <a:off x="880269" y="-423069"/>
            <a:ext cx="3049588" cy="4352925"/>
          </a:xfrm>
          <a:prstGeom prst="rect">
            <a:avLst/>
          </a:prstGeom>
          <a:noFill/>
          <a:ln w="9525">
            <a:noFill/>
            <a:miter lim="800000"/>
            <a:headEnd/>
            <a:tailEnd/>
          </a:ln>
        </p:spPr>
      </p:pic>
      <p:sp>
        <p:nvSpPr>
          <p:cNvPr id="188421" name="Rectangle 5"/>
          <p:cNvSpPr>
            <a:spLocks noChangeArrowheads="1"/>
          </p:cNvSpPr>
          <p:nvPr/>
        </p:nvSpPr>
        <p:spPr bwMode="auto">
          <a:xfrm>
            <a:off x="762000" y="304800"/>
            <a:ext cx="3657600" cy="26670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188422" name="Rectangle 6"/>
          <p:cNvSpPr>
            <a:spLocks noChangeArrowheads="1"/>
          </p:cNvSpPr>
          <p:nvPr/>
        </p:nvSpPr>
        <p:spPr bwMode="auto">
          <a:xfrm>
            <a:off x="609600" y="3505200"/>
            <a:ext cx="3886200" cy="2819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188423" name="Rectangle 7"/>
          <p:cNvSpPr>
            <a:spLocks noChangeArrowheads="1"/>
          </p:cNvSpPr>
          <p:nvPr/>
        </p:nvSpPr>
        <p:spPr bwMode="auto">
          <a:xfrm>
            <a:off x="5029200" y="3581400"/>
            <a:ext cx="3733800" cy="2743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188424" name="Text Box 8"/>
          <p:cNvSpPr txBox="1">
            <a:spLocks noChangeArrowheads="1"/>
          </p:cNvSpPr>
          <p:nvPr/>
        </p:nvSpPr>
        <p:spPr bwMode="auto">
          <a:xfrm>
            <a:off x="2514600" y="2438400"/>
            <a:ext cx="1116013" cy="396875"/>
          </a:xfrm>
          <a:prstGeom prst="rect">
            <a:avLst/>
          </a:prstGeom>
          <a:noFill/>
          <a:ln w="9525">
            <a:noFill/>
            <a:miter lim="800000"/>
            <a:headEnd/>
            <a:tailEnd/>
          </a:ln>
        </p:spPr>
        <p:txBody>
          <a:bodyPr wrap="none">
            <a:prstTxWarp prst="textNoShape">
              <a:avLst/>
            </a:prstTxWarp>
            <a:spAutoFit/>
          </a:bodyPr>
          <a:lstStyle/>
          <a:p>
            <a:r>
              <a:rPr lang="en-US" sz="2000"/>
              <a:t>Yangtze</a:t>
            </a:r>
          </a:p>
        </p:txBody>
      </p:sp>
      <p:sp>
        <p:nvSpPr>
          <p:cNvPr id="188425" name="Text Box 9"/>
          <p:cNvSpPr txBox="1">
            <a:spLocks noChangeArrowheads="1"/>
          </p:cNvSpPr>
          <p:nvPr/>
        </p:nvSpPr>
        <p:spPr bwMode="auto">
          <a:xfrm>
            <a:off x="2590800" y="5867400"/>
            <a:ext cx="1073150" cy="396875"/>
          </a:xfrm>
          <a:prstGeom prst="rect">
            <a:avLst/>
          </a:prstGeom>
          <a:noFill/>
          <a:ln w="9525">
            <a:noFill/>
            <a:miter lim="800000"/>
            <a:headEnd/>
            <a:tailEnd/>
          </a:ln>
        </p:spPr>
        <p:txBody>
          <a:bodyPr wrap="none">
            <a:prstTxWarp prst="textNoShape">
              <a:avLst/>
            </a:prstTxWarp>
            <a:spAutoFit/>
          </a:bodyPr>
          <a:lstStyle/>
          <a:p>
            <a:r>
              <a:rPr lang="en-US" sz="2000"/>
              <a:t>Ganges</a:t>
            </a:r>
          </a:p>
        </p:txBody>
      </p:sp>
      <p:sp>
        <p:nvSpPr>
          <p:cNvPr id="188426" name="Text Box 10"/>
          <p:cNvSpPr txBox="1">
            <a:spLocks noChangeArrowheads="1"/>
          </p:cNvSpPr>
          <p:nvPr/>
        </p:nvSpPr>
        <p:spPr bwMode="auto">
          <a:xfrm>
            <a:off x="6477000" y="5867400"/>
            <a:ext cx="1652588" cy="396875"/>
          </a:xfrm>
          <a:prstGeom prst="rect">
            <a:avLst/>
          </a:prstGeom>
          <a:noFill/>
          <a:ln w="9525">
            <a:noFill/>
            <a:miter lim="800000"/>
            <a:headEnd/>
            <a:tailEnd/>
          </a:ln>
        </p:spPr>
        <p:txBody>
          <a:bodyPr wrap="none">
            <a:prstTxWarp prst="textNoShape">
              <a:avLst/>
            </a:prstTxWarp>
            <a:spAutoFit/>
          </a:bodyPr>
          <a:lstStyle/>
          <a:p>
            <a:r>
              <a:rPr lang="en-US" sz="2000"/>
              <a:t>Brahmaputra</a:t>
            </a:r>
          </a:p>
        </p:txBody>
      </p:sp>
      <p:sp>
        <p:nvSpPr>
          <p:cNvPr id="188427" name="Text Box 11"/>
          <p:cNvSpPr txBox="1">
            <a:spLocks noChangeArrowheads="1"/>
          </p:cNvSpPr>
          <p:nvPr/>
        </p:nvSpPr>
        <p:spPr bwMode="auto">
          <a:xfrm>
            <a:off x="4800600" y="304800"/>
            <a:ext cx="3962400" cy="2282825"/>
          </a:xfrm>
          <a:prstGeom prst="rect">
            <a:avLst/>
          </a:prstGeom>
          <a:noFill/>
          <a:ln w="9525">
            <a:noFill/>
            <a:miter lim="800000"/>
            <a:headEnd/>
            <a:tailEnd/>
          </a:ln>
        </p:spPr>
        <p:txBody>
          <a:bodyPr>
            <a:prstTxWarp prst="textNoShape">
              <a:avLst/>
            </a:prstTxWarp>
            <a:spAutoFit/>
          </a:bodyPr>
          <a:lstStyle/>
          <a:p>
            <a:pPr>
              <a:spcBef>
                <a:spcPct val="50000"/>
              </a:spcBef>
            </a:pPr>
            <a:r>
              <a:rPr lang="en-US"/>
              <a:t>Despite probability of increase in flooding, fresh water availability in all three basins equilibrates or slightly increases due to overall greater discharge.</a:t>
            </a:r>
          </a:p>
        </p:txBody>
      </p:sp>
      <p:sp>
        <p:nvSpPr>
          <p:cNvPr id="188428" name="Text Box 12"/>
          <p:cNvSpPr txBox="1">
            <a:spLocks noChangeArrowheads="1"/>
          </p:cNvSpPr>
          <p:nvPr/>
        </p:nvSpPr>
        <p:spPr bwMode="auto">
          <a:xfrm>
            <a:off x="5318125" y="-285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88429" name="Text Box 13"/>
          <p:cNvSpPr txBox="1">
            <a:spLocks noChangeArrowheads="1"/>
          </p:cNvSpPr>
          <p:nvPr/>
        </p:nvSpPr>
        <p:spPr bwMode="auto">
          <a:xfrm>
            <a:off x="5318125" y="7334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9256942"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466" name="Rectangle 1027"/>
          <p:cNvSpPr>
            <a:spLocks noChangeArrowheads="1"/>
          </p:cNvSpPr>
          <p:nvPr/>
        </p:nvSpPr>
        <p:spPr bwMode="auto">
          <a:xfrm>
            <a:off x="527050" y="609600"/>
            <a:ext cx="8616950" cy="3370263"/>
          </a:xfrm>
          <a:prstGeom prst="rect">
            <a:avLst/>
          </a:prstGeom>
          <a:noFill/>
          <a:ln w="9525">
            <a:noFill/>
            <a:miter lim="800000"/>
            <a:headEnd/>
            <a:tailEnd/>
          </a:ln>
        </p:spPr>
        <p:txBody>
          <a:bodyPr>
            <a:prstTxWarp prst="textNoShape">
              <a:avLst/>
            </a:prstTxWarp>
            <a:spAutoFit/>
          </a:bodyPr>
          <a:lstStyle/>
          <a:p>
            <a:pPr marL="228600" indent="-228600">
              <a:spcAft>
                <a:spcPts val="600"/>
              </a:spcAft>
              <a:buFont typeface="Arial" pitchFamily="1" charset="0"/>
              <a:buChar char="•"/>
            </a:pPr>
            <a:r>
              <a:rPr lang="en-US" sz="1800">
                <a:solidFill>
                  <a:schemeClr val="bg1"/>
                </a:solidFill>
                <a:latin typeface="Verdana" pitchFamily="1" charset="0"/>
              </a:rPr>
              <a:t>Large water management projects have created social, </a:t>
            </a:r>
            <a:br>
              <a:rPr lang="en-US" sz="1800">
                <a:solidFill>
                  <a:schemeClr val="bg1"/>
                </a:solidFill>
                <a:latin typeface="Verdana" pitchFamily="1" charset="0"/>
              </a:rPr>
            </a:br>
            <a:r>
              <a:rPr lang="en-US" sz="1800">
                <a:solidFill>
                  <a:schemeClr val="bg1"/>
                </a:solidFill>
                <a:latin typeface="Verdana" pitchFamily="1" charset="0"/>
              </a:rPr>
              <a:t>ecological, and economic problems, the repercussions of  which cannot be immediately gauged.  </a:t>
            </a:r>
          </a:p>
          <a:p>
            <a:pPr marL="228600" indent="-228600">
              <a:spcAft>
                <a:spcPts val="600"/>
              </a:spcAft>
              <a:buFont typeface="Arial" pitchFamily="1" charset="0"/>
              <a:buChar char="•"/>
            </a:pPr>
            <a:r>
              <a:rPr lang="en-US" sz="1800">
                <a:solidFill>
                  <a:schemeClr val="bg1"/>
                </a:solidFill>
                <a:latin typeface="Verdana" pitchFamily="1" charset="0"/>
              </a:rPr>
              <a:t>China has initiated massive infrastructural projects in Tibet, where many major Asian rivers originate. </a:t>
            </a:r>
          </a:p>
          <a:p>
            <a:pPr marL="228600" indent="-228600">
              <a:spcAft>
                <a:spcPts val="600"/>
              </a:spcAft>
              <a:buFont typeface="Arial" pitchFamily="1" charset="0"/>
              <a:buChar char="•"/>
            </a:pPr>
            <a:r>
              <a:rPr lang="en-US" sz="1800">
                <a:solidFill>
                  <a:schemeClr val="bg1"/>
                </a:solidFill>
                <a:latin typeface="Verdana" pitchFamily="1" charset="0"/>
              </a:rPr>
              <a:t>Industrialization upstream in China has led to soil erosion, deforestation, and landslides, whose impacts are felt in the lower riparian states of Bangladesh and India. </a:t>
            </a:r>
          </a:p>
          <a:p>
            <a:pPr marL="228600" indent="-228600">
              <a:spcAft>
                <a:spcPts val="600"/>
              </a:spcAft>
              <a:buFont typeface="Arial" pitchFamily="1" charset="0"/>
              <a:buChar char="•"/>
            </a:pPr>
            <a:r>
              <a:rPr lang="en-US" sz="1800">
                <a:solidFill>
                  <a:schemeClr val="bg1"/>
                </a:solidFill>
                <a:latin typeface="Verdana" pitchFamily="1" charset="0"/>
              </a:rPr>
              <a:t>That these countries are part of a common ecosystem was made tragically clear by the flash floods that ravaged northeast India in 2000 caused by a landslide in Tibet.</a:t>
            </a:r>
          </a:p>
        </p:txBody>
      </p:sp>
      <p:sp>
        <p:nvSpPr>
          <p:cNvPr id="190467" name="Text Box 5"/>
          <p:cNvSpPr txBox="1">
            <a:spLocks noChangeArrowheads="1"/>
          </p:cNvSpPr>
          <p:nvPr/>
        </p:nvSpPr>
        <p:spPr bwMode="auto">
          <a:xfrm>
            <a:off x="914400" y="152400"/>
            <a:ext cx="68580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dirty="0">
                <a:solidFill>
                  <a:schemeClr val="bg1"/>
                </a:solidFill>
              </a:rPr>
              <a:t>Troubles at the Third Pole</a:t>
            </a:r>
          </a:p>
        </p:txBody>
      </p:sp>
      <p:pic>
        <p:nvPicPr>
          <p:cNvPr id="190468" name="Picture 1028" descr="10-river-basins-icimod-org-HKHmap"/>
          <p:cNvPicPr>
            <a:picLocks noChangeAspect="1" noChangeArrowheads="1"/>
          </p:cNvPicPr>
          <p:nvPr/>
        </p:nvPicPr>
        <p:blipFill>
          <a:blip r:embed="rId3"/>
          <a:srcRect/>
          <a:stretch>
            <a:fillRect/>
          </a:stretch>
        </p:blipFill>
        <p:spPr bwMode="auto">
          <a:xfrm>
            <a:off x="3597148" y="4133850"/>
            <a:ext cx="3657600" cy="2370138"/>
          </a:xfrm>
          <a:prstGeom prst="rect">
            <a:avLst/>
          </a:prstGeom>
          <a:noFill/>
          <a:ln w="9525">
            <a:noFill/>
            <a:miter lim="800000"/>
            <a:headEnd/>
            <a:tailEnd/>
          </a:ln>
        </p:spPr>
      </p:pic>
      <p:sp>
        <p:nvSpPr>
          <p:cNvPr id="190469" name="Text Box 8"/>
          <p:cNvSpPr txBox="1">
            <a:spLocks noChangeArrowheads="1"/>
          </p:cNvSpPr>
          <p:nvPr/>
        </p:nvSpPr>
        <p:spPr bwMode="auto">
          <a:xfrm>
            <a:off x="7543673" y="5975350"/>
            <a:ext cx="1557338" cy="366713"/>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Verdana" pitchFamily="1" charset="0"/>
              </a:rPr>
              <a:t>and then…..</a:t>
            </a:r>
          </a:p>
        </p:txBody>
      </p:sp>
      <p:sp>
        <p:nvSpPr>
          <p:cNvPr id="7" name="Rectangle 6"/>
          <p:cNvSpPr/>
          <p:nvPr/>
        </p:nvSpPr>
        <p:spPr>
          <a:xfrm>
            <a:off x="323908" y="4133850"/>
            <a:ext cx="2932217" cy="237013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Sane future progress can only be made through international cooperation based on assessments of probabilities of environmental and population changes</a:t>
            </a:r>
            <a:endParaRPr lang="en-US" dirty="0">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2514" name="Picture 1"/>
          <p:cNvPicPr>
            <a:picLocks noChangeAspect="1"/>
          </p:cNvPicPr>
          <p:nvPr/>
        </p:nvPicPr>
        <p:blipFill>
          <a:blip r:embed="rId3"/>
          <a:srcRect/>
          <a:stretch>
            <a:fillRect/>
          </a:stretch>
        </p:blipFill>
        <p:spPr bwMode="auto">
          <a:xfrm>
            <a:off x="0" y="0"/>
            <a:ext cx="4094163" cy="4724400"/>
          </a:xfrm>
          <a:prstGeom prst="rect">
            <a:avLst/>
          </a:prstGeom>
          <a:noFill/>
          <a:ln w="9525">
            <a:noFill/>
            <a:miter lim="800000"/>
            <a:headEnd/>
            <a:tailEnd/>
          </a:ln>
        </p:spPr>
      </p:pic>
      <p:sp>
        <p:nvSpPr>
          <p:cNvPr id="192515" name="Rectangle 4"/>
          <p:cNvSpPr>
            <a:spLocks noChangeArrowheads="1"/>
          </p:cNvSpPr>
          <p:nvPr/>
        </p:nvSpPr>
        <p:spPr bwMode="auto">
          <a:xfrm>
            <a:off x="1981200" y="533400"/>
            <a:ext cx="18288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92516" name="Text Box 5"/>
          <p:cNvSpPr txBox="1">
            <a:spLocks noChangeArrowheads="1"/>
          </p:cNvSpPr>
          <p:nvPr/>
        </p:nvSpPr>
        <p:spPr bwMode="auto">
          <a:xfrm>
            <a:off x="4114800" y="304800"/>
            <a:ext cx="4800600" cy="3140075"/>
          </a:xfrm>
          <a:prstGeom prst="rect">
            <a:avLst/>
          </a:prstGeom>
          <a:noFill/>
          <a:ln w="9525">
            <a:noFill/>
            <a:miter lim="800000"/>
            <a:headEnd/>
            <a:tailEnd/>
          </a:ln>
        </p:spPr>
        <p:txBody>
          <a:bodyPr>
            <a:prstTxWarp prst="textNoShape">
              <a:avLst/>
            </a:prstTxWarp>
            <a:spAutoFit/>
          </a:bodyPr>
          <a:lstStyle/>
          <a:p>
            <a:pPr marL="347663" indent="-347663">
              <a:spcBef>
                <a:spcPct val="50000"/>
              </a:spcBef>
              <a:buFontTx/>
              <a:buChar char="•"/>
            </a:pPr>
            <a:r>
              <a:rPr lang="en-US" sz="2000"/>
              <a:t>India plans the diversion of the Ganges and Brahmaputra (and other rivers) to allow irrigation of “rain-fed” regions of the country.</a:t>
            </a:r>
          </a:p>
          <a:p>
            <a:pPr marL="347663" indent="-347663">
              <a:spcBef>
                <a:spcPct val="50000"/>
              </a:spcBef>
              <a:buFontTx/>
              <a:buChar char="•"/>
            </a:pPr>
            <a:r>
              <a:rPr lang="en-US" sz="2000"/>
              <a:t>China plans the diversion of the Brahmaputra near its source to allow irrigation of the Gobi Desert in the north. </a:t>
            </a:r>
          </a:p>
          <a:p>
            <a:pPr marL="347663" indent="-347663">
              <a:spcBef>
                <a:spcPct val="50000"/>
              </a:spcBef>
              <a:buFontTx/>
              <a:buChar char="•"/>
            </a:pPr>
            <a:endParaRPr lang="en-US" sz="2000"/>
          </a:p>
        </p:txBody>
      </p:sp>
      <p:sp>
        <p:nvSpPr>
          <p:cNvPr id="192517" name="Text Box 6"/>
          <p:cNvSpPr txBox="1">
            <a:spLocks noChangeArrowheads="1"/>
          </p:cNvSpPr>
          <p:nvPr/>
        </p:nvSpPr>
        <p:spPr bwMode="auto">
          <a:xfrm>
            <a:off x="228600" y="4757738"/>
            <a:ext cx="5029200" cy="1878012"/>
          </a:xfrm>
          <a:prstGeom prst="rect">
            <a:avLst/>
          </a:prstGeom>
          <a:noFill/>
          <a:ln w="9525">
            <a:noFill/>
            <a:miter lim="800000"/>
            <a:headEnd/>
            <a:tailEnd/>
          </a:ln>
        </p:spPr>
        <p:txBody>
          <a:bodyPr>
            <a:prstTxWarp prst="textNoShape">
              <a:avLst/>
            </a:prstTxWarp>
            <a:spAutoFit/>
          </a:bodyPr>
          <a:lstStyle/>
          <a:p>
            <a:pPr marL="401638" indent="-401638">
              <a:spcBef>
                <a:spcPct val="50000"/>
              </a:spcBef>
              <a:buFontTx/>
              <a:buChar char="•"/>
            </a:pPr>
            <a:r>
              <a:rPr lang="en-US" sz="1800"/>
              <a:t>In the face of these plans, Bangladesh faces both severe water shortages in summer and winter</a:t>
            </a:r>
          </a:p>
          <a:p>
            <a:pPr marL="401638" indent="-401638">
              <a:spcBef>
                <a:spcPct val="50000"/>
              </a:spcBef>
              <a:buFontTx/>
              <a:buChar char="•"/>
            </a:pPr>
            <a:r>
              <a:rPr lang="en-US" sz="1800"/>
              <a:t>Planning must be international and it must use best possible climate information  to determine risk of extreme outcomes. </a:t>
            </a:r>
          </a:p>
        </p:txBody>
      </p:sp>
      <p:pic>
        <p:nvPicPr>
          <p:cNvPr id="192518" name="Picture 9" descr="ats50862_Brahmaputra"/>
          <p:cNvPicPr>
            <a:picLocks noChangeAspect="1" noChangeArrowheads="1"/>
          </p:cNvPicPr>
          <p:nvPr/>
        </p:nvPicPr>
        <p:blipFill>
          <a:blip r:embed="rId4"/>
          <a:srcRect/>
          <a:stretch>
            <a:fillRect/>
          </a:stretch>
        </p:blipFill>
        <p:spPr bwMode="auto">
          <a:xfrm>
            <a:off x="5105400" y="3352800"/>
            <a:ext cx="3352800" cy="311785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6" descr="pollution"/>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20483" name="Rectangle 2"/>
          <p:cNvSpPr>
            <a:spLocks noChangeArrowheads="1"/>
          </p:cNvSpPr>
          <p:nvPr/>
        </p:nvSpPr>
        <p:spPr bwMode="auto">
          <a:xfrm>
            <a:off x="0" y="0"/>
            <a:ext cx="9144000" cy="838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4000">
                <a:solidFill>
                  <a:schemeClr val="bg1"/>
                </a:solidFill>
              </a:rPr>
              <a:t>Why bother…..?</a:t>
            </a:r>
          </a:p>
        </p:txBody>
      </p:sp>
      <p:sp>
        <p:nvSpPr>
          <p:cNvPr id="171012" name="Text Box 4"/>
          <p:cNvSpPr txBox="1">
            <a:spLocks noChangeArrowheads="1"/>
          </p:cNvSpPr>
          <p:nvPr/>
        </p:nvSpPr>
        <p:spPr bwMode="auto">
          <a:xfrm>
            <a:off x="304800" y="1295400"/>
            <a:ext cx="5029200" cy="4555093"/>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charset="0"/>
              <a:buAutoNum type="arabicParenBoth"/>
              <a:defRPr/>
            </a:pPr>
            <a:r>
              <a:rPr lang="en-US" sz="2000" dirty="0">
                <a:latin typeface="Arial" charset="0"/>
                <a:ea typeface="ＭＳ Ｐゴシック" charset="-128"/>
                <a:cs typeface="ＭＳ Ｐゴシック" charset="-128"/>
              </a:rPr>
              <a:t>Self- and national-interest: Poverty breeds discontent and the “born-to-suffer” attitude is not sustainable. Avoidance of mega problems down the road.</a:t>
            </a:r>
          </a:p>
          <a:p>
            <a:pPr marL="457200" indent="-457200">
              <a:spcBef>
                <a:spcPct val="50000"/>
              </a:spcBef>
              <a:buFont typeface="Arial" charset="0"/>
              <a:buAutoNum type="arabicParenBoth"/>
              <a:defRPr/>
            </a:pPr>
            <a:r>
              <a:rPr lang="en-US" sz="2000" dirty="0">
                <a:solidFill>
                  <a:srgbClr val="FFFF00"/>
                </a:solidFill>
                <a:latin typeface="Arial" charset="0"/>
                <a:ea typeface="ＭＳ Ｐゴシック" charset="-128"/>
                <a:cs typeface="ＭＳ Ｐゴシック" charset="-128"/>
              </a:rPr>
              <a:t>Promotes good-will, self-reliance and fiscal and technical  independence. Transfers technology and builds capacity</a:t>
            </a:r>
          </a:p>
          <a:p>
            <a:pPr marL="457200" indent="-457200">
              <a:spcBef>
                <a:spcPct val="50000"/>
              </a:spcBef>
              <a:buFont typeface="Arial" charset="0"/>
              <a:buAutoNum type="arabicParenBoth"/>
              <a:defRPr/>
            </a:pPr>
            <a:r>
              <a:rPr lang="en-US" sz="2000" dirty="0">
                <a:solidFill>
                  <a:schemeClr val="bg1">
                    <a:lumMod val="85000"/>
                  </a:schemeClr>
                </a:solidFill>
                <a:latin typeface="Arial" charset="0"/>
                <a:ea typeface="ＭＳ Ｐゴシック" charset="-128"/>
                <a:cs typeface="ＭＳ Ｐゴシック" charset="-128"/>
              </a:rPr>
              <a:t>It’s the correct thing to do (I think). Why should someone suffer if you have a way to alleviate that suffering?</a:t>
            </a:r>
            <a:endParaRPr lang="en-US" sz="2000" dirty="0" smtClean="0">
              <a:solidFill>
                <a:schemeClr val="bg1">
                  <a:lumMod val="85000"/>
                </a:schemeClr>
              </a:solidFill>
              <a:latin typeface="Arial" charset="0"/>
              <a:ea typeface="ＭＳ Ｐゴシック" charset="-128"/>
              <a:cs typeface="ＭＳ Ｐゴシック" charset="-128"/>
            </a:endParaRPr>
          </a:p>
          <a:p>
            <a:pPr marL="457200" indent="-457200">
              <a:spcBef>
                <a:spcPct val="50000"/>
              </a:spcBef>
              <a:buFont typeface="Arial" charset="0"/>
              <a:buAutoNum type="arabicParenBoth"/>
              <a:defRPr/>
            </a:pPr>
            <a:r>
              <a:rPr lang="en-US" sz="2000" dirty="0" smtClean="0">
                <a:solidFill>
                  <a:srgbClr val="F14B31"/>
                </a:solidFill>
                <a:latin typeface="Arial" charset="0"/>
                <a:ea typeface="ＭＳ Ｐゴシック" charset="-128"/>
                <a:cs typeface="ＭＳ Ｐゴシック" charset="-128"/>
              </a:rPr>
              <a:t>It is not easy!</a:t>
            </a:r>
            <a:endParaRPr lang="en-US" sz="2000" dirty="0">
              <a:solidFill>
                <a:srgbClr val="F14B31"/>
              </a:solidFill>
              <a:latin typeface="Arial" charset="0"/>
              <a:ea typeface="ＭＳ Ｐゴシック" charset="-128"/>
              <a:cs typeface="ＭＳ Ｐゴシック" charset="-128"/>
            </a:endParaRPr>
          </a:p>
        </p:txBody>
      </p:sp>
      <p:pic>
        <p:nvPicPr>
          <p:cNvPr id="20485" name="Picture 7" descr="DSC00712"/>
          <p:cNvPicPr>
            <a:picLocks noChangeAspect="1" noChangeArrowheads="1"/>
          </p:cNvPicPr>
          <p:nvPr/>
        </p:nvPicPr>
        <p:blipFill>
          <a:blip r:embed="rId4"/>
          <a:srcRect/>
          <a:stretch>
            <a:fillRect/>
          </a:stretch>
        </p:blipFill>
        <p:spPr bwMode="auto">
          <a:xfrm rot="5400000" flipH="1">
            <a:off x="5280819" y="1577181"/>
            <a:ext cx="4084638" cy="306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3"/>
          <a:srcRect l="49493" t="12495" r="4680"/>
          <a:stretch>
            <a:fillRect/>
          </a:stretch>
        </p:blipFill>
        <p:spPr bwMode="auto">
          <a:xfrm>
            <a:off x="2152650" y="1731796"/>
            <a:ext cx="4476750" cy="5114397"/>
          </a:xfrm>
          <a:prstGeom prst="rect">
            <a:avLst/>
          </a:prstGeom>
          <a:noFill/>
          <a:ln w="9525">
            <a:noFill/>
            <a:miter lim="800000"/>
            <a:headEnd/>
            <a:tailEnd/>
          </a:ln>
        </p:spPr>
      </p:pic>
      <p:sp>
        <p:nvSpPr>
          <p:cNvPr id="30723" name="Rectangle 5"/>
          <p:cNvSpPr>
            <a:spLocks noChangeArrowheads="1"/>
          </p:cNvSpPr>
          <p:nvPr/>
        </p:nvSpPr>
        <p:spPr bwMode="auto">
          <a:xfrm>
            <a:off x="0" y="0"/>
            <a:ext cx="9144000" cy="914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2800">
                <a:solidFill>
                  <a:schemeClr val="bg1"/>
                </a:solidFill>
              </a:rPr>
              <a:t> PROBABILITY OF INCREASES 10-DAYDURATION </a:t>
            </a:r>
          </a:p>
          <a:p>
            <a:pPr algn="ctr"/>
            <a:r>
              <a:rPr lang="en-US" sz="2800">
                <a:solidFill>
                  <a:schemeClr val="bg1"/>
                </a:solidFill>
              </a:rPr>
              <a:t> FLOODING IN THE GANGES AND THE BRAHMAPUTRA</a:t>
            </a:r>
          </a:p>
        </p:txBody>
      </p:sp>
      <p:pic>
        <p:nvPicPr>
          <p:cNvPr id="30724" name="Picture 1"/>
          <p:cNvPicPr>
            <a:picLocks noChangeAspect="1"/>
          </p:cNvPicPr>
          <p:nvPr/>
        </p:nvPicPr>
        <p:blipFill>
          <a:blip r:embed="rId3"/>
          <a:srcRect l="17192" r="34265" b="87505"/>
          <a:stretch>
            <a:fillRect/>
          </a:stretch>
        </p:blipFill>
        <p:spPr bwMode="auto">
          <a:xfrm>
            <a:off x="2577900" y="933022"/>
            <a:ext cx="3886200" cy="598487"/>
          </a:xfrm>
          <a:prstGeom prst="rect">
            <a:avLst/>
          </a:prstGeom>
          <a:noFill/>
          <a:ln w="9525">
            <a:noFill/>
            <a:miter lim="800000"/>
            <a:headEnd/>
            <a:tailEnd/>
          </a:ln>
        </p:spPr>
      </p:pic>
      <p:pic>
        <p:nvPicPr>
          <p:cNvPr id="30725" name="Picture 1"/>
          <p:cNvPicPr>
            <a:picLocks noChangeAspect="1"/>
          </p:cNvPicPr>
          <p:nvPr/>
        </p:nvPicPr>
        <p:blipFill>
          <a:blip r:embed="rId3"/>
          <a:srcRect l="65735" b="87505"/>
          <a:stretch>
            <a:fillRect/>
          </a:stretch>
        </p:blipFill>
        <p:spPr bwMode="auto">
          <a:xfrm rot="-5400000">
            <a:off x="781050" y="3053556"/>
            <a:ext cx="2743200" cy="598487"/>
          </a:xfrm>
          <a:prstGeom prst="rect">
            <a:avLst/>
          </a:prstGeom>
          <a:noFill/>
          <a:ln w="9525">
            <a:noFill/>
            <a:miter lim="800000"/>
            <a:headEnd/>
            <a:tailEnd/>
          </a:ln>
        </p:spPr>
      </p:pic>
      <p:sp>
        <p:nvSpPr>
          <p:cNvPr id="8" name="Oval 7"/>
          <p:cNvSpPr/>
          <p:nvPr/>
        </p:nvSpPr>
        <p:spPr>
          <a:xfrm>
            <a:off x="5257800" y="4800600"/>
            <a:ext cx="457200" cy="990600"/>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28" name="TextBox 8"/>
          <p:cNvSpPr txBox="1">
            <a:spLocks noChangeArrowheads="1"/>
          </p:cNvSpPr>
          <p:nvPr/>
        </p:nvSpPr>
        <p:spPr bwMode="auto">
          <a:xfrm>
            <a:off x="4387165" y="5741583"/>
            <a:ext cx="1628775" cy="369888"/>
          </a:xfrm>
          <a:prstGeom prst="rect">
            <a:avLst/>
          </a:prstGeom>
          <a:noFill/>
          <a:ln w="9525">
            <a:noFill/>
            <a:miter lim="800000"/>
            <a:headEnd/>
            <a:tailEnd/>
          </a:ln>
        </p:spPr>
        <p:txBody>
          <a:bodyPr wrap="none">
            <a:prstTxWarp prst="textNoShape">
              <a:avLst/>
            </a:prstTxWarp>
            <a:spAutoFit/>
          </a:bodyPr>
          <a:lstStyle/>
          <a:p>
            <a:r>
              <a:rPr lang="en-US" dirty="0"/>
              <a:t>2000 level GHG</a:t>
            </a:r>
          </a:p>
        </p:txBody>
      </p:sp>
      <p:sp>
        <p:nvSpPr>
          <p:cNvPr id="10" name="Oval 9"/>
          <p:cNvSpPr/>
          <p:nvPr/>
        </p:nvSpPr>
        <p:spPr>
          <a:xfrm>
            <a:off x="5056725" y="3009900"/>
            <a:ext cx="457200" cy="990600"/>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0" name="TextBox 10"/>
          <p:cNvSpPr txBox="1">
            <a:spLocks noChangeArrowheads="1"/>
          </p:cNvSpPr>
          <p:nvPr/>
        </p:nvSpPr>
        <p:spPr bwMode="auto">
          <a:xfrm>
            <a:off x="3848244" y="3200400"/>
            <a:ext cx="1236663" cy="646113"/>
          </a:xfrm>
          <a:prstGeom prst="rect">
            <a:avLst/>
          </a:prstGeom>
          <a:noFill/>
          <a:ln w="9525">
            <a:noFill/>
            <a:miter lim="800000"/>
            <a:headEnd/>
            <a:tailEnd/>
          </a:ln>
        </p:spPr>
        <p:txBody>
          <a:bodyPr wrap="none">
            <a:prstTxWarp prst="textNoShape">
              <a:avLst/>
            </a:prstTxWarp>
            <a:spAutoFit/>
          </a:bodyPr>
          <a:lstStyle/>
          <a:p>
            <a:r>
              <a:rPr lang="en-US" dirty="0"/>
              <a:t>      GHG </a:t>
            </a:r>
          </a:p>
          <a:p>
            <a:r>
              <a:rPr lang="en-US" dirty="0"/>
              <a:t>projections</a:t>
            </a:r>
          </a:p>
        </p:txBody>
      </p:sp>
      <p:sp>
        <p:nvSpPr>
          <p:cNvPr id="13" name="Rectangle 12"/>
          <p:cNvSpPr/>
          <p:nvPr/>
        </p:nvSpPr>
        <p:spPr>
          <a:xfrm>
            <a:off x="6781800" y="32766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6705600" y="35052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p:cNvSpPr/>
          <p:nvPr/>
        </p:nvSpPr>
        <p:spPr>
          <a:xfrm>
            <a:off x="6629400" y="51816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6705600" y="47244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6629400" y="4953000"/>
            <a:ext cx="304800" cy="76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6" name="TextBox 17"/>
          <p:cNvSpPr txBox="1">
            <a:spLocks noChangeArrowheads="1"/>
          </p:cNvSpPr>
          <p:nvPr/>
        </p:nvSpPr>
        <p:spPr bwMode="auto">
          <a:xfrm>
            <a:off x="211036" y="6507639"/>
            <a:ext cx="4038600" cy="338554"/>
          </a:xfrm>
          <a:prstGeom prst="rect">
            <a:avLst/>
          </a:prstGeom>
          <a:noFill/>
          <a:ln w="9525">
            <a:noFill/>
            <a:miter lim="800000"/>
            <a:headEnd/>
            <a:tailEnd/>
          </a:ln>
        </p:spPr>
        <p:txBody>
          <a:bodyPr>
            <a:prstTxWarp prst="textNoShape">
              <a:avLst/>
            </a:prstTxWarp>
            <a:spAutoFit/>
          </a:bodyPr>
          <a:lstStyle/>
          <a:p>
            <a:r>
              <a:rPr lang="en-US" sz="1600" dirty="0"/>
              <a:t>Webster and </a:t>
            </a:r>
            <a:r>
              <a:rPr lang="en-US" sz="1600" dirty="0" err="1"/>
              <a:t>Jian</a:t>
            </a:r>
            <a:r>
              <a:rPr lang="en-US" sz="1600" dirty="0"/>
              <a:t> (2011) </a:t>
            </a:r>
          </a:p>
        </p:txBody>
      </p:sp>
      <p:sp>
        <p:nvSpPr>
          <p:cNvPr id="18" name="TextBox 17"/>
          <p:cNvSpPr txBox="1"/>
          <p:nvPr/>
        </p:nvSpPr>
        <p:spPr>
          <a:xfrm>
            <a:off x="34096" y="1983324"/>
            <a:ext cx="2037209" cy="3785652"/>
          </a:xfrm>
          <a:prstGeom prst="rect">
            <a:avLst/>
          </a:prstGeom>
          <a:noFill/>
          <a:ln w="38100" cmpd="sng">
            <a:solidFill>
              <a:schemeClr val="tx1"/>
            </a:solidFill>
          </a:ln>
        </p:spPr>
        <p:txBody>
          <a:bodyPr wrap="square" rtlCol="0">
            <a:spAutoFit/>
          </a:bodyPr>
          <a:lstStyle/>
          <a:p>
            <a:r>
              <a:rPr lang="en-US" sz="2400" b="1" dirty="0" smtClean="0"/>
              <a:t>Currently, Bangladesh and India, can expect devastating 10-day flooding occurring four times per generation</a:t>
            </a:r>
            <a:endParaRPr lang="en-US" sz="2400" b="1" dirty="0"/>
          </a:p>
        </p:txBody>
      </p:sp>
      <p:sp>
        <p:nvSpPr>
          <p:cNvPr id="19" name="TextBox 18"/>
          <p:cNvSpPr txBox="1"/>
          <p:nvPr/>
        </p:nvSpPr>
        <p:spPr>
          <a:xfrm>
            <a:off x="6781800" y="1983324"/>
            <a:ext cx="2227949" cy="4524315"/>
          </a:xfrm>
          <a:prstGeom prst="rect">
            <a:avLst/>
          </a:prstGeom>
          <a:solidFill>
            <a:srgbClr val="FFFF00"/>
          </a:solidFill>
          <a:ln w="38100" cmpd="sng">
            <a:solidFill>
              <a:schemeClr val="tx1"/>
            </a:solidFill>
          </a:ln>
        </p:spPr>
        <p:txBody>
          <a:bodyPr wrap="square" rtlCol="0">
            <a:spAutoFit/>
          </a:bodyPr>
          <a:lstStyle/>
          <a:p>
            <a:r>
              <a:rPr lang="en-US" sz="2400" b="1" dirty="0" smtClean="0"/>
              <a:t>By the end of the current century there is a high probability that India and Bangladesh will be visited by prolonged floods 10-20 times per generation </a:t>
            </a:r>
            <a:endParaRPr lang="en-US" sz="2400" b="1" dirty="0"/>
          </a:p>
        </p:txBody>
      </p:sp>
      <p:sp>
        <p:nvSpPr>
          <p:cNvPr id="20" name="Rectangle 19"/>
          <p:cNvSpPr/>
          <p:nvPr/>
        </p:nvSpPr>
        <p:spPr>
          <a:xfrm>
            <a:off x="5355995" y="2326260"/>
            <a:ext cx="1108105" cy="1900679"/>
          </a:xfrm>
          <a:prstGeom prst="rect">
            <a:avLst/>
          </a:prstGeom>
          <a:noFill/>
          <a:ln w="76200" cap="flat" cmpd="sng" algn="ctr">
            <a:solidFill>
              <a:schemeClr val="accent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02" name="Picture 5" descr="pollution"/>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204803" name="Text Box 4"/>
          <p:cNvSpPr txBox="1">
            <a:spLocks noChangeArrowheads="1"/>
          </p:cNvSpPr>
          <p:nvPr/>
        </p:nvSpPr>
        <p:spPr bwMode="auto">
          <a:xfrm>
            <a:off x="533400" y="-21102"/>
            <a:ext cx="7848600" cy="7248138"/>
          </a:xfrm>
          <a:prstGeom prst="rect">
            <a:avLst/>
          </a:prstGeom>
          <a:noFill/>
          <a:ln w="9525">
            <a:noFill/>
            <a:miter lim="800000"/>
            <a:headEnd/>
            <a:tailEnd/>
          </a:ln>
        </p:spPr>
        <p:txBody>
          <a:bodyPr>
            <a:prstTxWarp prst="textNoShape">
              <a:avLst/>
            </a:prstTxWarp>
            <a:spAutoFit/>
          </a:bodyPr>
          <a:lstStyle/>
          <a:p>
            <a:pPr>
              <a:spcBef>
                <a:spcPct val="50000"/>
              </a:spcBef>
            </a:pPr>
            <a:r>
              <a:rPr lang="en-US" sz="2000" b="1" u="sng" dirty="0"/>
              <a:t>Acknowledgements</a:t>
            </a:r>
            <a:r>
              <a:rPr lang="en-US" sz="2000" b="1" dirty="0"/>
              <a:t>: </a:t>
            </a:r>
          </a:p>
          <a:p>
            <a:pPr>
              <a:spcBef>
                <a:spcPct val="50000"/>
              </a:spcBef>
            </a:pPr>
            <a:r>
              <a:rPr lang="en-US" sz="2000" dirty="0"/>
              <a:t>Much of this work is a collaborative and a lot of it involved multiple visits to South Asia and Bangladesh. </a:t>
            </a:r>
          </a:p>
          <a:p>
            <a:pPr>
              <a:spcBef>
                <a:spcPct val="50000"/>
              </a:spcBef>
            </a:pPr>
            <a:r>
              <a:rPr lang="en-US" sz="2000" dirty="0"/>
              <a:t>I acknowledge especially:</a:t>
            </a:r>
            <a:r>
              <a:rPr lang="en-US" sz="2000" dirty="0" smtClean="0"/>
              <a:t> Judy </a:t>
            </a:r>
            <a:r>
              <a:rPr lang="en-US" sz="2000" dirty="0"/>
              <a:t>Curry, </a:t>
            </a:r>
            <a:r>
              <a:rPr lang="en-US" sz="2000" dirty="0" err="1"/>
              <a:t>Hai-Ru</a:t>
            </a:r>
            <a:r>
              <a:rPr lang="en-US" sz="2000" dirty="0"/>
              <a:t> Chang, </a:t>
            </a:r>
            <a:r>
              <a:rPr lang="en-US" sz="2000" dirty="0" smtClean="0"/>
              <a:t>Bob </a:t>
            </a:r>
            <a:r>
              <a:rPr lang="en-US" sz="2000" dirty="0"/>
              <a:t>Grossman, Tom Hopson,</a:t>
            </a:r>
            <a:r>
              <a:rPr lang="en-US" sz="2000" dirty="0" smtClean="0"/>
              <a:t> Jun </a:t>
            </a:r>
            <a:r>
              <a:rPr lang="en-US" sz="2000" dirty="0" err="1"/>
              <a:t>Jian</a:t>
            </a:r>
            <a:r>
              <a:rPr lang="en-US" sz="2000" dirty="0"/>
              <a:t>, </a:t>
            </a:r>
            <a:r>
              <a:rPr lang="en-US" sz="2000" dirty="0" err="1"/>
              <a:t>Hye</a:t>
            </a:r>
            <a:r>
              <a:rPr lang="en-US" sz="2000" dirty="0" smtClean="0"/>
              <a:t>-Mi </a:t>
            </a:r>
            <a:r>
              <a:rPr lang="en-US" sz="2000" dirty="0"/>
              <a:t>Kim, Violeta Toma,</a:t>
            </a:r>
            <a:r>
              <a:rPr lang="en-US" sz="2000" dirty="0" smtClean="0"/>
              <a:t> Kris </a:t>
            </a:r>
            <a:r>
              <a:rPr lang="en-US" sz="2000" dirty="0" err="1" smtClean="0"/>
              <a:t>Shrestha</a:t>
            </a:r>
            <a:r>
              <a:rPr lang="en-US" sz="2000" dirty="0" smtClean="0"/>
              <a:t>, Jeremy Hess and  </a:t>
            </a:r>
            <a:r>
              <a:rPr lang="en-US" sz="2000" dirty="0"/>
              <a:t>friends in South Asia especially</a:t>
            </a:r>
            <a:r>
              <a:rPr lang="en-US" sz="2000" dirty="0" smtClean="0"/>
              <a:t> Sri </a:t>
            </a:r>
            <a:r>
              <a:rPr lang="en-US" sz="2000" dirty="0" err="1" smtClean="0"/>
              <a:t>Subbiah</a:t>
            </a:r>
            <a:r>
              <a:rPr lang="en-US" sz="2000" dirty="0"/>
              <a:t>, Tom Brennan</a:t>
            </a:r>
            <a:r>
              <a:rPr lang="en-US" sz="2000" dirty="0" smtClean="0"/>
              <a:t> (USAID) and </a:t>
            </a:r>
            <a:r>
              <a:rPr lang="en-US" sz="2000" dirty="0"/>
              <a:t>Tim Palmer at ECMWF.</a:t>
            </a:r>
          </a:p>
          <a:p>
            <a:pPr>
              <a:spcBef>
                <a:spcPct val="50000"/>
              </a:spcBef>
            </a:pPr>
            <a:r>
              <a:rPr lang="en-US" sz="2000" dirty="0"/>
              <a:t>Some of what will be discussed today can be found in</a:t>
            </a:r>
            <a:r>
              <a:rPr lang="en-US" sz="2000" dirty="0" smtClean="0"/>
              <a:t> a number of </a:t>
            </a:r>
            <a:r>
              <a:rPr lang="en-US" sz="2000" dirty="0"/>
              <a:t>papers available at my website </a:t>
            </a:r>
            <a:r>
              <a:rPr lang="en-US" sz="1800" dirty="0"/>
              <a:t>http://</a:t>
            </a:r>
            <a:r>
              <a:rPr lang="en-US" sz="1800" dirty="0" err="1"/>
              <a:t>www.eas.gatech.edu/people/Peter_J_Webster</a:t>
            </a:r>
            <a:r>
              <a:rPr lang="en-US" sz="1800" dirty="0"/>
              <a:t>#:</a:t>
            </a:r>
            <a:r>
              <a:rPr lang="en-US" sz="2000" dirty="0"/>
              <a:t> </a:t>
            </a:r>
            <a:endParaRPr lang="en-US" sz="2000" dirty="0" smtClean="0"/>
          </a:p>
          <a:p>
            <a:pPr>
              <a:spcBef>
                <a:spcPct val="50000"/>
              </a:spcBef>
            </a:pPr>
            <a:r>
              <a:rPr lang="en-US" sz="1800" i="1" dirty="0" smtClean="0">
                <a:solidFill>
                  <a:srgbClr val="FFFFFF"/>
                </a:solidFill>
              </a:rPr>
              <a:t>Webster </a:t>
            </a:r>
            <a:r>
              <a:rPr lang="en-US" sz="1800" i="1" dirty="0">
                <a:solidFill>
                  <a:srgbClr val="FFFFFF"/>
                </a:solidFill>
              </a:rPr>
              <a:t>et al: 2010 </a:t>
            </a:r>
            <a:r>
              <a:rPr lang="en-US" sz="1800" i="1" dirty="0"/>
              <a:t>“</a:t>
            </a:r>
            <a:r>
              <a:rPr lang="en-US" sz="1800" i="1" dirty="0">
                <a:solidFill>
                  <a:schemeClr val="bg1"/>
                </a:solidFill>
              </a:rPr>
              <a:t>Extended-range probabilistic forecasts of Ganges and Brahmaputra floods in Bangladesh” Bull. Amer. Met Soc.</a:t>
            </a:r>
          </a:p>
          <a:p>
            <a:pPr>
              <a:spcBef>
                <a:spcPct val="50000"/>
              </a:spcBef>
            </a:pPr>
            <a:r>
              <a:rPr lang="en-US" sz="1800" i="1" dirty="0">
                <a:solidFill>
                  <a:schemeClr val="bg1"/>
                </a:solidFill>
              </a:rPr>
              <a:t>Webster and </a:t>
            </a:r>
            <a:r>
              <a:rPr lang="en-US" sz="1800" i="1" dirty="0" err="1">
                <a:solidFill>
                  <a:schemeClr val="bg1"/>
                </a:solidFill>
              </a:rPr>
              <a:t>Jian</a:t>
            </a:r>
            <a:r>
              <a:rPr lang="en-US" sz="1800" i="1" dirty="0">
                <a:solidFill>
                  <a:schemeClr val="bg1"/>
                </a:solidFill>
              </a:rPr>
              <a:t>: 2011: “Probability, prediction and decisions: A pathway towards the alleviation of poverty in the developing world” (Phil Trans Royal Society, November 2011</a:t>
            </a:r>
            <a:r>
              <a:rPr lang="en-US" sz="1800" i="1" dirty="0" smtClean="0">
                <a:solidFill>
                  <a:schemeClr val="bg1"/>
                </a:solidFill>
              </a:rPr>
              <a:t>)</a:t>
            </a:r>
          </a:p>
          <a:p>
            <a:pPr>
              <a:spcBef>
                <a:spcPct val="50000"/>
              </a:spcBef>
            </a:pPr>
            <a:r>
              <a:rPr lang="en-US" i="1" dirty="0" smtClean="0">
                <a:solidFill>
                  <a:srgbClr val="FFFFFF"/>
                </a:solidFill>
              </a:rPr>
              <a:t>Webster P. J., V. E. Toma and H. M. Kim 2011: Were the 2010 Pakistan Floods predictable? Geophys. Res. Lettrs.,38, L04806, </a:t>
            </a:r>
            <a:r>
              <a:rPr lang="en-US" i="1" dirty="0" err="1" smtClean="0">
                <a:solidFill>
                  <a:srgbClr val="FFFFFF"/>
                </a:solidFill>
              </a:rPr>
              <a:t>doi</a:t>
            </a:r>
            <a:r>
              <a:rPr lang="en-US" i="1" dirty="0" smtClean="0">
                <a:solidFill>
                  <a:srgbClr val="FFFFFF"/>
                </a:solidFill>
              </a:rPr>
              <a:t>: 10.1029/2010GL046346</a:t>
            </a:r>
          </a:p>
          <a:p>
            <a:pPr>
              <a:spcBef>
                <a:spcPct val="50000"/>
              </a:spcBef>
            </a:pPr>
            <a:r>
              <a:rPr lang="en-US" sz="1800" i="1" dirty="0" smtClean="0">
                <a:solidFill>
                  <a:srgbClr val="FFFFFF"/>
                </a:solidFill>
              </a:rPr>
              <a:t>Webster, P.J., K. </a:t>
            </a:r>
            <a:r>
              <a:rPr lang="en-US" sz="1800" i="1" dirty="0" err="1" smtClean="0">
                <a:solidFill>
                  <a:srgbClr val="FFFFFF"/>
                </a:solidFill>
              </a:rPr>
              <a:t>Streetha</a:t>
            </a:r>
            <a:r>
              <a:rPr lang="en-US" sz="1800" i="1" dirty="0" smtClean="0">
                <a:solidFill>
                  <a:srgbClr val="FFFFFF"/>
                </a:solidFill>
              </a:rPr>
              <a:t>, V. Toma and H-M Kim, 2012: Forecasting the 2012 Pakistan floods: A template for the developing world. Submitted to Nature </a:t>
            </a:r>
          </a:p>
          <a:p>
            <a:pPr>
              <a:spcBef>
                <a:spcPct val="50000"/>
              </a:spcBef>
            </a:pPr>
            <a:endParaRPr lang="en-US" sz="1800" i="1" dirty="0"/>
          </a:p>
          <a:p>
            <a:pPr>
              <a:spcBef>
                <a:spcPct val="50000"/>
              </a:spcBef>
            </a:pP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4"/>
          <p:cNvPicPr>
            <a:picLocks noChangeAspect="1"/>
          </p:cNvPicPr>
          <p:nvPr/>
        </p:nvPicPr>
        <p:blipFill>
          <a:blip r:embed="rId2"/>
          <a:srcRect/>
          <a:stretch>
            <a:fillRect/>
          </a:stretch>
        </p:blipFill>
        <p:spPr bwMode="auto">
          <a:xfrm>
            <a:off x="5545138" y="4702175"/>
            <a:ext cx="3359150" cy="2155825"/>
          </a:xfrm>
          <a:prstGeom prst="rect">
            <a:avLst/>
          </a:prstGeom>
          <a:noFill/>
          <a:ln w="9525">
            <a:noFill/>
            <a:miter lim="800000"/>
            <a:headEnd/>
            <a:tailEnd/>
          </a:ln>
        </p:spPr>
      </p:pic>
      <p:pic>
        <p:nvPicPr>
          <p:cNvPr id="36867" name="Picture 5"/>
          <p:cNvPicPr>
            <a:picLocks noChangeAspect="1"/>
          </p:cNvPicPr>
          <p:nvPr/>
        </p:nvPicPr>
        <p:blipFill>
          <a:blip r:embed="rId3"/>
          <a:srcRect/>
          <a:stretch>
            <a:fillRect/>
          </a:stretch>
        </p:blipFill>
        <p:spPr bwMode="auto">
          <a:xfrm>
            <a:off x="4973638" y="4702175"/>
            <a:ext cx="430212" cy="1801813"/>
          </a:xfrm>
          <a:prstGeom prst="rect">
            <a:avLst/>
          </a:prstGeom>
          <a:noFill/>
          <a:ln w="9525">
            <a:noFill/>
            <a:miter lim="800000"/>
            <a:headEnd/>
            <a:tailEnd/>
          </a:ln>
        </p:spPr>
      </p:pic>
      <p:sp>
        <p:nvSpPr>
          <p:cNvPr id="36868" name="TextBox 6"/>
          <p:cNvSpPr txBox="1">
            <a:spLocks noChangeArrowheads="1"/>
          </p:cNvSpPr>
          <p:nvPr/>
        </p:nvSpPr>
        <p:spPr bwMode="auto">
          <a:xfrm>
            <a:off x="201613" y="4830763"/>
            <a:ext cx="4797425" cy="1708150"/>
          </a:xfrm>
          <a:prstGeom prst="rect">
            <a:avLst/>
          </a:prstGeom>
          <a:noFill/>
          <a:ln w="28575">
            <a:solidFill>
              <a:srgbClr val="FF0000"/>
            </a:solidFill>
            <a:round/>
            <a:headEnd/>
            <a:tailEnd/>
          </a:ln>
        </p:spPr>
        <p:txBody>
          <a:bodyPr>
            <a:prstTxWarp prst="textNoShape">
              <a:avLst/>
            </a:prstTxWarp>
            <a:spAutoFit/>
          </a:bodyPr>
          <a:lstStyle/>
          <a:p>
            <a:pPr marL="342900" indent="-342900">
              <a:spcAft>
                <a:spcPts val="600"/>
              </a:spcAft>
              <a:buFont typeface="Arial" pitchFamily="1" charset="0"/>
              <a:buChar char="•"/>
            </a:pPr>
            <a:r>
              <a:rPr lang="en-US" sz="2000"/>
              <a:t>1981-2006 shows a substantial trend in the number of Category 4 and 5 tropical cyclones. </a:t>
            </a:r>
          </a:p>
          <a:p>
            <a:pPr marL="342900" indent="-342900">
              <a:spcAft>
                <a:spcPts val="600"/>
              </a:spcAft>
              <a:buFont typeface="Arial" pitchFamily="1" charset="0"/>
              <a:buChar char="•"/>
            </a:pPr>
            <a:r>
              <a:rPr lang="en-US" sz="2000"/>
              <a:t>Only the North Atlantic  shows similar growth in intensity (Elsner et al. 2008) </a:t>
            </a:r>
          </a:p>
        </p:txBody>
      </p:sp>
      <p:pic>
        <p:nvPicPr>
          <p:cNvPr id="36869" name="Picture 7" descr="800px-North_Indian_Ocean_cyclone_tracks_1980-2005.jpg"/>
          <p:cNvPicPr>
            <a:picLocks noChangeAspect="1"/>
          </p:cNvPicPr>
          <p:nvPr/>
        </p:nvPicPr>
        <p:blipFill>
          <a:blip r:embed="rId4"/>
          <a:srcRect/>
          <a:stretch>
            <a:fillRect/>
          </a:stretch>
        </p:blipFill>
        <p:spPr bwMode="auto">
          <a:xfrm>
            <a:off x="455613" y="903288"/>
            <a:ext cx="4948237" cy="3297237"/>
          </a:xfrm>
          <a:prstGeom prst="rect">
            <a:avLst/>
          </a:prstGeom>
          <a:noFill/>
          <a:ln w="9525">
            <a:noFill/>
            <a:miter lim="800000"/>
            <a:headEnd/>
            <a:tailEnd/>
          </a:ln>
        </p:spPr>
      </p:pic>
      <p:sp>
        <p:nvSpPr>
          <p:cNvPr id="36870" name="TextBox 8"/>
          <p:cNvSpPr txBox="1">
            <a:spLocks noChangeArrowheads="1"/>
          </p:cNvSpPr>
          <p:nvPr/>
        </p:nvSpPr>
        <p:spPr bwMode="auto">
          <a:xfrm>
            <a:off x="539750" y="3744913"/>
            <a:ext cx="1190625" cy="369887"/>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1980-2005</a:t>
            </a:r>
          </a:p>
        </p:txBody>
      </p:sp>
      <p:cxnSp>
        <p:nvCxnSpPr>
          <p:cNvPr id="12" name="Straight Connector 11"/>
          <p:cNvCxnSpPr/>
          <p:nvPr/>
        </p:nvCxnSpPr>
        <p:spPr>
          <a:xfrm rot="16200000" flipH="1">
            <a:off x="7102475" y="5526088"/>
            <a:ext cx="21209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872" name="TextBox 12"/>
          <p:cNvSpPr txBox="1">
            <a:spLocks noChangeArrowheads="1"/>
          </p:cNvSpPr>
          <p:nvPr/>
        </p:nvSpPr>
        <p:spPr bwMode="auto">
          <a:xfrm>
            <a:off x="7535863" y="4394200"/>
            <a:ext cx="661987" cy="368300"/>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Cat 4</a:t>
            </a:r>
          </a:p>
        </p:txBody>
      </p:sp>
      <p:cxnSp>
        <p:nvCxnSpPr>
          <p:cNvPr id="16" name="Straight Connector 15"/>
          <p:cNvCxnSpPr/>
          <p:nvPr/>
        </p:nvCxnSpPr>
        <p:spPr>
          <a:xfrm>
            <a:off x="2444750" y="4586288"/>
            <a:ext cx="4910138" cy="1587"/>
          </a:xfrm>
          <a:prstGeom prst="line">
            <a:avLst/>
          </a:prstGeom>
          <a:ln w="28575" cap="flat" cmpd="sng" algn="ctr">
            <a:solidFill>
              <a:srgbClr val="FF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2322512" y="4708526"/>
            <a:ext cx="244475" cy="0"/>
          </a:xfrm>
          <a:prstGeom prst="line">
            <a:avLst/>
          </a:pr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875" name="TextBox 20"/>
          <p:cNvSpPr txBox="1">
            <a:spLocks noChangeArrowheads="1"/>
          </p:cNvSpPr>
          <p:nvPr/>
        </p:nvSpPr>
        <p:spPr bwMode="auto">
          <a:xfrm>
            <a:off x="2592388" y="4213225"/>
            <a:ext cx="4602162" cy="400050"/>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Trend in the number of Category 4 &amp; 5 TCs</a:t>
            </a:r>
          </a:p>
        </p:txBody>
      </p:sp>
      <p:sp>
        <p:nvSpPr>
          <p:cNvPr id="36876" name="TextBox 21"/>
          <p:cNvSpPr txBox="1">
            <a:spLocks noChangeArrowheads="1"/>
          </p:cNvSpPr>
          <p:nvPr/>
        </p:nvSpPr>
        <p:spPr bwMode="auto">
          <a:xfrm>
            <a:off x="0" y="-31750"/>
            <a:ext cx="8904288" cy="954088"/>
          </a:xfrm>
          <a:prstGeom prst="rect">
            <a:avLst/>
          </a:prstGeom>
          <a:noFill/>
          <a:ln w="9525">
            <a:noFill/>
            <a:miter lim="800000"/>
            <a:headEnd/>
            <a:tailEnd/>
          </a:ln>
        </p:spPr>
        <p:txBody>
          <a:bodyPr>
            <a:prstTxWarp prst="textNoShape">
              <a:avLst/>
            </a:prstTxWarp>
            <a:spAutoFit/>
          </a:bodyPr>
          <a:lstStyle/>
          <a:p>
            <a:pPr algn="ctr"/>
            <a:r>
              <a:rPr lang="en-US" sz="2800"/>
              <a:t>Climatology and Intensity Trends of North IndianOcean </a:t>
            </a:r>
          </a:p>
          <a:p>
            <a:pPr algn="ctr"/>
            <a:r>
              <a:rPr lang="en-US" sz="2800"/>
              <a:t>Tropical Cyclones</a:t>
            </a:r>
          </a:p>
        </p:txBody>
      </p:sp>
      <p:sp>
        <p:nvSpPr>
          <p:cNvPr id="36877" name="TextBox 22"/>
          <p:cNvSpPr txBox="1">
            <a:spLocks noChangeArrowheads="1"/>
          </p:cNvSpPr>
          <p:nvPr/>
        </p:nvSpPr>
        <p:spPr bwMode="auto">
          <a:xfrm>
            <a:off x="5799138" y="1176338"/>
            <a:ext cx="3116262" cy="2862262"/>
          </a:xfrm>
          <a:prstGeom prst="rect">
            <a:avLst/>
          </a:prstGeom>
          <a:noFill/>
          <a:ln w="9525">
            <a:noFill/>
            <a:miter lim="800000"/>
            <a:headEnd/>
            <a:tailEnd/>
          </a:ln>
        </p:spPr>
        <p:txBody>
          <a:bodyPr>
            <a:prstTxWarp prst="textNoShape">
              <a:avLst/>
            </a:prstTxWarp>
            <a:spAutoFit/>
          </a:bodyPr>
          <a:lstStyle/>
          <a:p>
            <a:pPr marL="231775" indent="-231775">
              <a:spcAft>
                <a:spcPts val="1200"/>
              </a:spcAft>
              <a:buFont typeface="Arial" pitchFamily="1" charset="0"/>
              <a:buChar char="•"/>
            </a:pPr>
            <a:r>
              <a:rPr lang="en-US" sz="2000"/>
              <a:t>5% of storms form in NIO (4% BoB. 1% AS)</a:t>
            </a:r>
          </a:p>
          <a:p>
            <a:pPr marL="231775" indent="-231775">
              <a:spcAft>
                <a:spcPts val="1200"/>
              </a:spcAft>
              <a:buFont typeface="Arial" pitchFamily="1" charset="0"/>
              <a:buChar char="•"/>
            </a:pPr>
            <a:r>
              <a:rPr lang="en-US" sz="2000"/>
              <a:t>Two major formation periods: April-May and Oct-Nov</a:t>
            </a:r>
          </a:p>
          <a:p>
            <a:pPr marL="231775" indent="-231775">
              <a:spcAft>
                <a:spcPts val="1200"/>
              </a:spcAft>
              <a:buFont typeface="Arial" pitchFamily="1" charset="0"/>
              <a:buChar char="•"/>
            </a:pPr>
            <a:r>
              <a:rPr lang="en-US" sz="2000"/>
              <a:t>Two major formation   regions: Bay of Bengal and Arabian Sea. </a:t>
            </a:r>
          </a:p>
        </p:txBody>
      </p:sp>
      <p:sp>
        <p:nvSpPr>
          <p:cNvPr id="36878" name="TextBox 14"/>
          <p:cNvSpPr txBox="1">
            <a:spLocks noChangeArrowheads="1"/>
          </p:cNvSpPr>
          <p:nvPr/>
        </p:nvSpPr>
        <p:spPr bwMode="auto">
          <a:xfrm>
            <a:off x="8801100" y="6359525"/>
            <a:ext cx="314325" cy="40005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1030"/>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49155" name="Picture 2"/>
          <p:cNvPicPr>
            <a:picLocks noChangeAspect="1" noChangeArrowheads="1"/>
          </p:cNvPicPr>
          <p:nvPr/>
        </p:nvPicPr>
        <p:blipFill>
          <a:blip r:embed="rId3"/>
          <a:srcRect b="14519"/>
          <a:stretch>
            <a:fillRect/>
          </a:stretch>
        </p:blipFill>
        <p:spPr bwMode="auto">
          <a:xfrm>
            <a:off x="1371600" y="1249363"/>
            <a:ext cx="6248400" cy="5137150"/>
          </a:xfrm>
          <a:prstGeom prst="rect">
            <a:avLst/>
          </a:prstGeom>
          <a:noFill/>
          <a:ln w="9525">
            <a:noFill/>
            <a:miter lim="800000"/>
            <a:headEnd/>
            <a:tailEnd/>
          </a:ln>
        </p:spPr>
      </p:pic>
      <p:cxnSp>
        <p:nvCxnSpPr>
          <p:cNvPr id="49156" name="Straight Connector 5"/>
          <p:cNvCxnSpPr>
            <a:cxnSpLocks noChangeShapeType="1"/>
          </p:cNvCxnSpPr>
          <p:nvPr/>
        </p:nvCxnSpPr>
        <p:spPr bwMode="auto">
          <a:xfrm rot="5400000" flipH="1" flipV="1">
            <a:off x="4116388" y="3505200"/>
            <a:ext cx="1827212" cy="1588"/>
          </a:xfrm>
          <a:prstGeom prst="line">
            <a:avLst/>
          </a:prstGeom>
          <a:noFill/>
          <a:ln w="38100">
            <a:solidFill>
              <a:srgbClr val="FF0000"/>
            </a:solidFill>
            <a:round/>
            <a:headEnd/>
            <a:tailEnd/>
          </a:ln>
        </p:spPr>
      </p:cxnSp>
      <p:cxnSp>
        <p:nvCxnSpPr>
          <p:cNvPr id="49157" name="Straight Connector 8"/>
          <p:cNvCxnSpPr>
            <a:cxnSpLocks noChangeShapeType="1"/>
          </p:cNvCxnSpPr>
          <p:nvPr/>
        </p:nvCxnSpPr>
        <p:spPr bwMode="auto">
          <a:xfrm flipV="1">
            <a:off x="5029200" y="2286000"/>
            <a:ext cx="1828800" cy="304800"/>
          </a:xfrm>
          <a:prstGeom prst="line">
            <a:avLst/>
          </a:prstGeom>
          <a:noFill/>
          <a:ln w="38100">
            <a:solidFill>
              <a:srgbClr val="FF0000"/>
            </a:solidFill>
            <a:round/>
            <a:headEnd/>
            <a:tailEnd/>
          </a:ln>
        </p:spPr>
      </p:cxnSp>
      <p:sp>
        <p:nvSpPr>
          <p:cNvPr id="49158" name="Text Box 1029"/>
          <p:cNvSpPr txBox="1">
            <a:spLocks noChangeArrowheads="1"/>
          </p:cNvSpPr>
          <p:nvPr/>
        </p:nvSpPr>
        <p:spPr bwMode="auto">
          <a:xfrm>
            <a:off x="152400" y="152400"/>
            <a:ext cx="8763000" cy="1016000"/>
          </a:xfrm>
          <a:prstGeom prst="rect">
            <a:avLst/>
          </a:prstGeom>
          <a:noFill/>
          <a:ln w="9525">
            <a:noFill/>
            <a:miter lim="800000"/>
            <a:headEnd/>
            <a:tailEnd/>
          </a:ln>
        </p:spPr>
        <p:txBody>
          <a:bodyPr>
            <a:prstTxWarp prst="textNoShape">
              <a:avLst/>
            </a:prstTxWarp>
            <a:spAutoFit/>
          </a:bodyPr>
          <a:lstStyle/>
          <a:p>
            <a:pPr marL="228600" indent="-228600">
              <a:spcBef>
                <a:spcPct val="50000"/>
              </a:spcBef>
              <a:buFont typeface="Arial" pitchFamily="1" charset="0"/>
              <a:buChar char="•"/>
            </a:pPr>
            <a:r>
              <a:rPr lang="en-US">
                <a:solidFill>
                  <a:schemeClr val="bg1"/>
                </a:solidFill>
              </a:rPr>
              <a:t>Population increases rapid but mainly in the developing world</a:t>
            </a:r>
          </a:p>
          <a:p>
            <a:pPr marL="228600" indent="-228600">
              <a:spcBef>
                <a:spcPct val="50000"/>
              </a:spcBef>
              <a:buFont typeface="Arial" pitchFamily="1" charset="0"/>
              <a:buChar char="•"/>
            </a:pPr>
            <a:r>
              <a:rPr lang="en-US">
                <a:solidFill>
                  <a:schemeClr val="bg1"/>
                </a:solidFill>
              </a:rPr>
              <a:t>Thus, overall percentage of the world in poverty grows </a:t>
            </a:r>
          </a:p>
        </p:txBody>
      </p:sp>
      <p:sp>
        <p:nvSpPr>
          <p:cNvPr id="49159" name="Line 1031"/>
          <p:cNvSpPr>
            <a:spLocks noChangeShapeType="1"/>
          </p:cNvSpPr>
          <p:nvPr/>
        </p:nvSpPr>
        <p:spPr bwMode="auto">
          <a:xfrm flipH="1">
            <a:off x="2286000" y="3886200"/>
            <a:ext cx="4724400" cy="1143000"/>
          </a:xfrm>
          <a:prstGeom prst="line">
            <a:avLst/>
          </a:prstGeom>
          <a:noFill/>
          <a:ln w="38100">
            <a:solidFill>
              <a:srgbClr val="FFFF00"/>
            </a:solidFill>
            <a:round/>
            <a:headEnd/>
            <a:tailEnd/>
          </a:ln>
        </p:spPr>
        <p:txBody>
          <a:bodyPr wrap="none" anchor="ctr">
            <a:prstTxWarp prst="textNoShape">
              <a:avLst/>
            </a:prstTxWarp>
          </a:bodyPr>
          <a:lstStyle/>
          <a:p>
            <a:endParaRPr lang="en-US"/>
          </a:p>
        </p:txBody>
      </p:sp>
      <p:sp>
        <p:nvSpPr>
          <p:cNvPr id="49160" name="TextBox 7"/>
          <p:cNvSpPr txBox="1">
            <a:spLocks noChangeArrowheads="1"/>
          </p:cNvSpPr>
          <p:nvPr/>
        </p:nvSpPr>
        <p:spPr bwMode="auto">
          <a:xfrm rot="-539249">
            <a:off x="5018088" y="2355850"/>
            <a:ext cx="1957387" cy="400050"/>
          </a:xfrm>
          <a:prstGeom prst="rect">
            <a:avLst/>
          </a:prstGeom>
          <a:noFill/>
          <a:ln w="9525">
            <a:noFill/>
            <a:miter lim="800000"/>
            <a:headEnd/>
            <a:tailEnd/>
          </a:ln>
        </p:spPr>
        <p:txBody>
          <a:bodyPr wrap="none">
            <a:prstTxWarp prst="textNoShape">
              <a:avLst/>
            </a:prstTxWarp>
            <a:spAutoFit/>
          </a:bodyPr>
          <a:lstStyle/>
          <a:p>
            <a:r>
              <a:rPr lang="en-US" sz="2000" i="1">
                <a:solidFill>
                  <a:srgbClr val="FF0000"/>
                </a:solidFill>
              </a:rPr>
              <a:t>less developed</a:t>
            </a:r>
          </a:p>
        </p:txBody>
      </p:sp>
      <p:sp>
        <p:nvSpPr>
          <p:cNvPr id="49161" name="TextBox 8"/>
          <p:cNvSpPr txBox="1">
            <a:spLocks noChangeArrowheads="1"/>
          </p:cNvSpPr>
          <p:nvPr/>
        </p:nvSpPr>
        <p:spPr bwMode="auto">
          <a:xfrm rot="-794728">
            <a:off x="3009900" y="4603750"/>
            <a:ext cx="2468563" cy="461963"/>
          </a:xfrm>
          <a:prstGeom prst="rect">
            <a:avLst/>
          </a:prstGeom>
          <a:noFill/>
          <a:ln w="9525">
            <a:noFill/>
            <a:miter lim="800000"/>
            <a:headEnd/>
            <a:tailEnd/>
          </a:ln>
        </p:spPr>
        <p:txBody>
          <a:bodyPr wrap="none">
            <a:prstTxWarp prst="textNoShape">
              <a:avLst/>
            </a:prstTxWarp>
            <a:spAutoFit/>
          </a:bodyPr>
          <a:lstStyle/>
          <a:p>
            <a:r>
              <a:rPr lang="en-US" i="1">
                <a:solidFill>
                  <a:srgbClr val="FFFF00"/>
                </a:solidFill>
              </a:rPr>
              <a:t>More developed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1607</TotalTime>
  <Words>3891</Words>
  <Application>Microsoft Macintosh PowerPoint</Application>
  <PresentationFormat>On-screen Show (4:3)</PresentationFormat>
  <Paragraphs>494</Paragraphs>
  <Slides>70</Slides>
  <Notes>42</Notes>
  <HiddenSlides>0</HiddenSlides>
  <MMClips>0</MMClips>
  <ScaleCrop>false</ScaleCrop>
  <HeadingPairs>
    <vt:vector size="4" baseType="variant">
      <vt:variant>
        <vt:lpstr>Design Template</vt:lpstr>
      </vt:variant>
      <vt:variant>
        <vt:i4>1</vt:i4>
      </vt:variant>
      <vt:variant>
        <vt:lpstr>Slide Titles</vt:lpstr>
      </vt:variant>
      <vt:variant>
        <vt:i4>70</vt:i4>
      </vt:variant>
    </vt:vector>
  </HeadingPairs>
  <TitlesOfParts>
    <vt:vector size="71" baseType="lpstr">
      <vt:lpstr>Office Theme</vt:lpstr>
      <vt:lpstr>Slide 1</vt:lpstr>
      <vt:lpstr>Population affected by Environmental Hazards</vt:lpstr>
      <vt:lpstr>Flood Mortality</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Uncertainty in the success of less-developed world “sustainability projects”</vt:lpstr>
      <vt:lpstr>Slide 19</vt:lpstr>
      <vt:lpstr>Slide 20</vt:lpstr>
      <vt:lpstr>Slide 21</vt:lpstr>
      <vt:lpstr>Slide 22</vt:lpstr>
      <vt:lpstr>Slide 23</vt:lpstr>
      <vt:lpstr>End-to-end flood prediction in Bangladesh:   Extended probabilistic flood forecasts on medium and long time-scales  Results after 10 years: Considerable drying of the grapes on the vine. Not exactly a good shiraz but perhaps a moderate amarone!          </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(III) Ganges, Brahmaputra and Yangtze river basins in a changing world and a growing population:  Floods, the availability of fresh water, avoiding international crises and developing a basis for policy  Addressing the longer term problems          </vt:lpstr>
      <vt:lpstr>Slide 60</vt:lpstr>
      <vt:lpstr>Slide 61</vt:lpstr>
      <vt:lpstr>Slide 62</vt:lpstr>
      <vt:lpstr>Slide 63</vt:lpstr>
      <vt:lpstr>Slide 64</vt:lpstr>
      <vt:lpstr>Slide 65</vt:lpstr>
      <vt:lpstr>Slide 66</vt:lpstr>
      <vt:lpstr>Slide 67</vt:lpstr>
      <vt:lpstr>Slide 68</vt:lpstr>
      <vt:lpstr>Slide 69</vt:lpstr>
      <vt:lpstr>Slide 70</vt:lpstr>
    </vt:vector>
  </TitlesOfParts>
  <Company>Georgia 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easisg</dc:creator>
  <cp:lastModifiedBy>easisg</cp:lastModifiedBy>
  <cp:revision>9</cp:revision>
  <dcterms:created xsi:type="dcterms:W3CDTF">2012-10-09T14:26:05Z</dcterms:created>
  <dcterms:modified xsi:type="dcterms:W3CDTF">2012-10-09T14:32:50Z</dcterms:modified>
</cp:coreProperties>
</file>