
<file path=[Content_Types].xml><?xml version="1.0" encoding="utf-8"?>
<Types xmlns="http://schemas.openxmlformats.org/package/2006/content-types">
  <Override PartName="/ppt/slides/slide30.xml" ContentType="application/vnd.openxmlformats-officedocument.presentationml.slide+xml"/>
  <Override PartName="/ppt/slides/slide88.xml" ContentType="application/vnd.openxmlformats-officedocument.presentationml.slide+xml"/>
  <Override PartName="/ppt/notesSlides/notesSlide69.xml" ContentType="application/vnd.openxmlformats-officedocument.presentationml.notesSlide+xml"/>
  <Override PartName="/ppt/embeddings/oleObject28.bin" ContentType="application/vnd.openxmlformats-officedocument.oleObject"/>
  <Override PartName="/ppt/slides/slide24.xml" ContentType="application/vnd.openxmlformats-officedocument.presentationml.slide+xml"/>
  <Override PartName="/ppt/slides/slide72.xml" ContentType="application/vnd.openxmlformats-officedocument.presentationml.slide+xml"/>
  <Override PartName="/ppt/notesSlides/notesSlide47.xml" ContentType="application/vnd.openxmlformats-officedocument.presentationml.notesSlide+xml"/>
  <Override PartName="/ppt/slides/slide66.xml" ContentType="application/vnd.openxmlformats-officedocument.presentationml.slide+xml"/>
  <Override PartName="/ppt/slides/slide50.xml" ContentType="application/vnd.openxmlformats-officedocument.presentationml.slide+xml"/>
  <Override PartName="/ppt/slides/slide112.xml" ContentType="application/vnd.openxmlformats-officedocument.presentationml.slide+xml"/>
  <Override PartName="/ppt/notesSlides/notesSlide25.xml" ContentType="application/vnd.openxmlformats-officedocument.presentationml.notesSlide+xml"/>
  <Override PartName="/ppt/slides/slide44.xml" ContentType="application/vnd.openxmlformats-officedocument.presentationml.slide+xml"/>
  <Override PartName="/ppt/notesSlides/notesSlide67.xml" ContentType="application/vnd.openxmlformats-officedocument.presentationml.notesSlide+xml"/>
  <Override PartName="/ppt/slides/slide86.xml" ContentType="application/vnd.openxmlformats-officedocument.presentationml.slide+xml"/>
  <Override PartName="/ppt/embeddings/oleObject26.bin" ContentType="application/vnd.openxmlformats-officedocument.oleObject"/>
  <Override PartName="/ppt/slides/slide22.xml" ContentType="application/vnd.openxmlformats-officedocument.presentationml.slide+xml"/>
  <Override PartName="/ppt/notesSlides/notesSlide45.xml" ContentType="application/vnd.openxmlformats-officedocument.presentationml.notesSlide+xml"/>
  <Override PartName="/ppt/slides/slide64.xml" ContentType="application/vnd.openxmlformats-officedocument.presentationml.slide+xml"/>
  <Override PartName="/ppt/embeddings/oleObject8.bin" ContentType="application/vnd.openxmlformats-officedocument.oleObject"/>
  <Default Extension="xml" ContentType="application/xml"/>
  <Override PartName="/ppt/slides/slide110.xml" ContentType="application/vnd.openxmlformats-officedocument.presentationml.slide+xml"/>
  <Override PartName="/ppt/slideLayouts/slideLayout11.xml" ContentType="application/vnd.openxmlformats-officedocument.presentationml.slideLayout+xml"/>
  <Override PartName="/ppt/notesSlides/notesSlide23.xml" ContentType="application/vnd.openxmlformats-officedocument.presentationml.notesSlide+xml"/>
  <Override PartName="/ppt/slides/slide42.xml" ContentType="application/vnd.openxmlformats-officedocument.presentationml.slide+xml"/>
  <Override PartName="/ppt/embeddings/oleObject46.bin" ContentType="application/vnd.openxmlformats-officedocument.oleObject"/>
  <Override PartName="/ppt/notesSlides/notesSlide65.xml" ContentType="application/vnd.openxmlformats-officedocument.presentationml.notesSlide+xml"/>
  <Override PartName="/ppt/slides/slide84.xml" ContentType="application/vnd.openxmlformats-officedocument.presentationml.slide+xml"/>
  <Override PartName="/ppt/embeddings/oleObject24.bin" ContentType="application/vnd.openxmlformats-officedocument.oleObject"/>
  <Override PartName="/ppt/slides/slide20.xml" ContentType="application/vnd.openxmlformats-officedocument.presentationml.slide+xml"/>
  <Override PartName="/ppt/notesSlides/notesSlide59.xml" ContentType="application/vnd.openxmlformats-officedocument.presentationml.notesSlide+xml"/>
  <Override PartName="/ppt/embeddings/Microsoft_Equation5.bin" ContentType="application/vnd.openxmlformats-officedocument.oleObject"/>
  <Override PartName="/ppt/notesSlides/notesSlide43.xml" ContentType="application/vnd.openxmlformats-officedocument.presentationml.notesSlide+xml"/>
  <Override PartName="/ppt/slides/slide62.xml" ContentType="application/vnd.openxmlformats-officedocument.presentationml.slide+xml"/>
  <Override PartName="/ppt/embeddings/oleObject6.bin" ContentType="application/vnd.openxmlformats-officedocument.oleObject"/>
  <Override PartName="/ppt/notesSlides/notesSlide21.xml" ContentType="application/vnd.openxmlformats-officedocument.presentationml.notesSlide+xml"/>
  <Override PartName="/ppt/slides/slide40.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embeddings/oleObject44.bin" ContentType="application/vnd.openxmlformats-officedocument.oleObject"/>
  <Default Extension="jpeg" ContentType="image/jpeg"/>
  <Override PartName="/ppt/notesSlides/notesSlide63.xml" ContentType="application/vnd.openxmlformats-officedocument.presentationml.notesSlide+xml"/>
  <Override PartName="/ppt/slides/slide82.xml" ContentType="application/vnd.openxmlformats-officedocument.presentationml.slide+xml"/>
  <Override PartName="/ppt/embeddings/oleObject22.bin" ContentType="application/vnd.openxmlformats-officedocument.oleObject"/>
  <Override PartName="/ppt/notesSlides/notesSlide57.xml" ContentType="application/vnd.openxmlformats-officedocument.presentationml.notesSlide+xml"/>
  <Override PartName="/ppt/embeddings/Microsoft_Equation3.bin" ContentType="application/vnd.openxmlformats-officedocument.oleObject"/>
  <Override PartName="/docProps/app.xml" ContentType="application/vnd.openxmlformats-officedocument.extended-properties+xml"/>
  <Override PartName="/ppt/slides/slide109.xml" ContentType="application/vnd.openxmlformats-officedocument.presentationml.slide+xml"/>
  <Override PartName="/ppt/slides/slide60.xml" ContentType="application/vnd.openxmlformats-officedocument.presentationml.slide+xml"/>
  <Override PartName="/ppt/notesSlides/notesSlide41.xml" ContentType="application/vnd.openxmlformats-officedocument.presentationml.notesSlide+xml"/>
  <Override PartName="/ppt/embeddings/oleObject4.bin" ContentType="application/vnd.openxmlformats-officedocument.oleObject"/>
  <Override PartName="/ppt/slideLayouts/slideLayout8.xml" ContentType="application/vnd.openxmlformats-officedocument.presentationml.slideLayout+xml"/>
  <Override PartName="/ppt/notesSlides/notesSlide35.xml" ContentType="application/vnd.openxmlformats-officedocument.presentationml.notesSlide+xml"/>
  <Override PartName="/ppt/embeddings/oleObject42.bin" ContentType="application/vnd.openxmlformats-officedocument.oleObject"/>
  <Override PartName="/ppt/slides/slide100.xml" ContentType="application/vnd.openxmlformats-officedocument.presentationml.slide+xml"/>
  <Override PartName="/ppt/notesSlides/notesSlide5.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embeddings/oleObject36.bin" ContentType="application/vnd.openxmlformats-officedocument.oleObject"/>
  <Override PartName="/ppt/notesSlides/notesSlide61.xml" ContentType="application/vnd.openxmlformats-officedocument.presentationml.notesSlide+xml"/>
  <Override PartName="/ppt/slides/slide80.xml" ContentType="application/vnd.openxmlformats-officedocument.presentationml.slide+xml"/>
  <Override PartName="/ppt/embeddings/oleObject20.bin" ContentType="application/vnd.openxmlformats-officedocument.oleObject"/>
  <Override PartName="/ppt/notesSlides/notesSlide55.xml" ContentType="application/vnd.openxmlformats-officedocument.presentationml.notesSlide+xml"/>
  <Override PartName="/ppt/embeddings/Microsoft_Equation1.bin" ContentType="application/vnd.openxmlformats-officedocument.oleObject"/>
  <Override PartName="/ppt/slides/slide107.xml" ContentType="application/vnd.openxmlformats-officedocument.presentationml.slide+xml"/>
  <Override PartName="/ppt/slideMasters/slideMaster1.xml" ContentType="application/vnd.openxmlformats-officedocument.presentationml.slideMaster+xml"/>
  <Override PartName="/ppt/embeddings/oleObject2.bin" ContentType="application/vnd.openxmlformats-officedocument.oleObject"/>
  <Override PartName="/ppt/slideLayouts/slideLayout6.xml" ContentType="application/vnd.openxmlformats-officedocument.presentationml.slideLayout+xml"/>
  <Override PartName="/ppt/slides/slide39.xml" ContentType="application/vnd.openxmlformats-officedocument.presentationml.slide+xml"/>
  <Override PartName="/ppt/notesSlides/notesSlide33.xml" ContentType="application/vnd.openxmlformats-officedocument.presentationml.notesSlide+xml"/>
  <Override PartName="/ppt/embeddings/oleObject40.bin" ContentType="application/vnd.openxmlformats-officedocument.oleObject"/>
  <Override PartName="/ppt/notesSlides/notesSlide3.xml" ContentType="application/vnd.openxmlformats-officedocument.presentationml.notesSlide+xml"/>
  <Override PartName="/ppt/slides/slide94.xml" ContentType="application/vnd.openxmlformats-officedocument.presentationml.slide+xml"/>
  <Override PartName="/ppt/slides/slide5.xml" ContentType="application/vnd.openxmlformats-officedocument.presentationml.slide+xml"/>
  <Override PartName="/ppt/embeddings/oleObject34.bin" ContentType="application/vnd.openxmlformats-officedocument.oleObject"/>
  <Override PartName="/ppt/slides/slide17.xml" ContentType="application/vnd.openxmlformats-officedocument.presentationml.slide+xml"/>
  <Override PartName="/ppt/slides/slide59.xml" ContentType="application/vnd.openxmlformats-officedocument.presentationml.slide+xml"/>
  <Override PartName="/ppt/notesSlides/notesSlide53.xml" ContentType="application/vnd.openxmlformats-officedocument.presentationml.notesSlide+xml"/>
  <Override PartName="/ppt/embeddings/oleObject12.bin" ContentType="application/vnd.openxmlformats-officedocument.oleObject"/>
  <Override PartName="/ppt/slides/slide105.xml" ContentType="application/vnd.openxmlformats-officedocument.presentationml.slide+xml"/>
  <Override PartName="/ppt/notesSlides/notesSlide18.xml" ContentType="application/vnd.openxmlformats-officedocument.presentationml.notesSlide+xml"/>
  <Override PartName="/ppt/slideLayouts/slideLayout4.xml" ContentType="application/vnd.openxmlformats-officedocument.presentationml.slideLayout+xml"/>
  <Override PartName="/ppt/slides/slide37.xml" ContentType="application/vnd.openxmlformats-officedocument.presentationml.slide+xml"/>
  <Override PartName="/ppt/notesSlides/notesSlide31.xml" ContentType="application/vnd.openxmlformats-officedocument.presentationml.notesSlide+xml"/>
  <Default Extension="pdf" ContentType="application/pdf"/>
  <Override PartName="/ppt/slides/slide79.xml" ContentType="application/vnd.openxmlformats-officedocument.presentationml.slide+xml"/>
  <Override PartName="/ppt/slides/slide92.xml" ContentType="application/vnd.openxmlformats-officedocument.presentationml.slide+xml"/>
  <Override PartName="/ppt/notesSlides/notesSlide1.xml" ContentType="application/vnd.openxmlformats-officedocument.presentationml.notesSlide+xml"/>
  <Override PartName="/ppt/embeddings/oleObject19.bin" ContentType="application/vnd.openxmlformats-officedocument.oleObject"/>
  <Override PartName="/ppt/slides/slide15.xml" ContentType="application/vnd.openxmlformats-officedocument.presentationml.slide+xml"/>
  <Override PartName="/ppt/embeddings/oleObject32.bin" ContentType="application/vnd.openxmlformats-officedocument.oleObject"/>
  <Override PartName="/ppt/slides/slide3.xml" ContentType="application/vnd.openxmlformats-officedocument.presentationml.slide+xml"/>
  <Override PartName="/ppt/notesSlides/notesSlide38.xml" ContentType="application/vnd.openxmlformats-officedocument.presentationml.notesSlide+xml"/>
  <Override PartName="/ppt/slides/slide57.xml" ContentType="application/vnd.openxmlformats-officedocument.presentationml.slide+xml"/>
  <Override PartName="/ppt/slides/slide70.xml" ContentType="application/vnd.openxmlformats-officedocument.presentationml.slide+xml"/>
  <Override PartName="/ppt/notesSlides/notesSlide51.xml" ContentType="application/vnd.openxmlformats-officedocument.presentationml.notesSlide+xml"/>
  <Override PartName="/ppt/embeddings/oleObject10.bin" ContentType="application/vnd.openxmlformats-officedocument.oleObject"/>
  <Override PartName="/ppt/notesSlides/notesSlide8.xml" ContentType="application/vnd.openxmlformats-officedocument.presentationml.notesSlide+xml"/>
  <Override PartName="/ppt/slides/slide99.xml" ContentType="application/vnd.openxmlformats-officedocument.presentationml.slide+xml"/>
  <Override PartName="/ppt/notesSlides/notesSlide16.xml" ContentType="application/vnd.openxmlformats-officedocument.presentationml.notesSlide+xml"/>
  <Override PartName="/ppt/slideLayouts/slideLayout2.xml" ContentType="application/vnd.openxmlformats-officedocument.presentationml.slideLayout+xml"/>
  <Override PartName="/ppt/slides/slide35.xml" ContentType="application/vnd.openxmlformats-officedocument.presentationml.slide+xml"/>
  <Override PartName="/ppt/embeddings/oleObject39.bin" ContentType="application/vnd.openxmlformats-officedocument.oleObject"/>
  <Override PartName="/ppt/slides/slide29.xml" ContentType="application/vnd.openxmlformats-officedocument.presentationml.slide+xml"/>
  <Override PartName="/ppt/slides/slide77.xml" ContentType="application/vnd.openxmlformats-officedocument.presentationml.slide+xml"/>
  <Override PartName="/ppt/slides/slide90.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embeddings/oleObject30.bin" ContentType="application/vnd.openxmlformats-officedocument.oleObject"/>
  <Override PartName="/ppt/embeddings/oleObject17.bin" ContentType="application/vnd.openxmlformats-officedocument.oleObject"/>
  <Override PartName="/ppt/notesSlides/notesSlide36.xml" ContentType="application/vnd.openxmlformats-officedocument.presentationml.notesSlide+xml"/>
  <Override PartName="/ppt/slides/slide55.xml" ContentType="application/vnd.openxmlformats-officedocument.presentationml.slide+xml"/>
  <Override PartName="/ppt/slides/slide49.xml" ContentType="application/vnd.openxmlformats-officedocument.presentationml.slide+xml"/>
  <Override PartName="/ppt/slides/slide97.xml" ContentType="application/vnd.openxmlformats-officedocument.presentationml.slide+xml"/>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slides/slide27.xml" ContentType="application/vnd.openxmlformats-officedocument.presentationml.slide+xml"/>
  <Override PartName="/ppt/slides/slide75.xml" ContentType="application/vnd.openxmlformats-officedocument.presentationml.slide+xml"/>
  <Override PartName="/docProps/core.xml" ContentType="application/vnd.openxmlformats-package.core-properties+xml"/>
  <Override PartName="/ppt/embeddings/oleObject15.bin" ContentType="application/vnd.openxmlformats-officedocument.oleObject"/>
  <Override PartName="/ppt/slides/slide11.xml" ContentType="application/vnd.openxmlformats-officedocument.presentationml.slide+xml"/>
  <Override PartName="/ppt/slides/slide69.xml" ContentType="application/vnd.openxmlformats-officedocument.presentationml.slide+xml"/>
  <Override PartName="/ppt/slides/slide53.xml" ContentType="application/vnd.openxmlformats-officedocument.presentationml.slide+xml"/>
  <Override PartName="/ppt/notesSlides/notesSlide28.xml" ContentType="application/vnd.openxmlformats-officedocument.presentationml.notesSlide+xml"/>
  <Override PartName="/ppt/slides/slide47.xml" ContentType="application/vnd.openxmlformats-officedocument.presentationml.slide+xml"/>
  <Override PartName="/ppt/theme/theme1.xml" ContentType="application/vnd.openxmlformats-officedocument.theme+xml"/>
  <Override PartName="/ppt/notesSlides/notesSlide12.xml" ContentType="application/vnd.openxmlformats-officedocument.presentationml.notesSlide+xml"/>
  <Override PartName="/ppt/slides/slide31.xml" ContentType="application/vnd.openxmlformats-officedocument.presentationml.slide+xml"/>
  <Override PartName="/ppt/slides/slide89.xml" ContentType="application/vnd.openxmlformats-officedocument.presentationml.slide+xml"/>
  <Override PartName="/ppt/embeddings/oleObject29.bin" ContentType="application/vnd.openxmlformats-officedocument.oleObject"/>
  <Override PartName="/ppt/slides/slide25.xml" ContentType="application/vnd.openxmlformats-officedocument.presentationml.slide+xml"/>
  <Override PartName="/ppt/slides/slide73.xml" ContentType="application/vnd.openxmlformats-officedocument.presentationml.slide+xml"/>
  <Override PartName="/ppt/embeddings/oleObject13.bin" ContentType="application/vnd.openxmlformats-officedocument.oleObject"/>
  <Override PartName="/ppt/notesSlides/notesSlide48.xml" ContentType="application/vnd.openxmlformats-officedocument.presentationml.notesSlide+xml"/>
  <Override PartName="/ppt/slides/slide67.xml" ContentType="application/vnd.openxmlformats-officedocument.presentationml.slide+xml"/>
  <Override PartName="/ppt/slides/slide51.xml" ContentType="application/vnd.openxmlformats-officedocument.presentationml.slide+xml"/>
  <Override PartName="/ppt/notesSlides/notesSlide26.xml" ContentType="application/vnd.openxmlformats-officedocument.presentationml.notesSlide+xml"/>
  <Override PartName="/ppt/slides/slide45.xml" ContentType="application/vnd.openxmlformats-officedocument.presentationml.slide+xml"/>
  <Override PartName="/ppt/notesSlides/notesSlide68.xml" ContentType="application/vnd.openxmlformats-officedocument.presentationml.notesSlide+xml"/>
  <Override PartName="/ppt/slides/slide87.xml" ContentType="application/vnd.openxmlformats-officedocument.presentationml.slide+xml"/>
  <Override PartName="/ppt/embeddings/oleObject27.bin" ContentType="application/vnd.openxmlformats-officedocument.oleObject"/>
  <Override PartName="/ppt/slides/slide23.xml" ContentType="application/vnd.openxmlformats-officedocument.presentationml.slide+xml"/>
  <Default Extension="pict" ContentType="image/pict"/>
  <Override PartName="/ppt/notesSlides/notesSlide46.xml" ContentType="application/vnd.openxmlformats-officedocument.presentationml.notesSlide+xml"/>
  <Override PartName="/ppt/slides/slide65.xml" ContentType="application/vnd.openxmlformats-officedocument.presentationml.slide+xml"/>
  <Override PartName="/ppt/embeddings/oleObject9.bin" ContentType="application/vnd.openxmlformats-officedocument.oleObject"/>
  <Override PartName="/ppt/slides/slide111.xml" ContentType="application/vnd.openxmlformats-officedocument.presentationml.slide+xml"/>
  <Override PartName="/ppt/notesSlides/notesSlide24.xml" ContentType="application/vnd.openxmlformats-officedocument.presentationml.notesSlide+xml"/>
  <Override PartName="/ppt/slides/slide43.xml" ContentType="application/vnd.openxmlformats-officedocument.presentationml.slide+xml"/>
  <Override PartName="/ppt/embeddings/oleObject47.bin" ContentType="application/vnd.openxmlformats-officedocument.oleObject"/>
  <Override PartName="/ppt/notesSlides/notesSlide66.xml" ContentType="application/vnd.openxmlformats-officedocument.presentationml.notesSlide+xml"/>
  <Override PartName="/ppt/slides/slide85.xml" ContentType="application/vnd.openxmlformats-officedocument.presentationml.slide+xml"/>
  <Override PartName="/ppt/embeddings/oleObject25.bin" ContentType="application/vnd.openxmlformats-officedocument.oleObject"/>
  <Override PartName="/ppt/slides/slide21.xml" ContentType="application/vnd.openxmlformats-officedocument.presentationml.slide+xml"/>
  <Override PartName="/ppt/notesMasters/notesMaster1.xml" ContentType="application/vnd.openxmlformats-officedocument.presentationml.notesMaster+xml"/>
  <Override PartName="/ppt/notesSlides/notesSlide44.xml" ContentType="application/vnd.openxmlformats-officedocument.presentationml.notesSlide+xml"/>
  <Override PartName="/ppt/slides/slide63.xml" ContentType="application/vnd.openxmlformats-officedocument.presentationml.slide+xml"/>
  <Override PartName="/ppt/embeddings/oleObject7.bin" ContentType="application/vnd.openxmlformats-officedocument.oleObject"/>
  <Default Extension="gif" ContentType="image/gif"/>
  <Override PartName="/ppt/slideLayouts/slideLayout10.xml" ContentType="application/vnd.openxmlformats-officedocument.presentationml.slideLayout+xml"/>
  <Override PartName="/ppt/notesSlides/notesSlide22.xml" ContentType="application/vnd.openxmlformats-officedocument.presentationml.notesSlide+xml"/>
  <Override PartName="/ppt/slides/slide41.xml" ContentType="application/vnd.openxmlformats-officedocument.presentationml.slide+xml"/>
  <Override PartName="/ppt/slides/slide103.xml" ContentType="application/vnd.openxmlformats-officedocument.presentationml.slide+xml"/>
  <Override PartName="/ppt/presentation.xml" ContentType="application/vnd.openxmlformats-officedocument.presentationml.presentation.main+xml"/>
  <Override PartName="/ppt/embeddings/oleObject45.bin" ContentType="application/vnd.openxmlformats-officedocument.oleObject"/>
  <Override PartName="/ppt/notesSlides/notesSlide64.xml" ContentType="application/vnd.openxmlformats-officedocument.presentationml.notesSlide+xml"/>
  <Override PartName="/ppt/slides/slide83.xml" ContentType="application/vnd.openxmlformats-officedocument.presentationml.slide+xml"/>
  <Override PartName="/ppt/embeddings/oleObject23.bin" ContentType="application/vnd.openxmlformats-officedocument.oleObject"/>
  <Override PartName="/ppt/notesSlides/notesSlide58.xml" ContentType="application/vnd.openxmlformats-officedocument.presentationml.notesSlide+xml"/>
  <Override PartName="/ppt/embeddings/Microsoft_Equation4.bin" ContentType="application/vnd.openxmlformats-officedocument.oleObject"/>
  <Override PartName="/ppt/notesSlides/notesSlide42.xml" ContentType="application/vnd.openxmlformats-officedocument.presentationml.notesSlide+xml"/>
  <Override PartName="/ppt/slides/slide61.xml" ContentType="application/vnd.openxmlformats-officedocument.presentationml.slide+xml"/>
  <Override PartName="/ppt/embeddings/oleObject5.bin" ContentType="application/vnd.openxmlformats-officedocument.oleObject"/>
  <Override PartName="/ppt/slideLayouts/slideLayout9.xml" ContentType="application/vnd.openxmlformats-officedocument.presentationml.slideLayout+xml"/>
  <Override PartName="/ppt/notesSlides/notesSlide20.xml" ContentType="application/vnd.openxmlformats-officedocument.presentationml.notesSlide+xml"/>
  <Override PartName="/ppt/slides/slide101.xml" ContentType="application/vnd.openxmlformats-officedocument.presentationml.slide+xml"/>
  <Override PartName="/ppt/notesSlides/notesSlide6.xml" ContentType="application/vnd.openxmlformats-officedocument.presentationml.notesSlide+xml"/>
  <Override PartName="/ppt/embeddings/oleObject43.bin" ContentType="application/vnd.openxmlformats-officedocument.oleObject"/>
  <Override PartName="/ppt/slides/slide8.xml" ContentType="application/vnd.openxmlformats-officedocument.presentationml.slide+xml"/>
  <Override PartName="/ppt/embeddings/oleObject37.bin" ContentType="application/vnd.openxmlformats-officedocument.oleObject"/>
  <Override PartName="/ppt/notesSlides/notesSlide62.xml" ContentType="application/vnd.openxmlformats-officedocument.presentationml.notesSlide+xml"/>
  <Override PartName="/ppt/slides/slide81.xml" ContentType="application/vnd.openxmlformats-officedocument.presentationml.slide+xml"/>
  <Override PartName="/ppt/embeddings/oleObject21.bin" ContentType="application/vnd.openxmlformats-officedocument.oleObject"/>
  <Override PartName="/ppt/notesSlides/notesSlide56.xml" ContentType="application/vnd.openxmlformats-officedocument.presentationml.notesSlide+xml"/>
  <Override PartName="/ppt/embeddings/Microsoft_Equation2.bin" ContentType="application/vnd.openxmlformats-officedocument.oleObject"/>
  <Override PartName="/ppt/slides/slide108.xml" ContentType="application/vnd.openxmlformats-officedocument.presentationml.slide+xml"/>
  <Override PartName="/ppt/notesSlides/notesSlide40.xml" ContentType="application/vnd.openxmlformats-officedocument.presentationml.notesSlide+xml"/>
  <Override PartName="/ppt/embeddings/oleObject3.bin" ContentType="application/vnd.openxmlformats-officedocument.oleObject"/>
  <Override PartName="/ppt/slideLayouts/slideLayout7.xml" ContentType="application/vnd.openxmlformats-officedocument.presentationml.slideLayout+xml"/>
  <Override PartName="/ppt/notesSlides/notesSlide34.xml" ContentType="application/vnd.openxmlformats-officedocument.presentationml.notesSlide+xml"/>
  <Override PartName="/ppt/embeddings/oleObject41.bin" ContentType="application/vnd.openxmlformats-officedocument.oleObject"/>
  <Override PartName="/ppt/notesSlides/notesSlide4.xml" ContentType="application/vnd.openxmlformats-officedocument.presentationml.notesSlide+xml"/>
  <Override PartName="/ppt/slides/slide95.xml" ContentType="application/vnd.openxmlformats-officedocument.presentationml.slide+xml"/>
  <Override PartName="/ppt/slides/slide6.xml" ContentType="application/vnd.openxmlformats-officedocument.presentationml.slide+xml"/>
  <Override PartName="/ppt/slides/slide18.xml" ContentType="application/vnd.openxmlformats-officedocument.presentationml.slide+xml"/>
  <Override PartName="/ppt/embeddings/oleObject35.bin" ContentType="application/vnd.openxmlformats-officedocument.oleObject"/>
  <Override PartName="/ppt/notesSlides/notesSlide60.xml" ContentType="application/vnd.openxmlformats-officedocument.presentationml.notesSlide+xml"/>
  <Default Extension="vml" ContentType="application/vnd.openxmlformats-officedocument.vmlDrawing"/>
  <Override PartName="/ppt/notesSlides/notesSlide54.xml" ContentType="application/vnd.openxmlformats-officedocument.presentationml.notesSlide+xml"/>
  <Override PartName="/ppt/slides/slide106.xml" ContentType="application/vnd.openxmlformats-officedocument.presentationml.slide+xml"/>
  <Override PartName="/ppt/tableStyles.xml" ContentType="application/vnd.openxmlformats-officedocument.presentationml.tableStyles+xml"/>
  <Override PartName="/ppt/embeddings/oleObject1.bin" ContentType="application/vnd.openxmlformats-officedocument.oleObject"/>
  <Override PartName="/ppt/notesSlides/notesSlide19.xml" ContentType="application/vnd.openxmlformats-officedocument.presentationml.notesSlide+xml"/>
  <Override PartName="/ppt/slideLayouts/slideLayout5.xml" ContentType="application/vnd.openxmlformats-officedocument.presentationml.slideLayout+xml"/>
  <Override PartName="/ppt/slides/slide38.xml" ContentType="application/vnd.openxmlformats-officedocument.presentationml.slide+xml"/>
  <Override PartName="/ppt/notesSlides/notesSlide32.xml" ContentType="application/vnd.openxmlformats-officedocument.presentationml.notesSlide+xml"/>
  <Default Extension="bin" ContentType="application/vnd.openxmlformats-officedocument.presentationml.printerSettings"/>
  <Override PartName="/ppt/notesSlides/notesSlide2.xml" ContentType="application/vnd.openxmlformats-officedocument.presentationml.notesSlide+xml"/>
  <Override PartName="/ppt/slides/slide93.xml" ContentType="application/vnd.openxmlformats-officedocument.presentationml.slide+xml"/>
  <Override PartName="/ppt/slides/slide4.xml" ContentType="application/vnd.openxmlformats-officedocument.presentationml.slide+xml"/>
  <Override PartName="/ppt/embeddings/oleObject33.bin" ContentType="application/vnd.openxmlformats-officedocument.oleObject"/>
  <Override PartName="/ppt/slides/slide16.xml" ContentType="application/vnd.openxmlformats-officedocument.presentationml.slide+xml"/>
  <Override PartName="/ppt/notesSlides/notesSlide10.xml" ContentType="application/vnd.openxmlformats-officedocument.presentationml.notesSlide+xml"/>
  <Override PartName="/ppt/notesSlides/notesSlide39.xml" ContentType="application/vnd.openxmlformats-officedocument.presentationml.notesSlide+xml"/>
  <Override PartName="/ppt/slides/slide58.xml" ContentType="application/vnd.openxmlformats-officedocument.presentationml.slide+xml"/>
  <Override PartName="/ppt/slides/slide71.xml" ContentType="application/vnd.openxmlformats-officedocument.presentationml.slide+xml"/>
  <Override PartName="/ppt/notesSlides/notesSlide52.xml" ContentType="application/vnd.openxmlformats-officedocument.presentationml.notesSlide+xml"/>
  <Override PartName="/ppt/embeddings/oleObject11.bin" ContentType="application/vnd.openxmlformats-officedocument.oleObject"/>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17.xml" ContentType="application/vnd.openxmlformats-officedocument.presentationml.notesSlide+xml"/>
  <Override PartName="/ppt/slideLayouts/slideLayout3.xml" ContentType="application/vnd.openxmlformats-officedocument.presentationml.slideLayout+xml"/>
  <Override PartName="/ppt/slides/slide36.xml" ContentType="application/vnd.openxmlformats-officedocument.presentationml.slide+xml"/>
  <Override PartName="/ppt/notesSlides/notesSlide30.xml" ContentType="application/vnd.openxmlformats-officedocument.presentationml.notesSlide+xml"/>
  <Override PartName="/ppt/slides/slide78.xml" ContentType="application/vnd.openxmlformats-officedocument.presentationml.slide+xml"/>
  <Override PartName="/ppt/slides/slide91.xml" ContentType="application/vnd.openxmlformats-officedocument.presentationml.slide+xml"/>
  <Override PartName="/ppt/slides/slide2.xml" ContentType="application/vnd.openxmlformats-officedocument.presentationml.slide+xml"/>
  <Override PartName="/ppt/slides/slide14.xml" ContentType="application/vnd.openxmlformats-officedocument.presentationml.slide+xml"/>
  <Override PartName="/ppt/embeddings/oleObject31.bin" ContentType="application/vnd.openxmlformats-officedocument.oleObject"/>
  <Override PartName="/ppt/embeddings/oleObject18.bin" ContentType="application/vnd.openxmlformats-officedocument.oleObject"/>
  <Override PartName="/ppt/notesSlides/notesSlide37.xml" ContentType="application/vnd.openxmlformats-officedocument.presentationml.notesSlide+xml"/>
  <Override PartName="/ppt/slides/slide56.xml" ContentType="application/vnd.openxmlformats-officedocument.presentationml.slide+xml"/>
  <Override PartName="/ppt/notesSlides/notesSlide50.xml" ContentType="application/vnd.openxmlformats-officedocument.presentationml.notesSlide+xml"/>
  <Override PartName="/ppt/slides/slide98.xml" ContentType="application/vnd.openxmlformats-officedocument.presentationml.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s/slide34.xml" ContentType="application/vnd.openxmlformats-officedocument.presentationml.slide+xml"/>
  <Override PartName="/ppt/embeddings/oleObject38.bin" ContentType="application/vnd.openxmlformats-officedocument.oleObject"/>
  <Override PartName="/ppt/slides/slide28.xml" ContentType="application/vnd.openxmlformats-officedocument.presentationml.slide+xml"/>
  <Override PartName="/ppt/slides/slide76.xml" ContentType="application/vnd.openxmlformats-officedocument.presentationml.slide+xml"/>
  <Override PartName="/ppt/embeddings/oleObject16.bin" ContentType="application/vnd.openxmlformats-officedocument.oleObject"/>
  <Default Extension="png" ContentType="image/png"/>
  <Override PartName="/ppt/slides/slide12.xml" ContentType="application/vnd.openxmlformats-officedocument.presentationml.slide+xml"/>
  <Default Extension="wmf" ContentType="image/x-wmf"/>
  <Default Extension="emf" ContentType="image/x-emf"/>
  <Override PartName="/ppt/slides/slide54.xml" ContentType="application/vnd.openxmlformats-officedocument.presentationml.slide+xml"/>
  <Default Extension="rels" ContentType="application/vnd.openxmlformats-package.relationships+xml"/>
  <Override PartName="/ppt/notesSlides/notesSlide29.xml" ContentType="application/vnd.openxmlformats-officedocument.presentationml.notesSlide+xml"/>
  <Override PartName="/ppt/slides/slide48.xml" ContentType="application/vnd.openxmlformats-officedocument.presentationml.slide+xml"/>
  <Override PartName="/ppt/slides/slide96.xml" ContentType="application/vnd.openxmlformats-officedocument.presentationml.slide+xml"/>
  <Override PartName="/ppt/theme/theme2.xml" ContentType="application/vnd.openxmlformats-officedocument.theme+xml"/>
  <Override PartName="/ppt/notesSlides/notesSlide13.xml" ContentType="application/vnd.openxmlformats-officedocument.presentationml.notesSlide+xml"/>
  <Override PartName="/ppt/slides/slide32.xml" ContentType="application/vnd.openxmlformats-officedocument.presentationml.slide+xml"/>
  <Override PartName="/ppt/slides/slide26.xml" ContentType="application/vnd.openxmlformats-officedocument.presentationml.slide+xml"/>
  <Override PartName="/ppt/slides/slide74.xml" ContentType="application/vnd.openxmlformats-officedocument.presentationml.slide+xml"/>
  <Override PartName="/ppt/embeddings/oleObject14.bin" ContentType="application/vnd.openxmlformats-officedocument.oleObject"/>
  <Override PartName="/ppt/slides/slide10.xml" ContentType="application/vnd.openxmlformats-officedocument.presentationml.slide+xml"/>
  <Override PartName="/ppt/slides/slide68.xml" ContentType="application/vnd.openxmlformats-officedocument.presentationml.slide+xml"/>
  <Override PartName="/ppt/notesSlides/notesSlide49.xml" ContentType="application/vnd.openxmlformats-officedocument.presentationml.notesSlide+xml"/>
  <Override PartName="/ppt/slides/slide52.xml" ContentType="application/vnd.openxmlformats-officedocument.presentationml.slide+xml"/>
  <Override PartName="/ppt/notesSlides/notesSlide27.xml" ContentType="application/vnd.openxmlformats-officedocument.presentationml.notesSlide+xml"/>
  <Override PartName="/ppt/slides/slide46.xml" ContentType="application/vnd.openxmlformats-officedocument.presentationml.slide+xml"/>
  <Override PartName="/ppt/presProps.xml" ContentType="application/vnd.openxmlformats-officedocument.presentationml.presProps+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14"/>
  </p:notesMasterIdLst>
  <p:sldIdLst>
    <p:sldId id="325" r:id="rId2"/>
    <p:sldId id="397" r:id="rId3"/>
    <p:sldId id="326" r:id="rId4"/>
    <p:sldId id="329" r:id="rId5"/>
    <p:sldId id="330" r:id="rId6"/>
    <p:sldId id="327" r:id="rId7"/>
    <p:sldId id="396" r:id="rId8"/>
    <p:sldId id="342" r:id="rId9"/>
    <p:sldId id="328" r:id="rId10"/>
    <p:sldId id="331" r:id="rId11"/>
    <p:sldId id="332" r:id="rId12"/>
    <p:sldId id="333" r:id="rId13"/>
    <p:sldId id="335" r:id="rId14"/>
    <p:sldId id="334" r:id="rId15"/>
    <p:sldId id="324" r:id="rId16"/>
    <p:sldId id="305" r:id="rId17"/>
    <p:sldId id="344" r:id="rId18"/>
    <p:sldId id="347" r:id="rId19"/>
    <p:sldId id="345" r:id="rId20"/>
    <p:sldId id="346" r:id="rId21"/>
    <p:sldId id="343" r:id="rId22"/>
    <p:sldId id="306" r:id="rId23"/>
    <p:sldId id="307" r:id="rId24"/>
    <p:sldId id="308" r:id="rId25"/>
    <p:sldId id="309" r:id="rId26"/>
    <p:sldId id="310" r:id="rId27"/>
    <p:sldId id="380" r:id="rId28"/>
    <p:sldId id="385" r:id="rId29"/>
    <p:sldId id="386" r:id="rId30"/>
    <p:sldId id="381" r:id="rId31"/>
    <p:sldId id="256" r:id="rId32"/>
    <p:sldId id="257" r:id="rId33"/>
    <p:sldId id="258" r:id="rId34"/>
    <p:sldId id="259" r:id="rId35"/>
    <p:sldId id="264" r:id="rId36"/>
    <p:sldId id="260" r:id="rId37"/>
    <p:sldId id="261" r:id="rId38"/>
    <p:sldId id="265" r:id="rId39"/>
    <p:sldId id="262" r:id="rId40"/>
    <p:sldId id="266" r:id="rId41"/>
    <p:sldId id="382" r:id="rId42"/>
    <p:sldId id="267" r:id="rId43"/>
    <p:sldId id="268" r:id="rId44"/>
    <p:sldId id="387" r:id="rId45"/>
    <p:sldId id="269" r:id="rId46"/>
    <p:sldId id="263" r:id="rId47"/>
    <p:sldId id="383" r:id="rId48"/>
    <p:sldId id="388" r:id="rId49"/>
    <p:sldId id="389" r:id="rId50"/>
    <p:sldId id="390" r:id="rId51"/>
    <p:sldId id="391" r:id="rId52"/>
    <p:sldId id="392" r:id="rId53"/>
    <p:sldId id="277" r:id="rId54"/>
    <p:sldId id="273" r:id="rId55"/>
    <p:sldId id="274" r:id="rId56"/>
    <p:sldId id="275" r:id="rId57"/>
    <p:sldId id="278" r:id="rId58"/>
    <p:sldId id="279" r:id="rId59"/>
    <p:sldId id="280" r:id="rId60"/>
    <p:sldId id="281" r:id="rId61"/>
    <p:sldId id="282" r:id="rId62"/>
    <p:sldId id="284" r:id="rId63"/>
    <p:sldId id="294" r:id="rId64"/>
    <p:sldId id="295" r:id="rId65"/>
    <p:sldId id="296" r:id="rId66"/>
    <p:sldId id="297" r:id="rId67"/>
    <p:sldId id="298" r:id="rId68"/>
    <p:sldId id="299" r:id="rId69"/>
    <p:sldId id="300" r:id="rId70"/>
    <p:sldId id="301" r:id="rId71"/>
    <p:sldId id="302" r:id="rId72"/>
    <p:sldId id="336" r:id="rId73"/>
    <p:sldId id="337" r:id="rId74"/>
    <p:sldId id="338" r:id="rId75"/>
    <p:sldId id="339" r:id="rId76"/>
    <p:sldId id="340" r:id="rId77"/>
    <p:sldId id="384" r:id="rId78"/>
    <p:sldId id="363" r:id="rId79"/>
    <p:sldId id="364" r:id="rId80"/>
    <p:sldId id="365" r:id="rId81"/>
    <p:sldId id="366" r:id="rId82"/>
    <p:sldId id="367" r:id="rId83"/>
    <p:sldId id="368" r:id="rId84"/>
    <p:sldId id="369" r:id="rId85"/>
    <p:sldId id="370" r:id="rId86"/>
    <p:sldId id="371" r:id="rId87"/>
    <p:sldId id="372" r:id="rId88"/>
    <p:sldId id="373" r:id="rId89"/>
    <p:sldId id="374" r:id="rId90"/>
    <p:sldId id="375" r:id="rId91"/>
    <p:sldId id="376" r:id="rId92"/>
    <p:sldId id="377" r:id="rId93"/>
    <p:sldId id="378" r:id="rId94"/>
    <p:sldId id="394" r:id="rId95"/>
    <p:sldId id="351" r:id="rId96"/>
    <p:sldId id="352" r:id="rId97"/>
    <p:sldId id="353" r:id="rId98"/>
    <p:sldId id="354" r:id="rId99"/>
    <p:sldId id="395" r:id="rId100"/>
    <p:sldId id="393" r:id="rId101"/>
    <p:sldId id="355" r:id="rId102"/>
    <p:sldId id="356" r:id="rId103"/>
    <p:sldId id="357" r:id="rId104"/>
    <p:sldId id="358" r:id="rId105"/>
    <p:sldId id="359" r:id="rId106"/>
    <p:sldId id="360" r:id="rId107"/>
    <p:sldId id="361" r:id="rId108"/>
    <p:sldId id="362" r:id="rId109"/>
    <p:sldId id="348" r:id="rId110"/>
    <p:sldId id="349" r:id="rId111"/>
    <p:sldId id="271" r:id="rId112"/>
    <p:sldId id="272" r:id="rId1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149" d="100"/>
          <a:sy n="149" d="100"/>
        </p:scale>
        <p:origin x="-23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96"/>
    </p:cViewPr>
  </p:sorterViewPr>
  <p:gridSpacing cx="78028800" cy="780288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notesMaster" Target="notesMasters/notesMaster1.xml"/><Relationship Id="rId115" Type="http://schemas.openxmlformats.org/officeDocument/2006/relationships/printerSettings" Target="printerSettings/printerSettings1.bin"/><Relationship Id="rId116" Type="http://schemas.openxmlformats.org/officeDocument/2006/relationships/presProps" Target="presProps.xml"/><Relationship Id="rId117" Type="http://schemas.openxmlformats.org/officeDocument/2006/relationships/viewProps" Target="viewProps.xml"/><Relationship Id="rId118" Type="http://schemas.openxmlformats.org/officeDocument/2006/relationships/theme" Target="theme/theme1.xml"/><Relationship Id="rId119" Type="http://schemas.openxmlformats.org/officeDocument/2006/relationships/tableStyles" Target="tableStyle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ict"/><Relationship Id="rId2" Type="http://schemas.openxmlformats.org/officeDocument/2006/relationships/image" Target="../media/image25.pict"/></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7.pict"/></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9.pict"/></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75.wmf"/><Relationship Id="rId4" Type="http://schemas.openxmlformats.org/officeDocument/2006/relationships/image" Target="../media/image76.wmf"/><Relationship Id="rId1" Type="http://schemas.openxmlformats.org/officeDocument/2006/relationships/image" Target="../media/image73.wmf"/><Relationship Id="rId2" Type="http://schemas.openxmlformats.org/officeDocument/2006/relationships/image" Target="../media/image74.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79.wmf"/><Relationship Id="rId4" Type="http://schemas.openxmlformats.org/officeDocument/2006/relationships/image" Target="../media/image76.wmf"/><Relationship Id="rId1" Type="http://schemas.openxmlformats.org/officeDocument/2006/relationships/image" Target="../media/image77.wmf"/><Relationship Id="rId2" Type="http://schemas.openxmlformats.org/officeDocument/2006/relationships/image" Target="../media/image78.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7.pict"/><Relationship Id="rId2" Type="http://schemas.openxmlformats.org/officeDocument/2006/relationships/image" Target="../media/image98.pict"/></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1" Type="http://schemas.openxmlformats.org/officeDocument/2006/relationships/image" Target="../media/image106.png"/><Relationship Id="rId2" Type="http://schemas.openxmlformats.org/officeDocument/2006/relationships/image" Target="../media/image107.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8.pict"/><Relationship Id="rId4" Type="http://schemas.openxmlformats.org/officeDocument/2006/relationships/image" Target="../media/image29.pict"/><Relationship Id="rId1" Type="http://schemas.openxmlformats.org/officeDocument/2006/relationships/image" Target="../media/image26.pict"/><Relationship Id="rId2" Type="http://schemas.openxmlformats.org/officeDocument/2006/relationships/image" Target="../media/image27.pict"/></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12.png"/></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1" Type="http://schemas.openxmlformats.org/officeDocument/2006/relationships/image" Target="../media/image114.png"/><Relationship Id="rId2" Type="http://schemas.openxmlformats.org/officeDocument/2006/relationships/image" Target="../media/image115.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1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pict"/><Relationship Id="rId2" Type="http://schemas.openxmlformats.org/officeDocument/2006/relationships/image" Target="../media/image31.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pict"/><Relationship Id="rId2" Type="http://schemas.openxmlformats.org/officeDocument/2006/relationships/image" Target="../media/image33.pict"/><Relationship Id="rId3" Type="http://schemas.openxmlformats.org/officeDocument/2006/relationships/image" Target="../media/image34.pict"/></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5.pict"/><Relationship Id="rId4" Type="http://schemas.openxmlformats.org/officeDocument/2006/relationships/image" Target="../media/image36.pict"/><Relationship Id="rId5" Type="http://schemas.openxmlformats.org/officeDocument/2006/relationships/image" Target="../media/image37.pict"/><Relationship Id="rId1" Type="http://schemas.openxmlformats.org/officeDocument/2006/relationships/image" Target="../media/image33.pict"/><Relationship Id="rId2" Type="http://schemas.openxmlformats.org/officeDocument/2006/relationships/image" Target="../media/image34.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8.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9.pict"/><Relationship Id="rId2" Type="http://schemas.openxmlformats.org/officeDocument/2006/relationships/image" Target="../media/image37.pict"/></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0.pict"/><Relationship Id="rId2" Type="http://schemas.openxmlformats.org/officeDocument/2006/relationships/image" Target="../media/image39.pict"/></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7.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BD9E70-5A1E-C341-B7B1-459C8E5C9C41}" type="datetimeFigureOut">
              <a:rPr lang="en-US" smtClean="0"/>
              <a:pPr/>
              <a:t>6/8/12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98C40F-A1DD-DD4F-9B9C-3C824937E22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B20DCF6B-2F74-E54F-8F39-471707AA0986}" type="slidenum">
              <a:rPr lang="en-US"/>
              <a:pPr/>
              <a:t>1</a:t>
            </a:fld>
            <a:endParaRPr lang="en-US"/>
          </a:p>
        </p:txBody>
      </p:sp>
      <p:sp>
        <p:nvSpPr>
          <p:cNvPr id="69635" name="Rectangle 2"/>
          <p:cNvSpPr>
            <a:spLocks noGrp="1" noRot="1" noChangeAspect="1" noChangeArrowheads="1" noTextEdit="1"/>
          </p:cNvSpPr>
          <p:nvPr>
            <p:ph type="sldImg"/>
          </p:nvPr>
        </p:nvSpPr>
        <p:spPr>
          <a:solidFill>
            <a:srgbClr val="FFFFFF"/>
          </a:solidFill>
          <a:ln/>
        </p:spPr>
      </p:sp>
      <p:sp>
        <p:nvSpPr>
          <p:cNvPr id="696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3968DC28-418B-5F45-82AD-D1A6A687A310}" type="slidenum">
              <a:rPr lang="en-US"/>
              <a:pPr/>
              <a:t>15</a:t>
            </a:fld>
            <a:endParaRPr lang="en-US"/>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5BF60154-7A3F-DC4A-AF04-AC41A17A07F4}" type="slidenum">
              <a:rPr lang="en-US"/>
              <a:pPr/>
              <a:t>18</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5EC7FA-E022-004B-AF7B-C82ECD6C756C}" type="slidenum">
              <a:rPr lang="en-US"/>
              <a:pPr/>
              <a:t>43</a:t>
            </a:fld>
            <a:endParaRPr 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18B3C2B4-0FCC-AA40-B11B-716B738EE1F9}" type="slidenum">
              <a:rPr lang="en-US"/>
              <a:pPr/>
              <a:t>48</a:t>
            </a:fld>
            <a:endParaRPr 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9FE0B29D-37B4-DD43-87E3-FD99D1BE5C18}" type="slidenum">
              <a:rPr lang="en-US"/>
              <a:pPr/>
              <a:t>49</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3DA06E75-BA41-2842-9114-CDD73FAC4E70}" type="slidenum">
              <a:rPr lang="en-US"/>
              <a:pPr/>
              <a:t>50</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C7D7A035-D44F-384F-806E-7909C4933278}" type="slidenum">
              <a:rPr lang="en-US"/>
              <a:pPr/>
              <a:t>51</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6AA492E7-C68E-304E-B14F-E6174D357EB1}" type="slidenum">
              <a:rPr lang="en-US"/>
              <a:pPr/>
              <a:t>52</a:t>
            </a:fld>
            <a:endParaRPr 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F3E8B1B4-DA66-A04A-B672-D1C201063C71}" type="slidenum">
              <a:rPr lang="en-US"/>
              <a:pPr/>
              <a:t>53</a:t>
            </a:fld>
            <a:endParaRPr lang="en-US"/>
          </a:p>
        </p:txBody>
      </p:sp>
      <p:sp>
        <p:nvSpPr>
          <p:cNvPr id="88067" name="Rectangle 2"/>
          <p:cNvSpPr>
            <a:spLocks noGrp="1" noRot="1" noChangeAspect="1" noChangeArrowheads="1" noTextEdit="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DFD390F1-86DC-614A-9DB3-A49D56F0A5C6}" type="slidenum">
              <a:rPr lang="en-US"/>
              <a:pPr/>
              <a:t>54</a:t>
            </a:fld>
            <a:endParaRPr lang="en-US"/>
          </a:p>
        </p:txBody>
      </p:sp>
      <p:sp>
        <p:nvSpPr>
          <p:cNvPr id="108547" name="Rectangle 2"/>
          <p:cNvSpPr>
            <a:spLocks noGrp="1" noRot="1" noChangeAspect="1" noChangeArrowheads="1"/>
          </p:cNvSpPr>
          <p:nvPr>
            <p:ph type="sldImg"/>
          </p:nvPr>
        </p:nvSpPr>
        <p:spPr>
          <a:solidFill>
            <a:srgbClr val="FFFFFF"/>
          </a:solidFill>
          <a:ln/>
        </p:spPr>
      </p:sp>
      <p:sp>
        <p:nvSpPr>
          <p:cNvPr id="1085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0B87D620-B6E1-B842-89B6-69C28282BF4E}" type="slidenum">
              <a:rPr lang="en-US"/>
              <a:pPr/>
              <a:t>3</a:t>
            </a:fld>
            <a:endParaRPr lang="en-US"/>
          </a:p>
        </p:txBody>
      </p:sp>
      <p:sp>
        <p:nvSpPr>
          <p:cNvPr id="70659" name="Rectangle 2"/>
          <p:cNvSpPr>
            <a:spLocks noGrp="1" noRot="1" noChangeAspect="1" noChangeArrowheads="1" noTextEdit="1"/>
          </p:cNvSpPr>
          <p:nvPr>
            <p:ph type="sldImg"/>
          </p:nvPr>
        </p:nvSpPr>
        <p:spPr>
          <a:solidFill>
            <a:srgbClr val="FFFFFF"/>
          </a:solidFill>
          <a:ln/>
        </p:spPr>
      </p:sp>
      <p:sp>
        <p:nvSpPr>
          <p:cNvPr id="7066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368BC420-163C-B94B-8204-E5930B03624C}" type="slidenum">
              <a:rPr lang="en-US"/>
              <a:pPr/>
              <a:t>55</a:t>
            </a:fld>
            <a:endParaRPr lang="en-US"/>
          </a:p>
        </p:txBody>
      </p:sp>
      <p:sp>
        <p:nvSpPr>
          <p:cNvPr id="84995" name="Rectangle 2"/>
          <p:cNvSpPr>
            <a:spLocks noGrp="1" noRot="1" noChangeAspect="1" noChangeArrowheads="1" noTextEdit="1"/>
          </p:cNvSpPr>
          <p:nvPr>
            <p:ph type="sldImg"/>
          </p:nvPr>
        </p:nvSpPr>
        <p:spPr>
          <a:solidFill>
            <a:srgbClr val="FFFFFF"/>
          </a:solidFill>
          <a:ln/>
        </p:spPr>
      </p:sp>
      <p:sp>
        <p:nvSpPr>
          <p:cNvPr id="849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641E8B25-FC69-FF44-BEA9-FB29C381BC5A}" type="slidenum">
              <a:rPr lang="en-US"/>
              <a:pPr/>
              <a:t>56</a:t>
            </a:fld>
            <a:endParaRPr lang="en-US"/>
          </a:p>
        </p:txBody>
      </p:sp>
      <p:sp>
        <p:nvSpPr>
          <p:cNvPr id="86019" name="Rectangle 2"/>
          <p:cNvSpPr>
            <a:spLocks noGrp="1" noRot="1" noChangeAspect="1" noChangeArrowheads="1" noTextEdit="1"/>
          </p:cNvSpPr>
          <p:nvPr>
            <p:ph type="sldImg"/>
          </p:nvPr>
        </p:nvSpPr>
        <p:spPr>
          <a:solidFill>
            <a:srgbClr val="FFFFFF"/>
          </a:solidFill>
          <a:ln/>
        </p:spPr>
      </p:sp>
      <p:sp>
        <p:nvSpPr>
          <p:cNvPr id="860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144CD2D5-FFCC-904F-8430-08A890E93E30}" type="slidenum">
              <a:rPr lang="en-US"/>
              <a:pPr/>
              <a:t>57</a:t>
            </a:fld>
            <a:endParaRPr lang="en-US"/>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745E96E-18B1-9E4F-BA3C-B18C55F6215F}" type="slidenum">
              <a:rPr lang="en-US"/>
              <a:pPr/>
              <a:t>58</a:t>
            </a:fld>
            <a:endParaRPr lang="en-US"/>
          </a:p>
        </p:txBody>
      </p:sp>
      <p:sp>
        <p:nvSpPr>
          <p:cNvPr id="90115" name="Rectangle 2"/>
          <p:cNvSpPr>
            <a:spLocks noGrp="1" noRot="1" noChangeAspect="1" noChangeArrowheads="1" noTextEdit="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26EC745E-63F0-4C48-983C-3ED445D628FB}" type="slidenum">
              <a:rPr lang="en-US"/>
              <a:pPr/>
              <a:t>59</a:t>
            </a:fld>
            <a:endParaRPr lang="en-US"/>
          </a:p>
        </p:txBody>
      </p:sp>
      <p:sp>
        <p:nvSpPr>
          <p:cNvPr id="92163" name="Rectangle 2"/>
          <p:cNvSpPr>
            <a:spLocks noGrp="1" noRot="1" noChangeAspect="1" noChangeArrowheads="1" noTextEdit="1"/>
          </p:cNvSpPr>
          <p:nvPr>
            <p:ph type="sldImg"/>
          </p:nvPr>
        </p:nvSpPr>
        <p:spPr>
          <a:solidFill>
            <a:srgbClr val="FFFFFF"/>
          </a:solidFill>
          <a:ln/>
        </p:spPr>
      </p:sp>
      <p:sp>
        <p:nvSpPr>
          <p:cNvPr id="921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758B3CAF-7C33-1644-935B-D1727447FAF2}" type="slidenum">
              <a:rPr lang="en-US"/>
              <a:pPr/>
              <a:t>60</a:t>
            </a:fld>
            <a:endParaRPr lang="en-US"/>
          </a:p>
        </p:txBody>
      </p:sp>
      <p:sp>
        <p:nvSpPr>
          <p:cNvPr id="97283" name="Rectangle 2"/>
          <p:cNvSpPr>
            <a:spLocks noGrp="1" noRot="1" noChangeAspect="1" noChangeArrowheads="1" noTextEdit="1"/>
          </p:cNvSpPr>
          <p:nvPr>
            <p:ph type="sldImg"/>
          </p:nvPr>
        </p:nvSpPr>
        <p:spPr>
          <a:solidFill>
            <a:srgbClr val="FFFFFF"/>
          </a:solidFill>
          <a:ln/>
        </p:spPr>
      </p:sp>
      <p:sp>
        <p:nvSpPr>
          <p:cNvPr id="972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459956FA-BBA3-794E-B058-7340C585E026}" type="slidenum">
              <a:rPr lang="en-US"/>
              <a:pPr/>
              <a:t>61</a:t>
            </a:fld>
            <a:endParaRPr lang="en-US"/>
          </a:p>
        </p:txBody>
      </p:sp>
      <p:sp>
        <p:nvSpPr>
          <p:cNvPr id="98307" name="Rectangle 2"/>
          <p:cNvSpPr>
            <a:spLocks noGrp="1" noRot="1" noChangeAspect="1" noChangeArrowheads="1" noTextEdit="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459956FA-BBA3-794E-B058-7340C585E026}" type="slidenum">
              <a:rPr lang="en-US"/>
              <a:pPr/>
              <a:t>62</a:t>
            </a:fld>
            <a:endParaRPr lang="en-US"/>
          </a:p>
        </p:txBody>
      </p:sp>
      <p:sp>
        <p:nvSpPr>
          <p:cNvPr id="98307" name="Rectangle 2"/>
          <p:cNvSpPr>
            <a:spLocks noGrp="1" noRot="1" noChangeAspect="1" noChangeArrowheads="1" noTextEdit="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3A7B7F5B-70A1-CD4D-B8CD-B9F4E8305A47}" type="slidenum">
              <a:rPr lang="en-US"/>
              <a:pPr/>
              <a:t>63</a:t>
            </a:fld>
            <a:endParaRPr lang="en-US"/>
          </a:p>
        </p:txBody>
      </p:sp>
      <p:sp>
        <p:nvSpPr>
          <p:cNvPr id="121859" name="Rectangle 2"/>
          <p:cNvSpPr>
            <a:spLocks noGrp="1" noRot="1" noChangeAspect="1" noChangeArrowheads="1" noTextEdit="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9261885B-9144-8D49-9FC3-88EC52FEEE1E}" type="slidenum">
              <a:rPr lang="en-US"/>
              <a:pPr/>
              <a:t>64</a:t>
            </a:fld>
            <a:endParaRPr lang="en-US"/>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0B87D620-B6E1-B842-89B6-69C28282BF4E}" type="slidenum">
              <a:rPr lang="en-US"/>
              <a:pPr/>
              <a:t>4</a:t>
            </a:fld>
            <a:endParaRPr lang="en-US"/>
          </a:p>
        </p:txBody>
      </p:sp>
      <p:sp>
        <p:nvSpPr>
          <p:cNvPr id="70659" name="Rectangle 2"/>
          <p:cNvSpPr>
            <a:spLocks noGrp="1" noRot="1" noChangeAspect="1" noChangeArrowheads="1" noTextEdit="1"/>
          </p:cNvSpPr>
          <p:nvPr>
            <p:ph type="sldImg"/>
          </p:nvPr>
        </p:nvSpPr>
        <p:spPr>
          <a:solidFill>
            <a:srgbClr val="FFFFFF"/>
          </a:solidFill>
          <a:ln/>
        </p:spPr>
      </p:sp>
      <p:sp>
        <p:nvSpPr>
          <p:cNvPr id="7066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C3F01271-6C0A-6B46-AA15-D7B97C028A0A}" type="slidenum">
              <a:rPr lang="en-US"/>
              <a:pPr/>
              <a:t>65</a:t>
            </a:fld>
            <a:endParaRPr lang="en-US"/>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4893B59F-0DA2-B944-A5E3-FA79FEE87A73}" type="slidenum">
              <a:rPr lang="en-US"/>
              <a:pPr/>
              <a:t>66</a:t>
            </a:fld>
            <a:endParaRPr lang="en-US"/>
          </a:p>
        </p:txBody>
      </p:sp>
      <p:sp>
        <p:nvSpPr>
          <p:cNvPr id="124931" name="Rectangle 2"/>
          <p:cNvSpPr>
            <a:spLocks noGrp="1" noRot="1" noChangeAspect="1" noChangeArrowheads="1" noTextEdit="1"/>
          </p:cNvSpPr>
          <p:nvPr>
            <p:ph type="sldImg"/>
          </p:nvPr>
        </p:nvSpPr>
        <p:spPr>
          <a:solidFill>
            <a:srgbClr val="FFFFFF"/>
          </a:solidFill>
          <a:ln/>
        </p:spPr>
      </p:sp>
      <p:sp>
        <p:nvSpPr>
          <p:cNvPr id="1249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C35D19BC-CA22-AE44-B0E1-3B13E6920269}" type="slidenum">
              <a:rPr lang="en-US"/>
              <a:pPr/>
              <a:t>67</a:t>
            </a:fld>
            <a:endParaRPr lang="en-US"/>
          </a:p>
        </p:txBody>
      </p:sp>
      <p:sp>
        <p:nvSpPr>
          <p:cNvPr id="125955" name="Rectangle 2"/>
          <p:cNvSpPr>
            <a:spLocks noGrp="1" noRot="1" noChangeAspect="1" noChangeArrowheads="1" noTextEdit="1"/>
          </p:cNvSpPr>
          <p:nvPr>
            <p:ph type="sldImg"/>
          </p:nvPr>
        </p:nvSpPr>
        <p:spPr>
          <a:solidFill>
            <a:srgbClr val="FFFFFF"/>
          </a:solidFill>
          <a:ln/>
        </p:spPr>
      </p:sp>
      <p:sp>
        <p:nvSpPr>
          <p:cNvPr id="1259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8071F2D5-E55E-7542-A2DF-FF175D77F6B5}" type="slidenum">
              <a:rPr lang="en-US"/>
              <a:pPr/>
              <a:t>69</a:t>
            </a:fld>
            <a:endParaRPr lang="en-US"/>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A256CD7A-7FFC-0143-B696-F72F0AA957CB}" type="slidenum">
              <a:rPr lang="en-US"/>
              <a:pPr/>
              <a:t>70</a:t>
            </a:fld>
            <a:endParaRPr lang="en-US"/>
          </a:p>
        </p:txBody>
      </p:sp>
      <p:sp>
        <p:nvSpPr>
          <p:cNvPr id="128003" name="Rectangle 2"/>
          <p:cNvSpPr>
            <a:spLocks noGrp="1" noRot="1" noChangeAspect="1" noChangeArrowheads="1" noTextEdit="1"/>
          </p:cNvSpPr>
          <p:nvPr>
            <p:ph type="sldImg"/>
          </p:nvPr>
        </p:nvSpPr>
        <p:spPr>
          <a:solidFill>
            <a:srgbClr val="FFFFFF"/>
          </a:solidFill>
          <a:ln/>
        </p:spPr>
      </p:sp>
      <p:sp>
        <p:nvSpPr>
          <p:cNvPr id="1280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064D087A-FB1D-B448-A630-A40CA3D813E2}" type="slidenum">
              <a:rPr lang="en-US"/>
              <a:pPr/>
              <a:t>71</a:t>
            </a:fld>
            <a:endParaRPr lang="en-US"/>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AF7C2330-9617-D34B-96A3-4C4036F16A8D}" type="slidenum">
              <a:rPr lang="en-US"/>
              <a:pPr/>
              <a:t>72</a:t>
            </a:fld>
            <a:endParaRPr lang="en-US"/>
          </a:p>
        </p:txBody>
      </p:sp>
      <p:sp>
        <p:nvSpPr>
          <p:cNvPr id="22531" name="Rectangle 2"/>
          <p:cNvSpPr>
            <a:spLocks noGrp="1" noRot="1" noChangeAspect="1" noChangeArrowheads="1"/>
          </p:cNvSpPr>
          <p:nvPr>
            <p:ph type="sldImg"/>
          </p:nvPr>
        </p:nvSpPr>
        <p:spPr>
          <a:solidFill>
            <a:srgbClr val="FFFFFF"/>
          </a:solidFill>
          <a:ln/>
        </p:spPr>
      </p:sp>
      <p:sp>
        <p:nvSpPr>
          <p:cNvPr id="225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CDC948BD-355F-6A45-B3A6-459869AB391D}" type="slidenum">
              <a:rPr lang="en-US"/>
              <a:pPr/>
              <a:t>73</a:t>
            </a:fld>
            <a:endParaRPr lang="en-US"/>
          </a:p>
        </p:txBody>
      </p:sp>
      <p:sp>
        <p:nvSpPr>
          <p:cNvPr id="24579" name="Rectangle 2"/>
          <p:cNvSpPr>
            <a:spLocks noGrp="1" noRot="1" noChangeAspect="1" noChangeArrowheads="1"/>
          </p:cNvSpPr>
          <p:nvPr>
            <p:ph type="sldImg"/>
          </p:nvPr>
        </p:nvSpPr>
        <p:spPr>
          <a:solidFill>
            <a:srgbClr val="FFFFFF"/>
          </a:solidFill>
          <a:ln/>
        </p:spPr>
      </p:sp>
      <p:sp>
        <p:nvSpPr>
          <p:cNvPr id="2458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DE98BAD6-14FD-DA45-BE35-090F158F71C9}" type="slidenum">
              <a:rPr lang="en-US"/>
              <a:pPr/>
              <a:t>74</a:t>
            </a:fld>
            <a:endParaRPr lang="en-US"/>
          </a:p>
        </p:txBody>
      </p:sp>
      <p:sp>
        <p:nvSpPr>
          <p:cNvPr id="26627" name="Rectangle 2"/>
          <p:cNvSpPr>
            <a:spLocks noGrp="1" noRot="1" noChangeAspect="1" noChangeArrowheads="1"/>
          </p:cNvSpPr>
          <p:nvPr>
            <p:ph type="sldImg"/>
          </p:nvPr>
        </p:nvSpPr>
        <p:spPr>
          <a:solidFill>
            <a:srgbClr val="FFFFFF"/>
          </a:solidFill>
          <a:ln/>
        </p:spPr>
      </p:sp>
      <p:sp>
        <p:nvSpPr>
          <p:cNvPr id="2662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CB19ECE2-ADA5-6F4C-8C43-22CE07B8E87E}" type="slidenum">
              <a:rPr lang="en-US"/>
              <a:pPr/>
              <a:t>75</a:t>
            </a:fld>
            <a:endParaRPr lang="en-US"/>
          </a:p>
        </p:txBody>
      </p:sp>
      <p:sp>
        <p:nvSpPr>
          <p:cNvPr id="28675" name="Rectangle 2"/>
          <p:cNvSpPr>
            <a:spLocks noGrp="1" noRot="1" noChangeAspect="1" noChangeArrowheads="1"/>
          </p:cNvSpPr>
          <p:nvPr>
            <p:ph type="sldImg"/>
          </p:nvPr>
        </p:nvSpPr>
        <p:spPr>
          <a:solidFill>
            <a:srgbClr val="FFFFFF"/>
          </a:solidFill>
          <a:ln/>
        </p:spPr>
      </p:sp>
      <p:sp>
        <p:nvSpPr>
          <p:cNvPr id="2867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0B87D620-B6E1-B842-89B6-69C28282BF4E}" type="slidenum">
              <a:rPr lang="en-US"/>
              <a:pPr/>
              <a:t>5</a:t>
            </a:fld>
            <a:endParaRPr lang="en-US"/>
          </a:p>
        </p:txBody>
      </p:sp>
      <p:sp>
        <p:nvSpPr>
          <p:cNvPr id="70659" name="Rectangle 2"/>
          <p:cNvSpPr>
            <a:spLocks noGrp="1" noRot="1" noChangeAspect="1" noChangeArrowheads="1" noTextEdit="1"/>
          </p:cNvSpPr>
          <p:nvPr>
            <p:ph type="sldImg"/>
          </p:nvPr>
        </p:nvSpPr>
        <p:spPr>
          <a:solidFill>
            <a:srgbClr val="FFFFFF"/>
          </a:solidFill>
          <a:ln/>
        </p:spPr>
      </p:sp>
      <p:sp>
        <p:nvSpPr>
          <p:cNvPr id="7066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7C809189-4A8C-5646-B03D-3AEE0EF9A239}" type="slidenum">
              <a:rPr lang="en-US"/>
              <a:pPr/>
              <a:t>76</a:t>
            </a:fld>
            <a:endParaRPr lang="en-US"/>
          </a:p>
        </p:txBody>
      </p:sp>
      <p:sp>
        <p:nvSpPr>
          <p:cNvPr id="75779" name="Rectangle 2"/>
          <p:cNvSpPr>
            <a:spLocks noGrp="1" noRot="1" noChangeAspect="1" noChangeArrowheads="1"/>
          </p:cNvSpPr>
          <p:nvPr>
            <p:ph type="sldImg"/>
          </p:nvPr>
        </p:nvSpPr>
        <p:spPr>
          <a:solidFill>
            <a:srgbClr val="FFFFFF"/>
          </a:solidFill>
          <a:ln/>
        </p:spPr>
      </p:sp>
      <p:sp>
        <p:nvSpPr>
          <p:cNvPr id="7578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7C9E5F-7EF9-3B41-BCC9-D7EBF0BB7C98}" type="slidenum">
              <a:rPr lang="en-US"/>
              <a:pPr/>
              <a:t>78</a:t>
            </a:fld>
            <a:endParaRPr 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xfrm>
            <a:off x="914400" y="4343400"/>
            <a:ext cx="5029200" cy="4114800"/>
          </a:xfrm>
        </p:spPr>
        <p:txBody>
          <a:bodyPr/>
          <a:lstStyle/>
          <a:p>
            <a:pPr marL="228600" indent="-228600">
              <a:buFont typeface="Arial" charset="0"/>
              <a:buAutoNum type="arabicParenBoth"/>
            </a:pPr>
            <a:r>
              <a:rPr lang="en-US"/>
              <a:t>  We have used the ECMWF coupled O/A operational climate model  in three cases where the model is run -15 days to +15 days about strong summer and winter ISO events.</a:t>
            </a:r>
          </a:p>
          <a:p>
            <a:pPr marL="228600" indent="-228600">
              <a:buFont typeface="Arial" charset="0"/>
              <a:buAutoNum type="arabicParenBoth"/>
            </a:pPr>
            <a:r>
              <a:rPr lang="en-US"/>
              <a:t>  Model is initialized each successive day for 30 days</a:t>
            </a:r>
          </a:p>
          <a:p>
            <a:pPr marL="228600" indent="-228600">
              <a:buFont typeface="Arial" charset="0"/>
              <a:buAutoNum type="arabicParenBoth"/>
            </a:pPr>
            <a:r>
              <a:rPr lang="en-US"/>
              <a:t>  Integration continued for 30 days and run  in ensemble mode (5 members)</a:t>
            </a:r>
          </a:p>
          <a:p>
            <a:pPr marL="228600" indent="-228600">
              <a:buFont typeface="Arial" charset="0"/>
              <a:buAutoNum type="arabicParenBoth"/>
            </a:pPr>
            <a:r>
              <a:rPr lang="en-US"/>
              <a:t>  Aim is  determine when and where errors grow and why the ISO signal lost.</a:t>
            </a:r>
          </a:p>
          <a:p>
            <a:pPr marL="228600" indent="-228600">
              <a:buFont typeface="Arial" charset="0"/>
              <a:buAutoNum type="arabicParenBoth"/>
            </a:pPr>
            <a:endParaRPr lang="en-US"/>
          </a:p>
          <a:p>
            <a:pPr marL="228600" indent="-228600"/>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8D7C91-0495-4341-928B-8170E562F9A2}" type="slidenum">
              <a:rPr lang="en-US"/>
              <a:pPr/>
              <a:t>79</a:t>
            </a:fld>
            <a:endParaRPr lang="en-US"/>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pPr marL="228600" indent="-228600">
              <a:buFont typeface="Arial" charset="0"/>
              <a:buAutoNum type="arabicParenBoth"/>
            </a:pPr>
            <a:r>
              <a:rPr lang="en-US"/>
              <a:t>  Results of the second summer experiment. 200mb u-component south of India.  Rectangle indicates active period of the monsoon. Different colors indicate  different ensemble members. Black line: observations.</a:t>
            </a:r>
          </a:p>
          <a:p>
            <a:pPr marL="228600" indent="-228600">
              <a:buFont typeface="Arial" charset="0"/>
              <a:buAutoNum type="arabicParenBoth"/>
            </a:pPr>
            <a:r>
              <a:rPr lang="en-US"/>
              <a:t>  Bottom LH panel: Growth of errors each day of integrations. Note error growth monotonic in time.</a:t>
            </a:r>
          </a:p>
          <a:p>
            <a:pPr marL="228600" indent="-228600">
              <a:buFont typeface="Arial" charset="0"/>
              <a:buAutoNum type="arabicParenBoth"/>
            </a:pPr>
            <a:r>
              <a:rPr lang="en-US"/>
              <a:t> Bottom RH panel: Errors relative to observations . Note maximum errors occur at time of maximum ISO (convective) activity.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661FAE-2137-8341-9208-D082FDCAAEE2}" type="slidenum">
              <a:rPr lang="en-US"/>
              <a:pPr/>
              <a:t>80</a:t>
            </a:fld>
            <a:endParaRPr lang="en-US"/>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r>
              <a:rPr lang="en-US"/>
              <a:t>The two types of error growth (defined last slide) for three areas.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51F4C4-3BB3-E44D-A7A5-9877AE1F4338}" type="slidenum">
              <a:rPr lang="en-US"/>
              <a:pPr/>
              <a:t>81</a:t>
            </a:fld>
            <a:endParaRPr lang="en-US"/>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r>
              <a:rPr lang="en-US"/>
              <a:t>Comparison of skill (error growth) for circulation versus thermodynamical aspects (OLR-convection) of the model response.  Error growth in convection far larger than dynamical quanitities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27A19A-727A-CE48-A931-55928E0C17B9}" type="slidenum">
              <a:rPr lang="en-US"/>
              <a:pPr/>
              <a:t>82</a:t>
            </a:fld>
            <a:endParaRPr lang="en-US"/>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r>
              <a:rPr lang="en-US"/>
              <a:t>Error growth as function of time: summary of results:</a:t>
            </a:r>
          </a:p>
          <a:p>
            <a:r>
              <a:rPr lang="en-US"/>
              <a:t>Decrease of ISO amplitude with forecasting lead time.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BF15A1-48C3-B946-8544-12AF1193702B}" type="slidenum">
              <a:rPr lang="en-US"/>
              <a:pPr/>
              <a:t>83</a:t>
            </a:fld>
            <a:endParaRPr 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r>
              <a:rPr lang="en-US"/>
              <a:t>Evolution of errors of dynamical fields with time. Note broad error growth across spectrum of response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32AFCD-D199-8C49-B608-381CE10820A7}" type="slidenum">
              <a:rPr lang="en-US"/>
              <a:pPr/>
              <a:t>84</a:t>
            </a:fld>
            <a:endParaRPr 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r>
              <a:rPr lang="en-US"/>
              <a:t>Ditto with OLR/convection. Error grows more rapidly and are broader. Little resemblance between forecast and relaity.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733C31-9FD7-114B-8601-A1B00E71DCEA}" type="slidenum">
              <a:rPr lang="en-US"/>
              <a:pPr/>
              <a:t>86</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r>
              <a:rPr lang="en-US"/>
              <a:t>Non-skill measure parametric measures show rapid  deterioration of convective forecasts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E6EC02-8A68-0F4A-BBA2-0865F3972D0B}" type="slidenum">
              <a:rPr lang="en-US"/>
              <a:pPr/>
              <a:t>87</a:t>
            </a:fld>
            <a:endParaRPr lang="en-US"/>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xfrm>
            <a:off x="914400" y="4343400"/>
            <a:ext cx="5029200" cy="4114800"/>
          </a:xfrm>
        </p:spPr>
        <p:txBody>
          <a:bodyPr/>
          <a:lstStyle/>
          <a:p>
            <a:r>
              <a:rPr lang="en-US"/>
              <a:t>These are the RMS error for the first day of the integrations. The remarkably coincide with the convective region throughout the whole globe.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D4482234-63DB-9D4B-B5D4-8A4592151045}" type="slidenum">
              <a:rPr lang="en-US"/>
              <a:pPr/>
              <a:t>6</a:t>
            </a:fld>
            <a:endParaRPr lang="en-US"/>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DBF3D0-570B-0D43-8D21-F4B838FC0FD5}" type="slidenum">
              <a:rPr lang="en-US"/>
              <a:pPr/>
              <a:t>88</a:t>
            </a:fld>
            <a:endParaRPr 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xfrm>
            <a:off x="914400" y="4343400"/>
            <a:ext cx="5029200" cy="4114800"/>
          </a:xfrm>
        </p:spPr>
        <p:txBody>
          <a:bodyPr/>
          <a:lstStyle/>
          <a:p>
            <a:r>
              <a:rPr lang="en-US"/>
              <a:t>These are the RMS error for the first day of the integrations. The remarkably coincide with the convective region throughout the whole globe.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D3300C-2D28-354A-BB36-7AB7956F1619}" type="slidenum">
              <a:rPr lang="en-US"/>
              <a:pPr/>
              <a:t>89</a:t>
            </a:fld>
            <a:endParaRPr lang="en-US"/>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xfrm>
            <a:off x="914400" y="4343400"/>
            <a:ext cx="5029200" cy="4114800"/>
          </a:xfrm>
        </p:spPr>
        <p:txBody>
          <a:bodyPr/>
          <a:lstStyle/>
          <a:p>
            <a:r>
              <a:rPr lang="en-US"/>
              <a:t>These are the RMS error for the first day of the integrations. The remarkably coincide with the convective region throughout the whole globe.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347334-2D3C-A046-9272-F41063CE2884}" type="slidenum">
              <a:rPr lang="en-US"/>
              <a:pPr/>
              <a:t>90</a:t>
            </a:fld>
            <a:endParaRPr 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xfrm>
            <a:off x="914400" y="4343400"/>
            <a:ext cx="5029200" cy="4114800"/>
          </a:xfrm>
        </p:spPr>
        <p:txBody>
          <a:bodyPr/>
          <a:lstStyle/>
          <a:p>
            <a:r>
              <a:rPr lang="en-US"/>
              <a:t>Errors in day 2 have dispersed (and probably advected) from that region.</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60B304-C5FB-3F4A-BF3E-3EB9C7F138C9}" type="slidenum">
              <a:rPr lang="en-US"/>
              <a:pPr/>
              <a:t>91</a:t>
            </a:fld>
            <a:endParaRPr lang="en-US"/>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xfrm>
            <a:off x="914400" y="4343400"/>
            <a:ext cx="5029200" cy="4114800"/>
          </a:xfrm>
        </p:spPr>
        <p:txBody>
          <a:bodyPr/>
          <a:lstStyle/>
          <a:p>
            <a:r>
              <a:rPr lang="en-US"/>
              <a:t>Continue…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0F3160-613F-8049-8554-2ED1004AEB8B}" type="slidenum">
              <a:rPr lang="en-US"/>
              <a:pPr/>
              <a:t>92</a:t>
            </a:fld>
            <a:endParaRPr lang="en-US"/>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941A0E-97CC-F84E-AF5C-562129521503}" type="slidenum">
              <a:rPr lang="en-US"/>
              <a:pPr/>
              <a:t>93</a:t>
            </a:fld>
            <a:endParaRPr lang="en-US"/>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4EF2C8-9238-6A46-ACCE-03EFD792FA01}" type="slidenum">
              <a:rPr lang="en-US"/>
              <a:pPr/>
              <a:t>95</a:t>
            </a:fld>
            <a:endParaRPr lang="en-US"/>
          </a:p>
        </p:txBody>
      </p:sp>
      <p:sp>
        <p:nvSpPr>
          <p:cNvPr id="20070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070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We use the phenomenology of the MISO to select the predictors…all the </a:t>
            </a:r>
          </a:p>
          <a:p>
            <a:r>
              <a:rPr lang="en-US"/>
              <a:t>How robust the predictors are.</a:t>
            </a:r>
          </a:p>
          <a:p>
            <a:r>
              <a:rPr lang="en-US"/>
              <a:t>Predictors covariate with predictand.</a:t>
            </a:r>
          </a:p>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D0AE75-979C-EE4A-A6C2-CB48C52E589A}" type="slidenum">
              <a:rPr lang="en-US"/>
              <a:pPr/>
              <a:t>96</a:t>
            </a:fld>
            <a:endParaRPr lang="en-US"/>
          </a:p>
        </p:txBody>
      </p:sp>
      <p:sp>
        <p:nvSpPr>
          <p:cNvPr id="2027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0275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Relative to Central India Precipitation, all the </a:t>
            </a:r>
          </a:p>
          <a:p>
            <a:r>
              <a:rPr lang="en-US"/>
              <a:t>How robust the predictors are.</a:t>
            </a:r>
          </a:p>
          <a:p>
            <a:r>
              <a:rPr lang="en-US"/>
              <a:t>Predictors covariate with predictand.</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D32230-7533-1144-9D0E-7435509A2139}" type="slidenum">
              <a:rPr lang="en-US"/>
              <a:pPr/>
              <a:t>97</a:t>
            </a:fld>
            <a:endParaRPr lang="en-US"/>
          </a:p>
        </p:txBody>
      </p:sp>
      <p:sp>
        <p:nvSpPr>
          <p:cNvPr id="19046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046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The empirical scheme is based on the spectrum of the predictand. </a:t>
            </a:r>
          </a:p>
          <a:p>
            <a:r>
              <a:rPr lang="en-US"/>
              <a:t>The dominant modes are identified and the predictor is spectrally “separated” by filtering. The same with all predictors. </a:t>
            </a:r>
          </a:p>
          <a:p>
            <a:r>
              <a:rPr lang="en-US"/>
              <a:t>This is the scheme that we use with ECMWF model.</a:t>
            </a:r>
          </a:p>
          <a:p>
            <a:r>
              <a:rPr lang="en-US"/>
              <a:t>Called the Slow Manifold Model </a:t>
            </a:r>
          </a:p>
          <a:p>
            <a:r>
              <a:rPr lang="en-US"/>
              <a:t>Important that the predictors are physically based.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D18FAB-8A31-C540-8533-0F3807BEC976}" type="slidenum">
              <a:rPr lang="en-US"/>
              <a:pPr/>
              <a:t>98</a:t>
            </a:fld>
            <a:endParaRPr lang="en-US"/>
          </a:p>
        </p:txBody>
      </p:sp>
      <p:sp>
        <p:nvSpPr>
          <p:cNvPr id="19661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9661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Examples of the empirical scheme for forecasting Central India rainfall. </a:t>
            </a:r>
          </a:p>
          <a:p>
            <a:r>
              <a:rPr lang="en-US"/>
              <a:t>Black observations: Red, 20-day forecasts</a:t>
            </a:r>
          </a:p>
          <a:p>
            <a:r>
              <a:rPr lang="en-US"/>
              <a:t>Results for central India show reasonable skill  (R=0.8 at 20 days)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D4482234-63DB-9D4B-B5D4-8A4592151045}" type="slidenum">
              <a:rPr lang="en-US"/>
              <a:pPr/>
              <a:t>7</a:t>
            </a:fld>
            <a:endParaRPr lang="en-US"/>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D62E3F-00B8-1743-BA99-E636A931683D}" type="slidenum">
              <a:rPr lang="en-US"/>
              <a:pPr/>
              <a:t>101</a:t>
            </a:fld>
            <a:endParaRPr lang="en-US"/>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xfrm>
            <a:off x="914400" y="4343400"/>
            <a:ext cx="5029200" cy="4114800"/>
          </a:xfrm>
        </p:spPr>
        <p:txBody>
          <a:bodyPr/>
          <a:lstStyle/>
          <a:p>
            <a:r>
              <a:rPr lang="en-US"/>
              <a:t>(1) Intraseasonal variability comes and goes in models. One has to ask the question of whether the appearance  of intraseasonal variability is merely another example of a fleeting apparition or whether small changes in a model really make a difference. It is difficult to contemplate that the existence, morphology, morbidity and mortality of the MJO and Monsoon Intraseasonal variability (which are so regular in nature) in a general circulation model depends on a particular the choice  of convective parameterization</a:t>
            </a:r>
          </a:p>
          <a:p>
            <a:r>
              <a:rPr lang="en-US" b="1"/>
              <a:t>(2) How can one include the real signal of convective heating but eliminate the random errors which we have shown to be so destructive to prediction?</a:t>
            </a:r>
          </a:p>
          <a:p>
            <a:r>
              <a:rPr lang="en-US"/>
              <a:t>(3) We have eliminated the impact of high frequency random errors in empirical forecasting. The question is: could we use the same techniques in numerical modeling??</a:t>
            </a:r>
          </a:p>
          <a:p>
            <a:r>
              <a:rPr lang="en-US"/>
              <a:t>(4) We choose a scheme that averages temporally the initial conditions. Averaged field is advanced by one day and a new state defined including the new state. The scheme is advanced into forecast territory for 30 days </a:t>
            </a:r>
          </a:p>
          <a:p>
            <a:r>
              <a:rPr lang="en-US"/>
              <a:t>(5) Here  the averaging period is 7 days. Have done for 3 and 5. Find 5 days optimal.</a:t>
            </a:r>
          </a:p>
          <a:p>
            <a:r>
              <a:rPr lang="en-US"/>
              <a:t>(6) Note that this is NOT merely averaging but a dynamic process that eliminates random errors in convective paramterization.  </a:t>
            </a:r>
          </a:p>
          <a:p>
            <a:r>
              <a:rPr lang="en-US"/>
              <a:t>System could be fully operational!!!</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0F3CF9-DA86-8A44-8A27-231B5C6B5C9B}" type="slidenum">
              <a:rPr lang="en-US"/>
              <a:pPr/>
              <a:t>102</a:t>
            </a:fld>
            <a:endParaRPr lang="en-US"/>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r>
              <a:rPr lang="en-US"/>
              <a:t>Kim of Korea has shown  that the slow manifold technique replicates the spectra of observations. Note that “control” is integrations (one year) without averaging or, essentially,  wavelet banding. Kim used n=3. Note similarity between (a) and ©.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A92BC1-0B80-8446-B77A-1D4C2F5A334F}" type="slidenum">
              <a:rPr lang="en-US"/>
              <a:pPr/>
              <a:t>103</a:t>
            </a:fld>
            <a:endParaRPr lang="en-US"/>
          </a:p>
        </p:txBody>
      </p:sp>
      <p:sp>
        <p:nvSpPr>
          <p:cNvPr id="176130" name="Rectangle 2"/>
          <p:cNvSpPr>
            <a:spLocks noGrp="1" noRot="1" noChangeAspect="1" noChangeArrowheads="1" noTextEdit="1"/>
          </p:cNvSpPr>
          <p:nvPr>
            <p:ph type="sldImg"/>
          </p:nvPr>
        </p:nvSpPr>
        <p:spPr>
          <a:xfrm>
            <a:off x="1146175" y="685800"/>
            <a:ext cx="4572000" cy="3429000"/>
          </a:xfrm>
          <a:ln/>
        </p:spPr>
      </p:sp>
      <p:sp>
        <p:nvSpPr>
          <p:cNvPr id="176131" name="Rectangle 3"/>
          <p:cNvSpPr>
            <a:spLocks noGrp="1" noChangeArrowheads="1"/>
          </p:cNvSpPr>
          <p:nvPr>
            <p:ph type="body" idx="1"/>
          </p:nvPr>
        </p:nvSpPr>
        <p:spPr>
          <a:xfrm>
            <a:off x="914400" y="4343400"/>
            <a:ext cx="5029200" cy="4114800"/>
          </a:xfrm>
        </p:spPr>
        <p:txBody>
          <a:bodyPr/>
          <a:lstStyle/>
          <a:p>
            <a:r>
              <a:rPr lang="en-US"/>
              <a:t>Amplitude of ISO much closer to observations with SM scheme.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BE55A3-AC27-C546-BA3E-C4579EE69BA5}" type="slidenum">
              <a:rPr lang="en-US"/>
              <a:pPr/>
              <a:t>104</a:t>
            </a:fld>
            <a:endParaRPr 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r>
              <a:rPr lang="en-US"/>
              <a:t>Forecasts using the SM technique in the ECMWF model. Note the similarity of the green curve (SM) with the observations (black).  System does far better in time of max ISO (max u-300mb).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8126A2-7C51-354A-8430-B438A5AAE24D}" type="slidenum">
              <a:rPr lang="en-US"/>
              <a:pPr/>
              <a:t>105</a:t>
            </a:fld>
            <a:endParaRPr 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r>
              <a:rPr lang="en-US"/>
              <a:t>Comparison of (a) CDC 200mb winds obs, (b) ECMWF model and (c) ECMWF model with slow manifold technique.</a:t>
            </a:r>
          </a:p>
          <a:p>
            <a:r>
              <a:rPr lang="en-US"/>
              <a:t>Upper panels: Time-longitude, Lower panels Latitude -time. </a:t>
            </a:r>
          </a:p>
          <a:p>
            <a:r>
              <a:rPr lang="en-US"/>
              <a:t>SM model does far better than control.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22110B-4405-C647-A4B9-57641AFCAA48}" type="slidenum">
              <a:rPr lang="en-US"/>
              <a:pPr/>
              <a:t>106</a:t>
            </a:fld>
            <a:endParaRPr 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r>
              <a:rPr lang="en-US"/>
              <a:t>Ditto but for OLR</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23FCDE-160E-594F-8AAC-23B453B764F5}" type="slidenum">
              <a:rPr lang="en-US"/>
              <a:pPr/>
              <a:t>107</a:t>
            </a:fld>
            <a:endParaRPr 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r>
              <a:rPr lang="en-US"/>
              <a:t>Changes with respect to choice of N (number of days of averaging).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6EAE18-BEC1-9C43-A192-042CA76461F2}" type="slidenum">
              <a:rPr lang="en-US"/>
              <a:pPr/>
              <a:t>108</a:t>
            </a:fld>
            <a:endParaRPr lang="en-US"/>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r>
              <a:rPr lang="en-US"/>
              <a:t>Until models can (if ever) model convection completely and accurately, empirical-NWP mixes are the best hope for improving accuracy of forecast of ISO.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0541FA-5E34-40E7-B751-B526A1218A4D}" type="slidenum">
              <a:rPr lang="en-US" smtClean="0"/>
              <a:pPr/>
              <a:t>109</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0541FA-5E34-40E7-B751-B526A1218A4D}" type="slidenum">
              <a:rPr lang="en-US" smtClean="0"/>
              <a:pPr/>
              <a:t>110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37FC0976-6211-4C41-B042-08865B1CB435}" type="slidenum">
              <a:rPr lang="en-US"/>
              <a:pPr/>
              <a:t>9</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endParaRPr lang="en-US" smtClean="0"/>
          </a:p>
        </p:txBody>
      </p:sp>
      <p:sp>
        <p:nvSpPr>
          <p:cNvPr id="41988" name="Slide Number Placeholder 3"/>
          <p:cNvSpPr>
            <a:spLocks noGrp="1"/>
          </p:cNvSpPr>
          <p:nvPr>
            <p:ph type="sldNum" sz="quarter" idx="5"/>
          </p:nvPr>
        </p:nvSpPr>
        <p:spPr>
          <a:noFill/>
        </p:spPr>
        <p:txBody>
          <a:bodyPr/>
          <a:lstStyle/>
          <a:p>
            <a:fld id="{5311195D-E0C6-4BB6-BC7D-8076FCED7E2D}" type="slidenum">
              <a:rPr lang="ko-KR" altLang="en-US" smtClean="0">
                <a:latin typeface="Arial" pitchFamily="34" charset="0"/>
              </a:rPr>
              <a:pPr/>
              <a:t>13</a:t>
            </a:fld>
            <a:endParaRPr lang="en-US" altLang="ko-KR"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7C1A10-D618-4943-99C4-04C2F70B70B6}" type="slidenum">
              <a:rPr lang="en-US"/>
              <a:pPr/>
              <a:t>14</a:t>
            </a:fld>
            <a:endParaRPr lang="en-US"/>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r>
              <a:rPr lang="en-US"/>
              <a:t>Amplitude of ISO variability compared to the amplitude of the annual cycle. In monsoon regions, and tropical regions in general, the ISO is the most important time scale to predict for applications.  Why can’t numerical models predict this variability?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0D57E5-F5C2-CC41-99C5-81D560E43643}" type="datetimeFigureOut">
              <a:rPr lang="en-US" smtClean="0"/>
              <a:pPr/>
              <a:t>6/8/12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467C5-9D87-6746-8DD0-67A36E629CF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0D57E5-F5C2-CC41-99C5-81D560E43643}" type="datetimeFigureOut">
              <a:rPr lang="en-US" smtClean="0"/>
              <a:pPr/>
              <a:t>6/8/12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467C5-9D87-6746-8DD0-67A36E629CF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0D57E5-F5C2-CC41-99C5-81D560E43643}" type="datetimeFigureOut">
              <a:rPr lang="en-US" smtClean="0"/>
              <a:pPr/>
              <a:t>6/8/12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467C5-9D87-6746-8DD0-67A36E629CF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0D57E5-F5C2-CC41-99C5-81D560E43643}" type="datetimeFigureOut">
              <a:rPr lang="en-US" smtClean="0"/>
              <a:pPr/>
              <a:t>6/8/12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467C5-9D87-6746-8DD0-67A36E629CF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0D57E5-F5C2-CC41-99C5-81D560E43643}" type="datetimeFigureOut">
              <a:rPr lang="en-US" smtClean="0"/>
              <a:pPr/>
              <a:t>6/8/12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5467C5-9D87-6746-8DD0-67A36E629CF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0D57E5-F5C2-CC41-99C5-81D560E43643}" type="datetimeFigureOut">
              <a:rPr lang="en-US" smtClean="0"/>
              <a:pPr/>
              <a:t>6/8/12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5467C5-9D87-6746-8DD0-67A36E629CF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0D57E5-F5C2-CC41-99C5-81D560E43643}" type="datetimeFigureOut">
              <a:rPr lang="en-US" smtClean="0"/>
              <a:pPr/>
              <a:t>6/8/12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5467C5-9D87-6746-8DD0-67A36E629CF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0D57E5-F5C2-CC41-99C5-81D560E43643}" type="datetimeFigureOut">
              <a:rPr lang="en-US" smtClean="0"/>
              <a:pPr/>
              <a:t>6/8/12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5467C5-9D87-6746-8DD0-67A36E629CF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0D57E5-F5C2-CC41-99C5-81D560E43643}" type="datetimeFigureOut">
              <a:rPr lang="en-US" smtClean="0"/>
              <a:pPr/>
              <a:t>6/8/12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5467C5-9D87-6746-8DD0-67A36E629CF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0D57E5-F5C2-CC41-99C5-81D560E43643}" type="datetimeFigureOut">
              <a:rPr lang="en-US" smtClean="0"/>
              <a:pPr/>
              <a:t>6/8/12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5467C5-9D87-6746-8DD0-67A36E629CF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0D57E5-F5C2-CC41-99C5-81D560E43643}" type="datetimeFigureOut">
              <a:rPr lang="en-US" smtClean="0"/>
              <a:pPr/>
              <a:t>6/8/12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5467C5-9D87-6746-8DD0-67A36E629CF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0D57E5-F5C2-CC41-99C5-81D560E43643}" type="datetimeFigureOut">
              <a:rPr lang="en-US" smtClean="0"/>
              <a:pPr/>
              <a:t>6/8/12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467C5-9D87-6746-8DD0-67A36E629CF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123.png"/></Relationships>
</file>

<file path=ppt/slides/_rels/slide102.xml.rels><?xml version="1.0" encoding="UTF-8" standalone="yes"?>
<Relationships xmlns="http://schemas.openxmlformats.org/package/2006/relationships"><Relationship Id="rId3" Type="http://schemas.openxmlformats.org/officeDocument/2006/relationships/image" Target="../media/image124.pdf"/><Relationship Id="rId4" Type="http://schemas.openxmlformats.org/officeDocument/2006/relationships/image" Target="../media/image125.png"/><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103.xml.rels><?xml version="1.0" encoding="UTF-8" standalone="yes"?>
<Relationships xmlns="http://schemas.openxmlformats.org/package/2006/relationships"><Relationship Id="rId3" Type="http://schemas.openxmlformats.org/officeDocument/2006/relationships/image" Target="../media/image126.pdf"/><Relationship Id="rId4" Type="http://schemas.openxmlformats.org/officeDocument/2006/relationships/image" Target="../media/image127.png"/><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12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129.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13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13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1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10.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gif"/></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ebster.eas.gatech.edu/talks.html"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gif"/><Relationship Id="rId3" Type="http://schemas.openxmlformats.org/officeDocument/2006/relationships/hyperlink" Target="http://tropic.ssec.wisc.edu/real-time/mimic-tpw/"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gif"/><Relationship Id="rId3" Type="http://schemas.openxmlformats.org/officeDocument/2006/relationships/hyperlink" Target="http://tropic.ssec.wisc.edu/real-time/mimic-tpw/"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gif"/><Relationship Id="rId3" Type="http://schemas.openxmlformats.org/officeDocument/2006/relationships/hyperlink" Target="http://tropic.ssec.wisc.edu/real-time/mimic-tpw/"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gif"/><Relationship Id="rId3" Type="http://schemas.openxmlformats.org/officeDocument/2006/relationships/hyperlink" Target="http://tropic.ssec.wisc.edu/real-time/mimic-tpw/"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gif"/><Relationship Id="rId3" Type="http://schemas.openxmlformats.org/officeDocument/2006/relationships/hyperlink" Target="http://tropic.ssec.wisc.edu/real-time/mimic-tpw/"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oleObject" Target="../embeddings/oleObject2.bin"/><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oleObject" Target="../embeddings/oleObject4.bin"/><Relationship Id="rId5" Type="http://schemas.openxmlformats.org/officeDocument/2006/relationships/oleObject" Target="../embeddings/oleObject5.bin"/><Relationship Id="rId6" Type="http://schemas.openxmlformats.org/officeDocument/2006/relationships/oleObject" Target="../embeddings/oleObject6.bin"/><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oleObject" Target="../embeddings/oleObject8.bin"/><Relationship Id="rId1" Type="http://schemas.openxmlformats.org/officeDocument/2006/relationships/vmlDrawing" Target="../drawings/vmlDrawing3.vml"/><Relationship Id="rId2"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oleObject" Target="../embeddings/oleObject10.bin"/><Relationship Id="rId5" Type="http://schemas.openxmlformats.org/officeDocument/2006/relationships/oleObject" Target="../embeddings/oleObject11.bin"/><Relationship Id="rId1" Type="http://schemas.openxmlformats.org/officeDocument/2006/relationships/vmlDrawing" Target="../drawings/vmlDrawing4.vml"/><Relationship Id="rId2"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oleObject" Target="../embeddings/oleObject13.bin"/><Relationship Id="rId5" Type="http://schemas.openxmlformats.org/officeDocument/2006/relationships/oleObject" Target="../embeddings/oleObject14.bin"/><Relationship Id="rId6" Type="http://schemas.openxmlformats.org/officeDocument/2006/relationships/oleObject" Target="../embeddings/oleObject15.bin"/><Relationship Id="rId7" Type="http://schemas.openxmlformats.org/officeDocument/2006/relationships/oleObject" Target="../embeddings/oleObject16.bin"/><Relationship Id="rId1" Type="http://schemas.openxmlformats.org/officeDocument/2006/relationships/vmlDrawing" Target="../drawings/vmlDrawing5.vml"/><Relationship Id="rId2"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vmlDrawing" Target="../drawings/vmlDrawing6.vml"/><Relationship Id="rId2" Type="http://schemas.openxmlformats.org/officeDocument/2006/relationships/slideLayout" Target="../slideLayouts/slideLayout1.xml"/><Relationship Id="rId3" Type="http://schemas.openxmlformats.org/officeDocument/2006/relationships/oleObject" Target="Macintosh%20HD:Users:peterwebster:Desktop:SECTION_A_DYNAMICS.BASIC.docx!OLE_LINK2" TargetMode="Externa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oleObject" Target="../embeddings/oleObject18.bin"/><Relationship Id="rId1" Type="http://schemas.openxmlformats.org/officeDocument/2006/relationships/vmlDrawing" Target="../drawings/vmlDrawing7.vml"/><Relationship Id="rId2"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oleObject" Target="../embeddings/oleObject20.bin"/><Relationship Id="rId1" Type="http://schemas.openxmlformats.org/officeDocument/2006/relationships/vmlDrawing" Target="../drawings/vmlDrawing8.vml"/><Relationship Id="rId2"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jpeg"/><Relationship Id="rId3"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oleObject" Target="../embeddings/oleObject21.bin"/><Relationship Id="rId1" Type="http://schemas.openxmlformats.org/officeDocument/2006/relationships/vmlDrawing" Target="../drawings/vmlDrawing9.vml"/><Relationship Id="rId2"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52.png"/><Relationship Id="rId5" Type="http://schemas.openxmlformats.org/officeDocument/2006/relationships/oleObject" Target="../embeddings/oleObject22.bin"/><Relationship Id="rId1" Type="http://schemas.openxmlformats.org/officeDocument/2006/relationships/vmlDrawing" Target="../drawings/vmlDrawing10.vml"/><Relationship Id="rId2"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23.bin"/><Relationship Id="rId5" Type="http://schemas.openxmlformats.org/officeDocument/2006/relationships/oleObject" Target="../embeddings/oleObject24.bin"/><Relationship Id="rId6" Type="http://schemas.openxmlformats.org/officeDocument/2006/relationships/oleObject" Target="../embeddings/oleObject25.bin"/><Relationship Id="rId7" Type="http://schemas.openxmlformats.org/officeDocument/2006/relationships/oleObject" Target="../embeddings/oleObject26.bin"/><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58.png"/><Relationship Id="rId5" Type="http://schemas.openxmlformats.org/officeDocument/2006/relationships/oleObject" Target="../embeddings/oleObject27.bin"/><Relationship Id="rId6" Type="http://schemas.openxmlformats.org/officeDocument/2006/relationships/oleObject" Target="../embeddings/oleObject28.bin"/><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59.xml.rels><?xml version="1.0" encoding="UTF-8" standalone="yes"?>
<Relationships xmlns="http://schemas.openxmlformats.org/package/2006/relationships"><Relationship Id="rId3" Type="http://schemas.openxmlformats.org/officeDocument/2006/relationships/image" Target="../media/image66.gif"/><Relationship Id="rId4" Type="http://schemas.openxmlformats.org/officeDocument/2006/relationships/image" Target="../media/image67.gif"/><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oleObject" Target="../embeddings/oleObject29.bin"/><Relationship Id="rId1" Type="http://schemas.openxmlformats.org/officeDocument/2006/relationships/vmlDrawing" Target="../drawings/vmlDrawing13.vml"/><Relationship Id="rId2"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6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72.jpeg"/><Relationship Id="rId5" Type="http://schemas.openxmlformats.org/officeDocument/2006/relationships/oleObject" Target="../embeddings/oleObject30.bin"/><Relationship Id="rId1" Type="http://schemas.openxmlformats.org/officeDocument/2006/relationships/vmlDrawing" Target="../drawings/vmlDrawing14.vml"/><Relationship Id="rId2"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oleObject" Target="../embeddings/oleObject31.bin"/><Relationship Id="rId5" Type="http://schemas.openxmlformats.org/officeDocument/2006/relationships/oleObject" Target="../embeddings/Microsoft_Equation1.bin"/><Relationship Id="rId6" Type="http://schemas.openxmlformats.org/officeDocument/2006/relationships/oleObject" Target="../embeddings/oleObject32.bin"/><Relationship Id="rId7" Type="http://schemas.openxmlformats.org/officeDocument/2006/relationships/oleObject" Target="../embeddings/oleObject33.bin"/><Relationship Id="rId1" Type="http://schemas.openxmlformats.org/officeDocument/2006/relationships/vmlDrawing" Target="../drawings/vmlDrawing15.vml"/><Relationship Id="rId2"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80.png"/><Relationship Id="rId5" Type="http://schemas.openxmlformats.org/officeDocument/2006/relationships/oleObject" Target="../embeddings/Microsoft_Equation2.bin"/><Relationship Id="rId6" Type="http://schemas.openxmlformats.org/officeDocument/2006/relationships/oleObject" Target="../embeddings/Microsoft_Equation3.bin"/><Relationship Id="rId7" Type="http://schemas.openxmlformats.org/officeDocument/2006/relationships/oleObject" Target="../embeddings/Microsoft_Equation4.bin"/><Relationship Id="rId8" Type="http://schemas.openxmlformats.org/officeDocument/2006/relationships/oleObject" Target="../embeddings/oleObject34.bin"/><Relationship Id="rId1" Type="http://schemas.openxmlformats.org/officeDocument/2006/relationships/vmlDrawing" Target="../drawings/vmlDrawing16.vml"/><Relationship Id="rId2"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oleObject" Target="../embeddings/oleObject35.bin"/><Relationship Id="rId1" Type="http://schemas.openxmlformats.org/officeDocument/2006/relationships/vmlDrawing" Target="../drawings/vmlDrawing17.vml"/><Relationship Id="rId2"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8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8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8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8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8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79.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9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9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9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96.png"/></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oleObject" Target="../embeddings/Microsoft_Equation5.bin"/><Relationship Id="rId5" Type="http://schemas.openxmlformats.org/officeDocument/2006/relationships/oleObject" Target="../embeddings/oleObject36.bin"/><Relationship Id="rId1" Type="http://schemas.openxmlformats.org/officeDocument/2006/relationships/vmlDrawing" Target="../drawings/vmlDrawing18.vml"/><Relationship Id="rId2"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9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100.png"/></Relationships>
</file>

<file path=ppt/slides/_rels/slide88.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10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gi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10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10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10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10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oleObject" Target="../embeddings/oleObject37.bin"/><Relationship Id="rId5" Type="http://schemas.openxmlformats.org/officeDocument/2006/relationships/image" Target="../media/image110.png"/><Relationship Id="rId6" Type="http://schemas.openxmlformats.org/officeDocument/2006/relationships/image" Target="../media/image111.png"/><Relationship Id="rId7" Type="http://schemas.openxmlformats.org/officeDocument/2006/relationships/oleObject" Target="../embeddings/oleObject38.bin"/><Relationship Id="rId8" Type="http://schemas.openxmlformats.org/officeDocument/2006/relationships/oleObject" Target="../embeddings/oleObject39.bin"/><Relationship Id="rId9" Type="http://schemas.openxmlformats.org/officeDocument/2006/relationships/oleObject" Target="../embeddings/oleObject40.bin"/><Relationship Id="rId1" Type="http://schemas.openxmlformats.org/officeDocument/2006/relationships/vmlDrawing" Target="../drawings/vmlDrawing19.vml"/><Relationship Id="rId2"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oleObject" Target="../embeddings/oleObject41.bin"/><Relationship Id="rId5" Type="http://schemas.openxmlformats.org/officeDocument/2006/relationships/image" Target="../media/image113.png"/><Relationship Id="rId1" Type="http://schemas.openxmlformats.org/officeDocument/2006/relationships/vmlDrawing" Target="../drawings/vmlDrawing20.vml"/><Relationship Id="rId2"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oleObject" Target="../embeddings/oleObject42.bin"/><Relationship Id="rId5" Type="http://schemas.openxmlformats.org/officeDocument/2006/relationships/oleObject" Target="../embeddings/oleObject43.bin"/><Relationship Id="rId6" Type="http://schemas.openxmlformats.org/officeDocument/2006/relationships/oleObject" Target="../embeddings/oleObject44.bin"/><Relationship Id="rId7" Type="http://schemas.openxmlformats.org/officeDocument/2006/relationships/oleObject" Target="../embeddings/oleObject45.bin"/><Relationship Id="rId8" Type="http://schemas.openxmlformats.org/officeDocument/2006/relationships/oleObject" Target="../embeddings/oleObject46.bin"/><Relationship Id="rId1" Type="http://schemas.openxmlformats.org/officeDocument/2006/relationships/vmlDrawing" Target="../drawings/vmlDrawing21.vml"/><Relationship Id="rId2"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image" Target="../media/image120.jpeg"/><Relationship Id="rId5" Type="http://schemas.openxmlformats.org/officeDocument/2006/relationships/image" Target="../media/image121.gif"/><Relationship Id="rId6" Type="http://schemas.openxmlformats.org/officeDocument/2006/relationships/oleObject" Target="../embeddings/oleObject47.bin"/><Relationship Id="rId1" Type="http://schemas.openxmlformats.org/officeDocument/2006/relationships/vmlDrawing" Target="../drawings/vmlDrawing22.vml"/><Relationship Id="rId2"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0" name="Picture 2" descr="image001"/>
          <p:cNvPicPr>
            <a:picLocks noChangeAspect="1" noChangeArrowheads="1"/>
          </p:cNvPicPr>
          <p:nvPr/>
        </p:nvPicPr>
        <p:blipFill>
          <a:blip r:embed="rId3">
            <a:lum bright="-66000"/>
          </a:blip>
          <a:srcRect/>
          <a:stretch>
            <a:fillRect/>
          </a:stretch>
        </p:blipFill>
        <p:spPr bwMode="auto">
          <a:xfrm>
            <a:off x="0" y="0"/>
            <a:ext cx="9144000" cy="6858000"/>
          </a:xfrm>
          <a:prstGeom prst="rect">
            <a:avLst/>
          </a:prstGeom>
          <a:noFill/>
          <a:ln w="9525">
            <a:noFill/>
            <a:miter lim="800000"/>
            <a:headEnd/>
            <a:tailEnd/>
          </a:ln>
        </p:spPr>
      </p:pic>
      <p:sp>
        <p:nvSpPr>
          <p:cNvPr id="17411" name="Text Box 5"/>
          <p:cNvSpPr txBox="1">
            <a:spLocks noChangeArrowheads="1"/>
          </p:cNvSpPr>
          <p:nvPr/>
        </p:nvSpPr>
        <p:spPr bwMode="auto">
          <a:xfrm>
            <a:off x="1981032" y="4933950"/>
            <a:ext cx="4862555" cy="400110"/>
          </a:xfrm>
          <a:prstGeom prst="rect">
            <a:avLst/>
          </a:prstGeom>
          <a:noFill/>
          <a:ln w="9525">
            <a:noFill/>
            <a:miter lim="800000"/>
            <a:headEnd/>
            <a:tailEnd/>
          </a:ln>
        </p:spPr>
        <p:txBody>
          <a:bodyPr wrap="square">
            <a:prstTxWarp prst="textNoShape">
              <a:avLst/>
            </a:prstTxWarp>
            <a:spAutoFit/>
          </a:bodyPr>
          <a:lstStyle/>
          <a:p>
            <a:pPr eaLnBrk="1" hangingPunct="1"/>
            <a:r>
              <a:rPr lang="en-US" sz="2000" dirty="0">
                <a:solidFill>
                  <a:srgbClr val="FFFFFF"/>
                </a:solidFill>
                <a:latin typeface="Cambria"/>
                <a:cs typeface="Cambria"/>
              </a:rPr>
              <a:t>School of Earth and Atmospheric Sciences</a:t>
            </a:r>
          </a:p>
        </p:txBody>
      </p:sp>
      <p:sp>
        <p:nvSpPr>
          <p:cNvPr id="17412" name="Text Box 6"/>
          <p:cNvSpPr txBox="1">
            <a:spLocks noChangeArrowheads="1"/>
          </p:cNvSpPr>
          <p:nvPr/>
        </p:nvSpPr>
        <p:spPr bwMode="auto">
          <a:xfrm>
            <a:off x="2845890" y="5238750"/>
            <a:ext cx="3680983" cy="400110"/>
          </a:xfrm>
          <a:prstGeom prst="rect">
            <a:avLst/>
          </a:prstGeom>
          <a:noFill/>
          <a:ln w="9525">
            <a:noFill/>
            <a:miter lim="800000"/>
            <a:headEnd/>
            <a:tailEnd/>
          </a:ln>
        </p:spPr>
        <p:txBody>
          <a:bodyPr wrap="square">
            <a:prstTxWarp prst="textNoShape">
              <a:avLst/>
            </a:prstTxWarp>
            <a:spAutoFit/>
          </a:bodyPr>
          <a:lstStyle/>
          <a:p>
            <a:pPr eaLnBrk="1" hangingPunct="1"/>
            <a:r>
              <a:rPr lang="en-US" sz="2000">
                <a:solidFill>
                  <a:srgbClr val="FFFFFF"/>
                </a:solidFill>
                <a:latin typeface="Cambria"/>
                <a:cs typeface="Cambria"/>
              </a:rPr>
              <a:t>Georgia Institute of Technology</a:t>
            </a:r>
          </a:p>
        </p:txBody>
      </p:sp>
      <p:sp>
        <p:nvSpPr>
          <p:cNvPr id="17413" name="Text Box 7"/>
          <p:cNvSpPr txBox="1">
            <a:spLocks noChangeArrowheads="1"/>
          </p:cNvSpPr>
          <p:nvPr/>
        </p:nvSpPr>
        <p:spPr bwMode="auto">
          <a:xfrm>
            <a:off x="3274641" y="5619750"/>
            <a:ext cx="2549636" cy="1015663"/>
          </a:xfrm>
          <a:prstGeom prst="rect">
            <a:avLst/>
          </a:prstGeom>
          <a:noFill/>
          <a:ln w="9525">
            <a:noFill/>
            <a:miter lim="800000"/>
            <a:headEnd/>
            <a:tailEnd/>
          </a:ln>
        </p:spPr>
        <p:txBody>
          <a:bodyPr wrap="square">
            <a:prstTxWarp prst="textNoShape">
              <a:avLst/>
            </a:prstTxWarp>
            <a:spAutoFit/>
          </a:bodyPr>
          <a:lstStyle/>
          <a:p>
            <a:pPr eaLnBrk="1" hangingPunct="1"/>
            <a:r>
              <a:rPr lang="en-US" sz="2000" dirty="0">
                <a:solidFill>
                  <a:srgbClr val="FFFFFF"/>
                </a:solidFill>
                <a:latin typeface="Cambria"/>
                <a:cs typeface="Cambria"/>
              </a:rPr>
              <a:t>Atlanta, Georgia, USA</a:t>
            </a:r>
          </a:p>
          <a:p>
            <a:pPr eaLnBrk="1" hangingPunct="1"/>
            <a:endParaRPr lang="en-US" sz="2000" dirty="0">
              <a:solidFill>
                <a:srgbClr val="FFFFFF"/>
              </a:solidFill>
              <a:latin typeface="Cambria"/>
              <a:cs typeface="Cambria"/>
            </a:endParaRPr>
          </a:p>
          <a:p>
            <a:pPr eaLnBrk="1" hangingPunct="1"/>
            <a:r>
              <a:rPr lang="en-US" sz="2000" dirty="0">
                <a:solidFill>
                  <a:srgbClr val="FFFFFF"/>
                </a:solidFill>
                <a:latin typeface="Cambria"/>
                <a:cs typeface="Cambria"/>
              </a:rPr>
              <a:t>       </a:t>
            </a:r>
            <a:r>
              <a:rPr lang="en-US" sz="2000" dirty="0" smtClean="0">
                <a:solidFill>
                  <a:srgbClr val="FFFFFF"/>
                </a:solidFill>
                <a:latin typeface="Cambria"/>
                <a:cs typeface="Cambria"/>
              </a:rPr>
              <a:t> 6-07-2012</a:t>
            </a:r>
            <a:endParaRPr lang="en-US" sz="2000" dirty="0">
              <a:solidFill>
                <a:srgbClr val="FFFFFF"/>
              </a:solidFill>
              <a:latin typeface="Cambria"/>
              <a:cs typeface="Cambria"/>
            </a:endParaRPr>
          </a:p>
        </p:txBody>
      </p:sp>
      <p:sp>
        <p:nvSpPr>
          <p:cNvPr id="17414" name="Text Box 9"/>
          <p:cNvSpPr txBox="1">
            <a:spLocks noChangeArrowheads="1"/>
          </p:cNvSpPr>
          <p:nvPr/>
        </p:nvSpPr>
        <p:spPr bwMode="auto">
          <a:xfrm>
            <a:off x="187526" y="679305"/>
            <a:ext cx="8575474" cy="2159566"/>
          </a:xfrm>
          <a:prstGeom prst="rect">
            <a:avLst/>
          </a:prstGeom>
          <a:noFill/>
          <a:ln w="9525">
            <a:noFill/>
            <a:miter lim="800000"/>
            <a:headEnd/>
            <a:tailEnd/>
          </a:ln>
        </p:spPr>
        <p:txBody>
          <a:bodyPr wrap="square">
            <a:prstTxWarp prst="textNoShape">
              <a:avLst/>
            </a:prstTxWarp>
            <a:spAutoFit/>
          </a:bodyPr>
          <a:lstStyle/>
          <a:p>
            <a:pPr algn="ctr">
              <a:spcBef>
                <a:spcPts val="1000"/>
              </a:spcBef>
            </a:pPr>
            <a:r>
              <a:rPr lang="en-US" sz="3600" dirty="0" smtClean="0">
                <a:solidFill>
                  <a:srgbClr val="FFFFFF"/>
                </a:solidFill>
                <a:latin typeface="Cambria"/>
                <a:cs typeface="Cambria"/>
              </a:rPr>
              <a:t>The ITCZ, equatorial waves and the ISO</a:t>
            </a:r>
          </a:p>
          <a:p>
            <a:pPr algn="ctr">
              <a:spcBef>
                <a:spcPts val="1000"/>
              </a:spcBef>
            </a:pPr>
            <a:r>
              <a:rPr lang="en-US" sz="3600" dirty="0" smtClean="0">
                <a:solidFill>
                  <a:srgbClr val="FFFFFF"/>
                </a:solidFill>
                <a:latin typeface="Cambria"/>
                <a:cs typeface="Cambria"/>
              </a:rPr>
              <a:t>Prospects for understanding &amp; prediction?</a:t>
            </a:r>
          </a:p>
          <a:p>
            <a:pPr algn="ctr">
              <a:spcBef>
                <a:spcPct val="50000"/>
              </a:spcBef>
            </a:pPr>
            <a:endParaRPr lang="en-US" sz="3600" dirty="0">
              <a:solidFill>
                <a:srgbClr val="FFFFFF"/>
              </a:solidFill>
              <a:latin typeface="Cambria"/>
              <a:cs typeface="Cambria"/>
            </a:endParaRPr>
          </a:p>
        </p:txBody>
      </p:sp>
      <p:sp>
        <p:nvSpPr>
          <p:cNvPr id="17415" name="Text Box 10"/>
          <p:cNvSpPr txBox="1">
            <a:spLocks noChangeArrowheads="1"/>
          </p:cNvSpPr>
          <p:nvPr/>
        </p:nvSpPr>
        <p:spPr bwMode="auto">
          <a:xfrm>
            <a:off x="113085" y="3409950"/>
            <a:ext cx="8497515" cy="1056699"/>
          </a:xfrm>
          <a:prstGeom prst="rect">
            <a:avLst/>
          </a:prstGeom>
          <a:noFill/>
          <a:ln w="9525">
            <a:noFill/>
            <a:miter lim="800000"/>
            <a:headEnd/>
            <a:tailEnd/>
          </a:ln>
        </p:spPr>
        <p:txBody>
          <a:bodyPr wrap="square">
            <a:prstTxWarp prst="textNoShape">
              <a:avLst/>
            </a:prstTxWarp>
            <a:spAutoFit/>
          </a:bodyPr>
          <a:lstStyle/>
          <a:p>
            <a:pPr algn="ctr">
              <a:spcBef>
                <a:spcPts val="800"/>
              </a:spcBef>
            </a:pPr>
            <a:r>
              <a:rPr lang="en-US" sz="2800" dirty="0" smtClean="0">
                <a:solidFill>
                  <a:srgbClr val="FFFFFF"/>
                </a:solidFill>
                <a:latin typeface="Cambria"/>
                <a:cs typeface="Cambria"/>
              </a:rPr>
              <a:t>Peter Webster</a:t>
            </a:r>
          </a:p>
          <a:p>
            <a:pPr algn="ctr">
              <a:spcBef>
                <a:spcPts val="800"/>
              </a:spcBef>
            </a:pPr>
            <a:r>
              <a:rPr lang="en-US" sz="2800" dirty="0" err="1" smtClean="0">
                <a:solidFill>
                  <a:srgbClr val="FFFFFF"/>
                </a:solidFill>
                <a:latin typeface="Cambria"/>
                <a:cs typeface="Cambria"/>
              </a:rPr>
              <a:t>Violeta</a:t>
            </a:r>
            <a:r>
              <a:rPr lang="en-US" sz="2800" dirty="0" smtClean="0">
                <a:solidFill>
                  <a:srgbClr val="FFFFFF"/>
                </a:solidFill>
                <a:latin typeface="Cambria"/>
                <a:cs typeface="Cambria"/>
              </a:rPr>
              <a:t> </a:t>
            </a:r>
            <a:r>
              <a:rPr lang="en-US" sz="2800" dirty="0" err="1" smtClean="0">
                <a:solidFill>
                  <a:srgbClr val="FFFFFF"/>
                </a:solidFill>
                <a:latin typeface="Cambria"/>
                <a:cs typeface="Cambria"/>
              </a:rPr>
              <a:t>Toma</a:t>
            </a:r>
            <a:r>
              <a:rPr lang="en-US" sz="2800" dirty="0" smtClean="0">
                <a:solidFill>
                  <a:srgbClr val="FFFFFF"/>
                </a:solidFill>
                <a:latin typeface="Cambria"/>
                <a:cs typeface="Cambria"/>
              </a:rPr>
              <a:t> and </a:t>
            </a:r>
            <a:r>
              <a:rPr lang="en-US" sz="2800" dirty="0" err="1" smtClean="0">
                <a:solidFill>
                  <a:srgbClr val="FFFFFF"/>
                </a:solidFill>
                <a:latin typeface="Cambria"/>
                <a:cs typeface="Cambria"/>
              </a:rPr>
              <a:t>Hyemi</a:t>
            </a:r>
            <a:r>
              <a:rPr lang="en-US" sz="2800" dirty="0" smtClean="0">
                <a:solidFill>
                  <a:srgbClr val="FFFFFF"/>
                </a:solidFill>
                <a:latin typeface="Cambria"/>
                <a:cs typeface="Cambria"/>
              </a:rPr>
              <a:t> Kim</a:t>
            </a:r>
            <a:endParaRPr lang="en-US" sz="2800" dirty="0">
              <a:solidFill>
                <a:srgbClr val="FFFFFF"/>
              </a:solidFill>
              <a:latin typeface="Cambria"/>
              <a:cs typeface="Cambri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74143" y="624176"/>
            <a:ext cx="3540174" cy="3123683"/>
          </a:xfrm>
          <a:prstGeom prst="rect">
            <a:avLst/>
          </a:prstGeom>
        </p:spPr>
      </p:pic>
      <p:pic>
        <p:nvPicPr>
          <p:cNvPr id="5" name="Picture 4"/>
          <p:cNvPicPr>
            <a:picLocks noChangeAspect="1"/>
          </p:cNvPicPr>
          <p:nvPr/>
        </p:nvPicPr>
        <p:blipFill>
          <a:blip r:embed="rId3"/>
          <a:stretch>
            <a:fillRect/>
          </a:stretch>
        </p:blipFill>
        <p:spPr>
          <a:xfrm>
            <a:off x="4871002" y="363207"/>
            <a:ext cx="3589036" cy="5656436"/>
          </a:xfrm>
          <a:prstGeom prst="rect">
            <a:avLst/>
          </a:prstGeom>
        </p:spPr>
      </p:pic>
      <p:sp>
        <p:nvSpPr>
          <p:cNvPr id="6" name="TextBox 5"/>
          <p:cNvSpPr txBox="1"/>
          <p:nvPr/>
        </p:nvSpPr>
        <p:spPr>
          <a:xfrm>
            <a:off x="721943" y="3747859"/>
            <a:ext cx="3940294" cy="369332"/>
          </a:xfrm>
          <a:prstGeom prst="rect">
            <a:avLst/>
          </a:prstGeom>
          <a:noFill/>
        </p:spPr>
        <p:txBody>
          <a:bodyPr wrap="square" rtlCol="0">
            <a:spAutoFit/>
          </a:bodyPr>
          <a:lstStyle/>
          <a:p>
            <a:r>
              <a:rPr lang="en-US" dirty="0" smtClean="0">
                <a:latin typeface="Cambria"/>
                <a:cs typeface="Cambria"/>
              </a:rPr>
              <a:t>Normal mode dispersion curves: </a:t>
            </a:r>
            <a:endParaRPr lang="en-US" dirty="0">
              <a:latin typeface="Cambria"/>
              <a:cs typeface="Cambria"/>
            </a:endParaRPr>
          </a:p>
        </p:txBody>
      </p:sp>
      <p:sp>
        <p:nvSpPr>
          <p:cNvPr id="8" name="TextBox 7"/>
          <p:cNvSpPr txBox="1"/>
          <p:nvPr/>
        </p:nvSpPr>
        <p:spPr>
          <a:xfrm>
            <a:off x="5584246" y="6019643"/>
            <a:ext cx="2992187" cy="646331"/>
          </a:xfrm>
          <a:prstGeom prst="rect">
            <a:avLst/>
          </a:prstGeom>
          <a:noFill/>
        </p:spPr>
        <p:txBody>
          <a:bodyPr wrap="square" rtlCol="0">
            <a:spAutoFit/>
          </a:bodyPr>
          <a:lstStyle/>
          <a:p>
            <a:r>
              <a:rPr lang="en-US" dirty="0" smtClean="0">
                <a:latin typeface="Cambria"/>
                <a:cs typeface="Cambria"/>
              </a:rPr>
              <a:t>Filtered OLR variance plotted on dispersion curve</a:t>
            </a:r>
            <a:endParaRPr lang="en-US" dirty="0">
              <a:latin typeface="Cambria"/>
              <a:cs typeface="Cambria"/>
            </a:endParaRPr>
          </a:p>
        </p:txBody>
      </p:sp>
      <p:sp>
        <p:nvSpPr>
          <p:cNvPr id="9" name="TextBox 8"/>
          <p:cNvSpPr txBox="1"/>
          <p:nvPr/>
        </p:nvSpPr>
        <p:spPr>
          <a:xfrm>
            <a:off x="382722" y="4419044"/>
            <a:ext cx="4279515" cy="2185214"/>
          </a:xfrm>
          <a:prstGeom prst="rect">
            <a:avLst/>
          </a:prstGeom>
          <a:noFill/>
        </p:spPr>
        <p:txBody>
          <a:bodyPr wrap="square" rtlCol="0">
            <a:spAutoFit/>
          </a:bodyPr>
          <a:lstStyle/>
          <a:p>
            <a:pPr marL="287338" indent="-287338">
              <a:spcAft>
                <a:spcPts val="1200"/>
              </a:spcAft>
              <a:buFont typeface="Arial"/>
              <a:buChar char="•"/>
            </a:pPr>
            <a:r>
              <a:rPr lang="en-US" dirty="0" smtClean="0">
                <a:solidFill>
                  <a:srgbClr val="FF0000"/>
                </a:solidFill>
              </a:rPr>
              <a:t>OLR variance lines up well with modes but relative to 20-50m equivalent depths.</a:t>
            </a:r>
          </a:p>
          <a:p>
            <a:pPr marL="287338" indent="-287338">
              <a:spcAft>
                <a:spcPts val="1200"/>
              </a:spcAft>
              <a:buFont typeface="Arial"/>
              <a:buChar char="•"/>
            </a:pPr>
            <a:r>
              <a:rPr lang="en-US" dirty="0" smtClean="0">
                <a:solidFill>
                  <a:srgbClr val="FF0000"/>
                </a:solidFill>
              </a:rPr>
              <a:t>Scaling of undisturbed tropics should possess equivalent depths of order 500-1000m reflecting the non-divergent nature of the base tropics</a:t>
            </a:r>
            <a:endParaRPr lang="en-US" dirty="0">
              <a:solidFill>
                <a:srgbClr val="FF0000"/>
              </a:solidFill>
            </a:endParaRPr>
          </a:p>
        </p:txBody>
      </p:sp>
      <p:sp>
        <p:nvSpPr>
          <p:cNvPr id="10" name="TextBox 9"/>
          <p:cNvSpPr txBox="1"/>
          <p:nvPr/>
        </p:nvSpPr>
        <p:spPr>
          <a:xfrm>
            <a:off x="519958" y="193930"/>
            <a:ext cx="3554461" cy="338554"/>
          </a:xfrm>
          <a:prstGeom prst="rect">
            <a:avLst/>
          </a:prstGeom>
          <a:noFill/>
        </p:spPr>
        <p:txBody>
          <a:bodyPr wrap="square" rtlCol="0">
            <a:spAutoFit/>
          </a:bodyPr>
          <a:lstStyle/>
          <a:p>
            <a:r>
              <a:rPr lang="en-US" sz="1600" dirty="0" smtClean="0">
                <a:latin typeface="Cambria"/>
                <a:cs typeface="Cambria"/>
              </a:rPr>
              <a:t>From Wheeler and Nguyen (2012)</a:t>
            </a:r>
            <a:endParaRPr lang="en-US" sz="1600" dirty="0">
              <a:latin typeface="Cambria"/>
              <a:cs typeface="Cambria"/>
            </a:endParaRPr>
          </a:p>
        </p:txBody>
      </p:sp>
      <p:sp>
        <p:nvSpPr>
          <p:cNvPr id="11" name="TextBox 10"/>
          <p:cNvSpPr txBox="1"/>
          <p:nvPr/>
        </p:nvSpPr>
        <p:spPr>
          <a:xfrm>
            <a:off x="1244489" y="2284224"/>
            <a:ext cx="2887840" cy="369332"/>
          </a:xfrm>
          <a:prstGeom prst="rect">
            <a:avLst/>
          </a:prstGeom>
          <a:noFill/>
        </p:spPr>
        <p:txBody>
          <a:bodyPr wrap="square" rtlCol="0">
            <a:spAutoFit/>
          </a:bodyPr>
          <a:lstStyle/>
          <a:p>
            <a:r>
              <a:rPr lang="en-US" dirty="0" smtClean="0"/>
              <a:t>Westward               Eastward</a:t>
            </a:r>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8661" name="Line 5"/>
          <p:cNvSpPr>
            <a:spLocks noChangeShapeType="1"/>
          </p:cNvSpPr>
          <p:nvPr/>
        </p:nvSpPr>
        <p:spPr bwMode="auto">
          <a:xfrm flipV="1">
            <a:off x="152400" y="0"/>
            <a:ext cx="0" cy="4343400"/>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98663" name="Line 7"/>
          <p:cNvSpPr>
            <a:spLocks noChangeShapeType="1"/>
          </p:cNvSpPr>
          <p:nvPr/>
        </p:nvSpPr>
        <p:spPr bwMode="auto">
          <a:xfrm>
            <a:off x="76200" y="152400"/>
            <a:ext cx="9077325" cy="1588"/>
          </a:xfrm>
          <a:prstGeom prst="line">
            <a:avLst/>
          </a:prstGeom>
          <a:noFill/>
          <a:ln w="38100">
            <a:solidFill>
              <a:schemeClr val="bg2"/>
            </a:solidFill>
            <a:round/>
            <a:headEnd/>
            <a:tailEnd/>
          </a:ln>
          <a:effectLst/>
        </p:spPr>
        <p:txBody>
          <a:bodyPr>
            <a:prstTxWarp prst="textNoShape">
              <a:avLst/>
            </a:prstTxWarp>
          </a:bodyPr>
          <a:lstStyle/>
          <a:p>
            <a:endParaRPr lang="en-US"/>
          </a:p>
        </p:txBody>
      </p:sp>
      <p:sp>
        <p:nvSpPr>
          <p:cNvPr id="198664" name="Text Box 8"/>
          <p:cNvSpPr txBox="1">
            <a:spLocks noChangeArrowheads="1"/>
          </p:cNvSpPr>
          <p:nvPr/>
        </p:nvSpPr>
        <p:spPr bwMode="auto">
          <a:xfrm>
            <a:off x="375914" y="98425"/>
            <a:ext cx="8657062" cy="954107"/>
          </a:xfrm>
          <a:prstGeom prst="rect">
            <a:avLst/>
          </a:prstGeom>
          <a:noFill/>
          <a:ln w="9525">
            <a:noFill/>
            <a:miter lim="800000"/>
            <a:headEnd/>
            <a:tailEnd/>
          </a:ln>
        </p:spPr>
        <p:txBody>
          <a:bodyPr wrap="none">
            <a:prstTxWarp prst="textNoShape">
              <a:avLst/>
            </a:prstTxWarp>
            <a:spAutoFit/>
          </a:bodyPr>
          <a:lstStyle/>
          <a:p>
            <a:pPr eaLnBrk="0" hangingPunct="0"/>
            <a:r>
              <a:rPr lang="en-US" sz="2800" dirty="0">
                <a:solidFill>
                  <a:srgbClr val="000000"/>
                </a:solidFill>
                <a:ea typeface="ＭＳ Ｐゴシック" charset="-128"/>
                <a:cs typeface="ＭＳ Ｐゴシック" charset="-128"/>
              </a:rPr>
              <a:t>Can we use lessons used in empirical modeling to improve  </a:t>
            </a:r>
          </a:p>
          <a:p>
            <a:pPr eaLnBrk="0" hangingPunct="0"/>
            <a:r>
              <a:rPr lang="en-US" sz="2800" dirty="0">
                <a:solidFill>
                  <a:srgbClr val="000000"/>
                </a:solidFill>
                <a:ea typeface="ＭＳ Ｐゴシック" charset="-128"/>
                <a:cs typeface="ＭＳ Ｐゴシック" charset="-128"/>
              </a:rPr>
              <a:t>NWP simulation/predictions of ISO events?</a:t>
            </a:r>
          </a:p>
        </p:txBody>
      </p:sp>
      <p:sp>
        <p:nvSpPr>
          <p:cNvPr id="198666" name="Text Box 10"/>
          <p:cNvSpPr txBox="1">
            <a:spLocks noChangeArrowheads="1"/>
          </p:cNvSpPr>
          <p:nvPr/>
        </p:nvSpPr>
        <p:spPr bwMode="auto">
          <a:xfrm>
            <a:off x="838200" y="1524000"/>
            <a:ext cx="7696200" cy="4093428"/>
          </a:xfrm>
          <a:prstGeom prst="rect">
            <a:avLst/>
          </a:prstGeom>
          <a:noFill/>
          <a:ln w="9525">
            <a:noFill/>
            <a:miter lim="800000"/>
            <a:headEnd/>
            <a:tailEnd/>
          </a:ln>
          <a:effectLst/>
        </p:spPr>
        <p:txBody>
          <a:bodyPr>
            <a:prstTxWarp prst="textNoShape">
              <a:avLst/>
            </a:prstTxWarp>
            <a:spAutoFit/>
          </a:bodyPr>
          <a:lstStyle/>
          <a:p>
            <a:pPr marL="455613" indent="-455613">
              <a:spcBef>
                <a:spcPct val="50000"/>
              </a:spcBef>
              <a:buFontTx/>
              <a:buChar char="o"/>
            </a:pPr>
            <a:r>
              <a:rPr lang="en-US" sz="2000" dirty="0">
                <a:latin typeface="Cambria"/>
                <a:cs typeface="Cambria"/>
              </a:rPr>
              <a:t>Some success has been achieved using the wavelet-banding technique (Webster &amp; </a:t>
            </a:r>
            <a:r>
              <a:rPr lang="en-US" sz="2000" dirty="0" err="1">
                <a:latin typeface="Cambria"/>
                <a:cs typeface="Cambria"/>
              </a:rPr>
              <a:t>Hoyos</a:t>
            </a:r>
            <a:r>
              <a:rPr lang="en-US" sz="2000" dirty="0">
                <a:latin typeface="Cambria"/>
                <a:cs typeface="Cambria"/>
              </a:rPr>
              <a:t> 2004) which “protects” ISO variability (the slow manifold) from the errors of high frequency errors.</a:t>
            </a:r>
          </a:p>
          <a:p>
            <a:pPr marL="455613" indent="-455613">
              <a:spcBef>
                <a:spcPct val="50000"/>
              </a:spcBef>
              <a:buFontTx/>
              <a:buChar char="o"/>
            </a:pPr>
            <a:r>
              <a:rPr lang="en-US" sz="2000" dirty="0">
                <a:latin typeface="Cambria"/>
                <a:cs typeface="Cambria"/>
              </a:rPr>
              <a:t>Can these techniques be applied to climate modeling?</a:t>
            </a:r>
          </a:p>
          <a:p>
            <a:pPr marL="455613" indent="-455613">
              <a:spcBef>
                <a:spcPct val="50000"/>
              </a:spcBef>
              <a:buFontTx/>
              <a:buChar char="o"/>
            </a:pPr>
            <a:r>
              <a:rPr lang="en-US" sz="2000" dirty="0">
                <a:latin typeface="Cambria"/>
                <a:cs typeface="Cambria"/>
              </a:rPr>
              <a:t>We adapt the wavelet banding method (W&amp;H) to the  ECMWF operational climate model </a:t>
            </a:r>
          </a:p>
          <a:p>
            <a:pPr marL="455613" indent="-455613">
              <a:spcBef>
                <a:spcPct val="50000"/>
              </a:spcBef>
              <a:buFontTx/>
              <a:buChar char="o"/>
            </a:pPr>
            <a:r>
              <a:rPr lang="en-US" sz="2000" dirty="0">
                <a:latin typeface="Cambria"/>
                <a:cs typeface="Cambria"/>
              </a:rPr>
              <a:t>We show results of real-time forecasts and also results from Korean general circulation model</a:t>
            </a:r>
          </a:p>
          <a:p>
            <a:pPr marL="455613" indent="-455613">
              <a:spcBef>
                <a:spcPct val="50000"/>
              </a:spcBef>
              <a:buFontTx/>
              <a:buChar char="o"/>
            </a:pPr>
            <a:r>
              <a:rPr lang="en-US" sz="2000" dirty="0">
                <a:latin typeface="Cambria"/>
                <a:cs typeface="Cambria"/>
              </a:rPr>
              <a:t>Amplitude of ISO variability is maintained and predictions are improved.    </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50" name="Text Box 2"/>
          <p:cNvSpPr txBox="1">
            <a:spLocks noChangeArrowheads="1"/>
          </p:cNvSpPr>
          <p:nvPr/>
        </p:nvSpPr>
        <p:spPr bwMode="auto">
          <a:xfrm>
            <a:off x="212725" y="4373563"/>
            <a:ext cx="247650"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a:latin typeface="Times" charset="0"/>
                <a:ea typeface="Arial" charset="0"/>
                <a:cs typeface="Arial" charset="0"/>
              </a:rPr>
              <a:t> </a:t>
            </a:r>
          </a:p>
        </p:txBody>
      </p:sp>
      <p:sp>
        <p:nvSpPr>
          <p:cNvPr id="155651" name="Text Box 3"/>
          <p:cNvSpPr txBox="1">
            <a:spLocks noChangeArrowheads="1"/>
          </p:cNvSpPr>
          <p:nvPr/>
        </p:nvSpPr>
        <p:spPr bwMode="auto">
          <a:xfrm>
            <a:off x="5907088" y="838200"/>
            <a:ext cx="1866900" cy="336550"/>
          </a:xfrm>
          <a:prstGeom prst="rect">
            <a:avLst/>
          </a:prstGeom>
          <a:noFill/>
          <a:ln w="9525">
            <a:noFill/>
            <a:miter lim="800000"/>
            <a:headEnd/>
            <a:tailEnd/>
          </a:ln>
          <a:effectLst/>
        </p:spPr>
        <p:txBody>
          <a:bodyPr wrap="none">
            <a:prstTxWarp prst="textNoShape">
              <a:avLst/>
            </a:prstTxWarp>
            <a:spAutoFit/>
          </a:bodyPr>
          <a:lstStyle/>
          <a:p>
            <a:pPr eaLnBrk="0" hangingPunct="0"/>
            <a:r>
              <a:rPr lang="en-US" sz="1600">
                <a:ea typeface="Arial" charset="0"/>
                <a:cs typeface="Arial" charset="0"/>
              </a:rPr>
              <a:t> Modeling Schema</a:t>
            </a:r>
          </a:p>
        </p:txBody>
      </p:sp>
      <p:pic>
        <p:nvPicPr>
          <p:cNvPr id="155652" name="Picture 4"/>
          <p:cNvPicPr>
            <a:picLocks noChangeAspect="1" noChangeArrowheads="1"/>
          </p:cNvPicPr>
          <p:nvPr/>
        </p:nvPicPr>
        <p:blipFill>
          <a:blip r:embed="rId3"/>
          <a:srcRect/>
          <a:stretch>
            <a:fillRect/>
          </a:stretch>
        </p:blipFill>
        <p:spPr bwMode="auto">
          <a:xfrm>
            <a:off x="3960813" y="1143000"/>
            <a:ext cx="5030787" cy="5410200"/>
          </a:xfrm>
          <a:prstGeom prst="rect">
            <a:avLst/>
          </a:prstGeom>
          <a:noFill/>
        </p:spPr>
      </p:pic>
      <p:sp>
        <p:nvSpPr>
          <p:cNvPr id="155653" name="Text Box 5"/>
          <p:cNvSpPr txBox="1">
            <a:spLocks noChangeArrowheads="1"/>
          </p:cNvSpPr>
          <p:nvPr/>
        </p:nvSpPr>
        <p:spPr bwMode="auto">
          <a:xfrm>
            <a:off x="228600" y="1371600"/>
            <a:ext cx="4038600" cy="5035550"/>
          </a:xfrm>
          <a:prstGeom prst="rect">
            <a:avLst/>
          </a:prstGeom>
          <a:noFill/>
          <a:ln w="9525">
            <a:noFill/>
            <a:miter lim="800000"/>
            <a:headEnd/>
            <a:tailEnd/>
          </a:ln>
          <a:effectLst/>
        </p:spPr>
        <p:txBody>
          <a:bodyPr>
            <a:prstTxWarp prst="textNoShape">
              <a:avLst/>
            </a:prstTxWarp>
            <a:spAutoFit/>
          </a:bodyPr>
          <a:lstStyle/>
          <a:p>
            <a:pPr marL="457200" indent="-457200" eaLnBrk="0" hangingPunct="0">
              <a:buFont typeface="Arial" charset="0"/>
              <a:buNone/>
            </a:pPr>
            <a:r>
              <a:rPr lang="en-US" sz="1600">
                <a:latin typeface="Verdana" charset="0"/>
                <a:ea typeface="Arial" charset="0"/>
                <a:cs typeface="Arial" charset="0"/>
              </a:rPr>
              <a:t>   </a:t>
            </a:r>
            <a:r>
              <a:rPr lang="en-US" sz="1800" b="1">
                <a:ea typeface="Arial" charset="0"/>
                <a:cs typeface="Arial" charset="0"/>
              </a:rPr>
              <a:t>Hypothesis</a:t>
            </a:r>
            <a:r>
              <a:rPr lang="en-US" sz="1800">
                <a:ea typeface="Arial" charset="0"/>
                <a:cs typeface="Arial" charset="0"/>
              </a:rPr>
              <a:t>:</a:t>
            </a:r>
          </a:p>
          <a:p>
            <a:pPr marL="457200" indent="-457200" eaLnBrk="0" hangingPunct="0">
              <a:buFont typeface="Arial" charset="0"/>
              <a:buAutoNum type="arabicParenBoth"/>
            </a:pPr>
            <a:endParaRPr lang="en-US" sz="1800">
              <a:ea typeface="Arial" charset="0"/>
              <a:cs typeface="Arial" charset="0"/>
            </a:endParaRPr>
          </a:p>
          <a:p>
            <a:pPr marL="457200" indent="-457200"/>
            <a:r>
              <a:rPr lang="en-US" sz="1800">
                <a:ea typeface="Arial" charset="0"/>
                <a:cs typeface="Arial" charset="0"/>
              </a:rPr>
              <a:t>   </a:t>
            </a:r>
            <a:r>
              <a:rPr lang="en-US" sz="1800" b="1">
                <a:solidFill>
                  <a:srgbClr val="CC6600"/>
                </a:solidFill>
                <a:ea typeface="Arial" charset="0"/>
                <a:cs typeface="Arial" charset="0"/>
              </a:rPr>
              <a:t>Separation of convective noise</a:t>
            </a:r>
          </a:p>
          <a:p>
            <a:pPr marL="457200" indent="-457200"/>
            <a:r>
              <a:rPr lang="en-US" sz="1800" b="1">
                <a:solidFill>
                  <a:srgbClr val="CC6600"/>
                </a:solidFill>
                <a:ea typeface="Arial" charset="0"/>
                <a:cs typeface="Arial" charset="0"/>
              </a:rPr>
              <a:t>   and slow manifold intraseasonal</a:t>
            </a:r>
          </a:p>
          <a:p>
            <a:pPr marL="457200" indent="-457200"/>
            <a:r>
              <a:rPr lang="en-US" sz="1800" b="1">
                <a:solidFill>
                  <a:srgbClr val="CC6600"/>
                </a:solidFill>
                <a:ea typeface="Arial" charset="0"/>
                <a:cs typeface="Arial" charset="0"/>
              </a:rPr>
              <a:t>   variability will increase 20-40</a:t>
            </a:r>
          </a:p>
          <a:p>
            <a:pPr marL="457200" indent="-457200"/>
            <a:r>
              <a:rPr lang="en-US" sz="1800" b="1">
                <a:solidFill>
                  <a:srgbClr val="CC6600"/>
                </a:solidFill>
                <a:ea typeface="Arial" charset="0"/>
                <a:cs typeface="Arial" charset="0"/>
              </a:rPr>
              <a:t>   day predictability</a:t>
            </a:r>
          </a:p>
          <a:p>
            <a:pPr marL="457200" indent="-457200"/>
            <a:endParaRPr lang="en-US" sz="1800">
              <a:ea typeface="Arial" charset="0"/>
              <a:cs typeface="Arial" charset="0"/>
            </a:endParaRPr>
          </a:p>
          <a:p>
            <a:pPr marL="457200" indent="-457200"/>
            <a:r>
              <a:rPr lang="en-US" sz="1600">
                <a:latin typeface="Verdana" charset="0"/>
                <a:ea typeface="Arial" charset="0"/>
                <a:cs typeface="Arial" charset="0"/>
              </a:rPr>
              <a:t>   </a:t>
            </a:r>
            <a:r>
              <a:rPr lang="en-US" sz="1800" b="1">
                <a:ea typeface="Arial" charset="0"/>
                <a:cs typeface="Arial" charset="0"/>
              </a:rPr>
              <a:t>Strategy</a:t>
            </a:r>
            <a:r>
              <a:rPr lang="en-US" sz="1800">
                <a:ea typeface="Arial" charset="0"/>
                <a:cs typeface="Arial" charset="0"/>
              </a:rPr>
              <a:t>:</a:t>
            </a:r>
          </a:p>
          <a:p>
            <a:pPr marL="457200" indent="-457200"/>
            <a:endParaRPr lang="en-US" sz="1800">
              <a:ea typeface="Arial" charset="0"/>
              <a:cs typeface="Arial" charset="0"/>
            </a:endParaRPr>
          </a:p>
          <a:p>
            <a:pPr marL="457200" indent="-457200"/>
            <a:r>
              <a:rPr lang="en-US" sz="1800">
                <a:ea typeface="Arial" charset="0"/>
                <a:cs typeface="Arial" charset="0"/>
              </a:rPr>
              <a:t>   </a:t>
            </a:r>
            <a:r>
              <a:rPr lang="en-US" sz="1800" b="1">
                <a:solidFill>
                  <a:srgbClr val="CC6600"/>
                </a:solidFill>
                <a:ea typeface="Arial" charset="0"/>
                <a:cs typeface="Arial" charset="0"/>
              </a:rPr>
              <a:t>Control upscale destructive </a:t>
            </a:r>
          </a:p>
          <a:p>
            <a:pPr marL="457200" indent="-457200"/>
            <a:r>
              <a:rPr lang="en-US" sz="1800" b="1">
                <a:solidFill>
                  <a:srgbClr val="CC6600"/>
                </a:solidFill>
                <a:ea typeface="Arial" charset="0"/>
                <a:cs typeface="Arial" charset="0"/>
              </a:rPr>
              <a:t>   influence of convective </a:t>
            </a:r>
          </a:p>
          <a:p>
            <a:pPr marL="457200" indent="-457200"/>
            <a:r>
              <a:rPr lang="en-US" sz="1800" b="1">
                <a:solidFill>
                  <a:srgbClr val="CC6600"/>
                </a:solidFill>
                <a:ea typeface="Arial" charset="0"/>
                <a:cs typeface="Arial" charset="0"/>
              </a:rPr>
              <a:t>   parameterization error by </a:t>
            </a:r>
          </a:p>
          <a:p>
            <a:pPr marL="457200" indent="-457200"/>
            <a:r>
              <a:rPr lang="en-US" sz="1800" b="1">
                <a:solidFill>
                  <a:srgbClr val="CC6600"/>
                </a:solidFill>
                <a:ea typeface="Arial" charset="0"/>
                <a:cs typeface="Arial" charset="0"/>
              </a:rPr>
              <a:t>   adding a filter in the integration.</a:t>
            </a:r>
          </a:p>
          <a:p>
            <a:pPr marL="457200" indent="-457200"/>
            <a:endParaRPr lang="en-US" sz="1800" b="1">
              <a:solidFill>
                <a:srgbClr val="CC6600"/>
              </a:solidFill>
              <a:ea typeface="Arial" charset="0"/>
              <a:cs typeface="Arial" charset="0"/>
            </a:endParaRPr>
          </a:p>
          <a:p>
            <a:pPr marL="457200" indent="-457200"/>
            <a:r>
              <a:rPr lang="en-US" sz="1800" b="1">
                <a:solidFill>
                  <a:srgbClr val="CC6600"/>
                </a:solidFill>
                <a:ea typeface="Arial" charset="0"/>
                <a:cs typeface="Arial" charset="0"/>
              </a:rPr>
              <a:t>   Scale separation similar to the </a:t>
            </a:r>
          </a:p>
          <a:p>
            <a:pPr marL="457200" indent="-457200"/>
            <a:r>
              <a:rPr lang="en-US" sz="1800" b="1">
                <a:solidFill>
                  <a:srgbClr val="CC6600"/>
                </a:solidFill>
                <a:ea typeface="Arial" charset="0"/>
                <a:cs typeface="Arial" charset="0"/>
              </a:rPr>
              <a:t>   “wavelet banding” scheme of </a:t>
            </a:r>
          </a:p>
          <a:p>
            <a:pPr marL="457200" indent="-457200"/>
            <a:r>
              <a:rPr lang="en-US" sz="1800" b="1">
                <a:solidFill>
                  <a:srgbClr val="CC6600"/>
                </a:solidFill>
                <a:ea typeface="Arial" charset="0"/>
                <a:cs typeface="Arial" charset="0"/>
              </a:rPr>
              <a:t>   Webster and Hoyos (2004)</a:t>
            </a:r>
          </a:p>
          <a:p>
            <a:pPr marL="457200" indent="-457200"/>
            <a:endParaRPr lang="en-US" sz="1800" b="1">
              <a:solidFill>
                <a:srgbClr val="CC6600"/>
              </a:solidFill>
              <a:ea typeface="Arial" charset="0"/>
              <a:cs typeface="Arial" charset="0"/>
            </a:endParaRPr>
          </a:p>
        </p:txBody>
      </p:sp>
      <p:sp>
        <p:nvSpPr>
          <p:cNvPr id="155656" name="Line 8"/>
          <p:cNvSpPr>
            <a:spLocks noChangeShapeType="1"/>
          </p:cNvSpPr>
          <p:nvPr/>
        </p:nvSpPr>
        <p:spPr bwMode="auto">
          <a:xfrm flipV="1">
            <a:off x="152400" y="0"/>
            <a:ext cx="0" cy="4343400"/>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55657" name="Line 9"/>
          <p:cNvSpPr>
            <a:spLocks noChangeShapeType="1"/>
          </p:cNvSpPr>
          <p:nvPr/>
        </p:nvSpPr>
        <p:spPr bwMode="auto">
          <a:xfrm>
            <a:off x="0" y="304800"/>
            <a:ext cx="8610600" cy="0"/>
          </a:xfrm>
          <a:prstGeom prst="line">
            <a:avLst/>
          </a:prstGeom>
          <a:noFill/>
          <a:ln w="38100">
            <a:solidFill>
              <a:schemeClr val="bg2"/>
            </a:solidFill>
            <a:round/>
            <a:headEnd/>
            <a:tailEnd/>
          </a:ln>
          <a:effectLst/>
        </p:spPr>
        <p:txBody>
          <a:bodyPr>
            <a:prstTxWarp prst="textNoShape">
              <a:avLst/>
            </a:prstTxWarp>
          </a:bodyPr>
          <a:lstStyle/>
          <a:p>
            <a:endParaRPr lang="en-US"/>
          </a:p>
        </p:txBody>
      </p:sp>
      <p:sp>
        <p:nvSpPr>
          <p:cNvPr id="155658" name="Text Box 10"/>
          <p:cNvSpPr txBox="1">
            <a:spLocks noChangeArrowheads="1"/>
          </p:cNvSpPr>
          <p:nvPr/>
        </p:nvSpPr>
        <p:spPr bwMode="auto">
          <a:xfrm>
            <a:off x="304800" y="304800"/>
            <a:ext cx="8310563" cy="707886"/>
          </a:xfrm>
          <a:prstGeom prst="rect">
            <a:avLst/>
          </a:prstGeom>
          <a:noFill/>
          <a:ln w="9525">
            <a:noFill/>
            <a:miter lim="800000"/>
            <a:headEnd/>
            <a:tailEnd/>
          </a:ln>
          <a:effectLst/>
        </p:spPr>
        <p:txBody>
          <a:bodyPr>
            <a:prstTxWarp prst="textNoShape">
              <a:avLst/>
            </a:prstTxWarp>
            <a:spAutoFit/>
          </a:bodyPr>
          <a:lstStyle/>
          <a:p>
            <a:pPr eaLnBrk="0" hangingPunct="0"/>
            <a:r>
              <a:rPr lang="en-US" sz="2000" dirty="0" smtClean="0">
                <a:ea typeface="Arial" charset="0"/>
                <a:cs typeface="Arial" charset="0"/>
              </a:rPr>
              <a:t>Modifying NWP by Statistics: “</a:t>
            </a:r>
            <a:r>
              <a:rPr lang="en-US" sz="2000" dirty="0">
                <a:ea typeface="Arial" charset="0"/>
                <a:cs typeface="Arial" charset="0"/>
              </a:rPr>
              <a:t>Slow Manifold Modeling” of Intraseasonal Variability: A New Approach </a:t>
            </a:r>
          </a:p>
        </p:txBody>
      </p:sp>
      <p:sp>
        <p:nvSpPr>
          <p:cNvPr id="155659" name="Text Box 11"/>
          <p:cNvSpPr txBox="1">
            <a:spLocks noChangeArrowheads="1"/>
          </p:cNvSpPr>
          <p:nvPr/>
        </p:nvSpPr>
        <p:spPr bwMode="auto">
          <a:xfrm>
            <a:off x="441325" y="6262688"/>
            <a:ext cx="3398838" cy="366712"/>
          </a:xfrm>
          <a:prstGeom prst="rect">
            <a:avLst/>
          </a:prstGeom>
          <a:noFill/>
          <a:ln w="9525">
            <a:noFill/>
            <a:miter lim="800000"/>
            <a:headEnd/>
            <a:tailEnd/>
          </a:ln>
          <a:effectLst/>
        </p:spPr>
        <p:txBody>
          <a:bodyPr wrap="none">
            <a:prstTxWarp prst="textNoShape">
              <a:avLst/>
            </a:prstTxWarp>
            <a:spAutoFit/>
          </a:bodyPr>
          <a:lstStyle/>
          <a:p>
            <a:r>
              <a:rPr lang="en-US" sz="1800" b="1">
                <a:solidFill>
                  <a:srgbClr val="CC6600"/>
                </a:solidFill>
                <a:ea typeface="Arial" charset="0"/>
                <a:cs typeface="Arial" charset="0"/>
              </a:rPr>
              <a:t>T. N. Krishnamurti el al. (90’s)</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1252" name="Picture 4" descr="vp"/>
          <p:cNvPicPr>
            <a:picLocks noChangeAspect="1" noChangeArrowheads="1"/>
          </p:cNvPicPr>
          <p:nvPr/>
        </p:nvPicPr>
        <mc:AlternateContent>
          <mc:Choice xmlns:ma="http://schemas.microsoft.com/office/mac/drawingml/2008/main" Requires="ma">
            <p:blipFill>
              <a:blip r:embed="rId3"/>
              <a:srcRect b="40300"/>
              <a:stretch>
                <a:fillRect/>
              </a:stretch>
            </p:blipFill>
          </mc:Choice>
          <mc:Fallback>
            <p:blipFill>
              <a:blip r:embed="rId4"/>
              <a:srcRect b="40300"/>
              <a:stretch>
                <a:fillRect/>
              </a:stretch>
            </p:blipFill>
          </mc:Fallback>
        </mc:AlternateContent>
        <p:spPr bwMode="auto">
          <a:xfrm>
            <a:off x="533400" y="1752600"/>
            <a:ext cx="8153400" cy="3889375"/>
          </a:xfrm>
          <a:prstGeom prst="rect">
            <a:avLst/>
          </a:prstGeom>
          <a:noFill/>
        </p:spPr>
      </p:pic>
      <p:sp>
        <p:nvSpPr>
          <p:cNvPr id="181253" name="Rectangle 5"/>
          <p:cNvSpPr>
            <a:spLocks noChangeArrowheads="1"/>
          </p:cNvSpPr>
          <p:nvPr/>
        </p:nvSpPr>
        <p:spPr bwMode="auto">
          <a:xfrm>
            <a:off x="6934200" y="6067425"/>
            <a:ext cx="1697901" cy="400110"/>
          </a:xfrm>
          <a:prstGeom prst="rect">
            <a:avLst/>
          </a:prstGeom>
          <a:noFill/>
          <a:ln w="9525">
            <a:noFill/>
            <a:miter lim="800000"/>
            <a:headEnd/>
            <a:tailEnd/>
          </a:ln>
          <a:effectLst/>
        </p:spPr>
        <p:txBody>
          <a:bodyPr wrap="none">
            <a:prstTxWarp prst="textNoShape">
              <a:avLst/>
            </a:prstTxWarp>
            <a:spAutoFit/>
          </a:bodyPr>
          <a:lstStyle/>
          <a:p>
            <a:r>
              <a:rPr lang="en-US" sz="2000" dirty="0" smtClean="0"/>
              <a:t>Kim et al 2008</a:t>
            </a:r>
            <a:endParaRPr lang="en-US" sz="2000" dirty="0"/>
          </a:p>
        </p:txBody>
      </p:sp>
      <p:sp>
        <p:nvSpPr>
          <p:cNvPr id="181255" name="Line 7"/>
          <p:cNvSpPr>
            <a:spLocks noChangeShapeType="1"/>
          </p:cNvSpPr>
          <p:nvPr/>
        </p:nvSpPr>
        <p:spPr bwMode="auto">
          <a:xfrm flipV="1">
            <a:off x="152400" y="0"/>
            <a:ext cx="0" cy="4343400"/>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81257" name="Line 9"/>
          <p:cNvSpPr>
            <a:spLocks noChangeShapeType="1"/>
          </p:cNvSpPr>
          <p:nvPr/>
        </p:nvSpPr>
        <p:spPr bwMode="auto">
          <a:xfrm>
            <a:off x="76200" y="152400"/>
            <a:ext cx="9077325" cy="1588"/>
          </a:xfrm>
          <a:prstGeom prst="line">
            <a:avLst/>
          </a:prstGeom>
          <a:noFill/>
          <a:ln w="38100">
            <a:solidFill>
              <a:schemeClr val="bg2"/>
            </a:solidFill>
            <a:round/>
            <a:headEnd/>
            <a:tailEnd/>
          </a:ln>
          <a:effectLst/>
        </p:spPr>
        <p:txBody>
          <a:bodyPr>
            <a:prstTxWarp prst="textNoShape">
              <a:avLst/>
            </a:prstTxWarp>
          </a:bodyPr>
          <a:lstStyle/>
          <a:p>
            <a:endParaRPr lang="en-US"/>
          </a:p>
        </p:txBody>
      </p:sp>
      <p:sp>
        <p:nvSpPr>
          <p:cNvPr id="181258" name="Text Box 10"/>
          <p:cNvSpPr txBox="1">
            <a:spLocks noChangeArrowheads="1"/>
          </p:cNvSpPr>
          <p:nvPr/>
        </p:nvSpPr>
        <p:spPr bwMode="auto">
          <a:xfrm>
            <a:off x="706438" y="98425"/>
            <a:ext cx="5704657" cy="830997"/>
          </a:xfrm>
          <a:prstGeom prst="rect">
            <a:avLst/>
          </a:prstGeom>
          <a:noFill/>
          <a:ln w="9525">
            <a:noFill/>
            <a:miter lim="800000"/>
            <a:headEnd/>
            <a:tailEnd/>
          </a:ln>
        </p:spPr>
        <p:txBody>
          <a:bodyPr wrap="none">
            <a:prstTxWarp prst="textNoShape">
              <a:avLst/>
            </a:prstTxWarp>
            <a:spAutoFit/>
          </a:bodyPr>
          <a:lstStyle/>
          <a:p>
            <a:pPr eaLnBrk="0" hangingPunct="0"/>
            <a:r>
              <a:rPr lang="en-US" sz="2400" dirty="0">
                <a:solidFill>
                  <a:srgbClr val="000000"/>
                </a:solidFill>
                <a:ea typeface="ＭＳ Ｐゴシック" charset="-128"/>
                <a:cs typeface="ＭＳ Ｐゴシック" charset="-128"/>
              </a:rPr>
              <a:t>Slow Manifold Results: </a:t>
            </a:r>
            <a:r>
              <a:rPr kumimoji="1" lang="en-US" altLang="ko-KR" sz="2400" dirty="0">
                <a:solidFill>
                  <a:srgbClr val="000000"/>
                </a:solidFill>
                <a:ea typeface="굴림" charset="-127"/>
                <a:cs typeface="굴림" charset="-127"/>
              </a:rPr>
              <a:t>ISO Activity (MJJAS)</a:t>
            </a:r>
          </a:p>
          <a:p>
            <a:pPr eaLnBrk="0" hangingPunct="0"/>
            <a:endParaRPr lang="en-US" sz="2400" dirty="0">
              <a:solidFill>
                <a:srgbClr val="000000"/>
              </a:solidFill>
              <a:ea typeface="ＭＳ Ｐゴシック" charset="-128"/>
              <a:cs typeface="ＭＳ Ｐゴシック" charset="-128"/>
            </a:endParaRPr>
          </a:p>
        </p:txBody>
      </p:sp>
      <p:sp>
        <p:nvSpPr>
          <p:cNvPr id="181259" name="Rectangle 11"/>
          <p:cNvSpPr>
            <a:spLocks noChangeArrowheads="1"/>
          </p:cNvSpPr>
          <p:nvPr/>
        </p:nvSpPr>
        <p:spPr bwMode="auto">
          <a:xfrm>
            <a:off x="914400" y="914400"/>
            <a:ext cx="45720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b="1"/>
              <a:t>6-Year Integrations</a:t>
            </a:r>
            <a:endParaRPr lang="en-US" sz="180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1371600" y="4594225"/>
            <a:ext cx="3973513" cy="2122488"/>
          </a:xfrm>
          <a:prstGeom prst="rect">
            <a:avLst/>
          </a:prstGeom>
          <a:solidFill>
            <a:srgbClr val="FFFF00"/>
          </a:solidFill>
          <a:ln w="9525">
            <a:noFill/>
            <a:miter lim="800000"/>
            <a:headEnd/>
            <a:tailEnd/>
          </a:ln>
          <a:effectLst/>
        </p:spPr>
        <p:txBody>
          <a:bodyPr lIns="90000" tIns="46800" rIns="90000" bIns="46800" anchor="ctr">
            <a:prstTxWarp prst="textNoShape">
              <a:avLst/>
            </a:prstTxWarp>
            <a:spAutoFit/>
          </a:bodyPr>
          <a:lstStyle/>
          <a:p>
            <a:endParaRPr lang="en-US"/>
          </a:p>
        </p:txBody>
      </p:sp>
      <p:pic>
        <p:nvPicPr>
          <p:cNvPr id="175107" name="Picture 3" descr="rms"/>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1371600" y="450850"/>
            <a:ext cx="4111625" cy="6407150"/>
          </a:xfrm>
          <a:prstGeom prst="rect">
            <a:avLst/>
          </a:prstGeom>
          <a:noFill/>
        </p:spPr>
      </p:pic>
      <p:sp>
        <p:nvSpPr>
          <p:cNvPr id="175109" name="Text Box 5"/>
          <p:cNvSpPr txBox="1">
            <a:spLocks noChangeArrowheads="1"/>
          </p:cNvSpPr>
          <p:nvPr/>
        </p:nvSpPr>
        <p:spPr bwMode="auto">
          <a:xfrm>
            <a:off x="1646238" y="498475"/>
            <a:ext cx="511175" cy="274638"/>
          </a:xfrm>
          <a:prstGeom prst="rect">
            <a:avLst/>
          </a:prstGeom>
          <a:solidFill>
            <a:schemeClr val="bg1"/>
          </a:solidFill>
          <a:ln w="9525">
            <a:noFill/>
            <a:miter lim="800000"/>
            <a:headEnd/>
            <a:tailEnd/>
          </a:ln>
          <a:effectLst/>
        </p:spPr>
        <p:txBody>
          <a:bodyPr wrap="none" lIns="90000" tIns="46800" rIns="90000" bIns="46800">
            <a:prstTxWarp prst="textNoShape">
              <a:avLst/>
            </a:prstTxWarp>
            <a:spAutoFit/>
          </a:bodyPr>
          <a:lstStyle/>
          <a:p>
            <a:pPr latinLnBrk="1"/>
            <a:r>
              <a:rPr kumimoji="1" lang="en-US" altLang="ko-KR" sz="1200" b="1">
                <a:solidFill>
                  <a:srgbClr val="A50021"/>
                </a:solidFill>
                <a:ea typeface="굴림" charset="-127"/>
                <a:cs typeface="굴림" charset="-127"/>
              </a:rPr>
              <a:t>OBS</a:t>
            </a:r>
          </a:p>
        </p:txBody>
      </p:sp>
      <p:sp>
        <p:nvSpPr>
          <p:cNvPr id="175110" name="Text Box 6"/>
          <p:cNvSpPr txBox="1">
            <a:spLocks noChangeArrowheads="1"/>
          </p:cNvSpPr>
          <p:nvPr/>
        </p:nvSpPr>
        <p:spPr bwMode="auto">
          <a:xfrm>
            <a:off x="1624013" y="2552700"/>
            <a:ext cx="587375" cy="274638"/>
          </a:xfrm>
          <a:prstGeom prst="rect">
            <a:avLst/>
          </a:prstGeom>
          <a:solidFill>
            <a:schemeClr val="bg1"/>
          </a:solidFill>
          <a:ln w="9525">
            <a:noFill/>
            <a:miter lim="800000"/>
            <a:headEnd/>
            <a:tailEnd/>
          </a:ln>
          <a:effectLst/>
        </p:spPr>
        <p:txBody>
          <a:bodyPr wrap="none" lIns="90000" tIns="46800" rIns="90000" bIns="46800">
            <a:prstTxWarp prst="textNoShape">
              <a:avLst/>
            </a:prstTxWarp>
            <a:spAutoFit/>
          </a:bodyPr>
          <a:lstStyle/>
          <a:p>
            <a:pPr latinLnBrk="1"/>
            <a:r>
              <a:rPr kumimoji="1" lang="en-US" altLang="ko-KR" sz="1200" b="1">
                <a:solidFill>
                  <a:srgbClr val="A50021"/>
                </a:solidFill>
                <a:ea typeface="굴림" charset="-127"/>
                <a:cs typeface="굴림" charset="-127"/>
              </a:rPr>
              <a:t>CTRL</a:t>
            </a:r>
          </a:p>
        </p:txBody>
      </p:sp>
      <p:sp>
        <p:nvSpPr>
          <p:cNvPr id="175111" name="Text Box 7"/>
          <p:cNvSpPr txBox="1">
            <a:spLocks noChangeArrowheads="1"/>
          </p:cNvSpPr>
          <p:nvPr/>
        </p:nvSpPr>
        <p:spPr bwMode="auto">
          <a:xfrm>
            <a:off x="1668463" y="4641850"/>
            <a:ext cx="1060450" cy="274638"/>
          </a:xfrm>
          <a:prstGeom prst="rect">
            <a:avLst/>
          </a:prstGeom>
          <a:solidFill>
            <a:srgbClr val="FFFF00"/>
          </a:solidFill>
          <a:ln w="9525">
            <a:noFill/>
            <a:miter lim="800000"/>
            <a:headEnd/>
            <a:tailEnd/>
          </a:ln>
          <a:effectLst/>
        </p:spPr>
        <p:txBody>
          <a:bodyPr lIns="90000" tIns="46800" rIns="90000" bIns="46800">
            <a:prstTxWarp prst="textNoShape">
              <a:avLst/>
            </a:prstTxWarp>
            <a:spAutoFit/>
          </a:bodyPr>
          <a:lstStyle/>
          <a:p>
            <a:pPr latinLnBrk="1"/>
            <a:r>
              <a:rPr kumimoji="1" lang="en-US" altLang="ko-KR" sz="1200" b="1">
                <a:solidFill>
                  <a:srgbClr val="A50021"/>
                </a:solidFill>
                <a:ea typeface="굴림" charset="-127"/>
                <a:cs typeface="굴림" charset="-127"/>
              </a:rPr>
              <a:t>SMS</a:t>
            </a:r>
          </a:p>
        </p:txBody>
      </p:sp>
      <p:sp>
        <p:nvSpPr>
          <p:cNvPr id="175115" name="Line 11"/>
          <p:cNvSpPr>
            <a:spLocks noChangeShapeType="1"/>
          </p:cNvSpPr>
          <p:nvPr/>
        </p:nvSpPr>
        <p:spPr bwMode="auto">
          <a:xfrm flipV="1">
            <a:off x="152400" y="0"/>
            <a:ext cx="0" cy="4343400"/>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75117" name="Line 13"/>
          <p:cNvSpPr>
            <a:spLocks noChangeShapeType="1"/>
          </p:cNvSpPr>
          <p:nvPr/>
        </p:nvSpPr>
        <p:spPr bwMode="auto">
          <a:xfrm>
            <a:off x="76200" y="152400"/>
            <a:ext cx="9077325" cy="1588"/>
          </a:xfrm>
          <a:prstGeom prst="line">
            <a:avLst/>
          </a:prstGeom>
          <a:noFill/>
          <a:ln w="38100">
            <a:solidFill>
              <a:schemeClr val="bg2"/>
            </a:solidFill>
            <a:round/>
            <a:headEnd/>
            <a:tailEnd/>
          </a:ln>
          <a:effectLst/>
        </p:spPr>
        <p:txBody>
          <a:bodyPr>
            <a:prstTxWarp prst="textNoShape">
              <a:avLst/>
            </a:prstTxWarp>
          </a:bodyPr>
          <a:lstStyle/>
          <a:p>
            <a:endParaRPr lang="en-US"/>
          </a:p>
        </p:txBody>
      </p:sp>
      <p:sp>
        <p:nvSpPr>
          <p:cNvPr id="175121" name="Text Box 17"/>
          <p:cNvSpPr txBox="1">
            <a:spLocks noChangeArrowheads="1"/>
          </p:cNvSpPr>
          <p:nvPr/>
        </p:nvSpPr>
        <p:spPr bwMode="auto">
          <a:xfrm>
            <a:off x="706438" y="98425"/>
            <a:ext cx="5618695" cy="830997"/>
          </a:xfrm>
          <a:prstGeom prst="rect">
            <a:avLst/>
          </a:prstGeom>
          <a:noFill/>
          <a:ln w="9525">
            <a:noFill/>
            <a:miter lim="800000"/>
            <a:headEnd/>
            <a:tailEnd/>
          </a:ln>
        </p:spPr>
        <p:txBody>
          <a:bodyPr wrap="none">
            <a:prstTxWarp prst="textNoShape">
              <a:avLst/>
            </a:prstTxWarp>
            <a:spAutoFit/>
          </a:bodyPr>
          <a:lstStyle/>
          <a:p>
            <a:pPr eaLnBrk="0" hangingPunct="0"/>
            <a:r>
              <a:rPr lang="en-US" sz="2400" dirty="0">
                <a:solidFill>
                  <a:srgbClr val="000000"/>
                </a:solidFill>
                <a:ea typeface="ＭＳ Ｐゴシック" charset="-128"/>
                <a:cs typeface="ＭＳ Ｐゴシック" charset="-128"/>
              </a:rPr>
              <a:t>Slow Manifold Results: </a:t>
            </a:r>
            <a:r>
              <a:rPr kumimoji="1" lang="en-US" altLang="ko-KR" sz="2400" b="1" dirty="0">
                <a:solidFill>
                  <a:srgbClr val="000000"/>
                </a:solidFill>
                <a:ea typeface="굴림" charset="-127"/>
                <a:cs typeface="굴림" charset="-127"/>
              </a:rPr>
              <a:t>ISO Activity (MJJAS)</a:t>
            </a:r>
          </a:p>
          <a:p>
            <a:pPr eaLnBrk="0" hangingPunct="0"/>
            <a:endParaRPr lang="en-US" sz="2400" dirty="0">
              <a:solidFill>
                <a:srgbClr val="000000"/>
              </a:solidFill>
              <a:ea typeface="ＭＳ Ｐゴシック" charset="-128"/>
              <a:cs typeface="ＭＳ Ｐゴシック" charset="-128"/>
            </a:endParaRPr>
          </a:p>
        </p:txBody>
      </p:sp>
      <p:sp>
        <p:nvSpPr>
          <p:cNvPr id="175122" name="Text Box 18"/>
          <p:cNvSpPr txBox="1">
            <a:spLocks noChangeArrowheads="1"/>
          </p:cNvSpPr>
          <p:nvPr/>
        </p:nvSpPr>
        <p:spPr bwMode="auto">
          <a:xfrm>
            <a:off x="5562600" y="1905000"/>
            <a:ext cx="3276600" cy="1465263"/>
          </a:xfrm>
          <a:prstGeom prst="rect">
            <a:avLst/>
          </a:prstGeom>
          <a:noFill/>
          <a:ln w="9525">
            <a:noFill/>
            <a:miter lim="800000"/>
            <a:headEnd/>
            <a:tailEnd/>
          </a:ln>
          <a:effectLst/>
        </p:spPr>
        <p:txBody>
          <a:bodyPr>
            <a:prstTxWarp prst="textNoShape">
              <a:avLst/>
            </a:prstTxWarp>
            <a:spAutoFit/>
          </a:bodyPr>
          <a:lstStyle/>
          <a:p>
            <a:endParaRPr lang="en-US" sz="1800" b="1"/>
          </a:p>
          <a:p>
            <a:endParaRPr lang="en-US" sz="1800"/>
          </a:p>
          <a:p>
            <a:r>
              <a:rPr lang="en-US" sz="1800"/>
              <a:t>ISO amplitude is greatly improved using the Slow Manifold Scheme</a:t>
            </a:r>
          </a:p>
        </p:txBody>
      </p:sp>
      <p:sp>
        <p:nvSpPr>
          <p:cNvPr id="175123" name="Rectangle 19"/>
          <p:cNvSpPr>
            <a:spLocks noChangeArrowheads="1"/>
          </p:cNvSpPr>
          <p:nvPr/>
        </p:nvSpPr>
        <p:spPr bwMode="auto">
          <a:xfrm>
            <a:off x="2667000" y="533400"/>
            <a:ext cx="2209800" cy="1524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16" name="Rectangle 5"/>
          <p:cNvSpPr>
            <a:spLocks noChangeArrowheads="1"/>
          </p:cNvSpPr>
          <p:nvPr/>
        </p:nvSpPr>
        <p:spPr bwMode="auto">
          <a:xfrm>
            <a:off x="6934200" y="6067425"/>
            <a:ext cx="1697901" cy="400110"/>
          </a:xfrm>
          <a:prstGeom prst="rect">
            <a:avLst/>
          </a:prstGeom>
          <a:noFill/>
          <a:ln w="9525">
            <a:noFill/>
            <a:miter lim="800000"/>
            <a:headEnd/>
            <a:tailEnd/>
          </a:ln>
          <a:effectLst/>
        </p:spPr>
        <p:txBody>
          <a:bodyPr wrap="none">
            <a:prstTxWarp prst="textNoShape">
              <a:avLst/>
            </a:prstTxWarp>
            <a:spAutoFit/>
          </a:bodyPr>
          <a:lstStyle/>
          <a:p>
            <a:r>
              <a:rPr lang="en-US" sz="2000" dirty="0" smtClean="0"/>
              <a:t>Kim et al 2008</a:t>
            </a:r>
            <a:endParaRPr lang="en-US" sz="2000" dirty="0"/>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3"/>
          <a:srcRect/>
          <a:stretch>
            <a:fillRect/>
          </a:stretch>
        </p:blipFill>
        <p:spPr bwMode="auto">
          <a:xfrm>
            <a:off x="609600" y="2049463"/>
            <a:ext cx="7772400" cy="4275137"/>
          </a:xfrm>
          <a:prstGeom prst="rect">
            <a:avLst/>
          </a:prstGeom>
          <a:noFill/>
          <a:ln w="9525">
            <a:noFill/>
            <a:miter lim="800000"/>
            <a:headEnd/>
            <a:tailEnd/>
          </a:ln>
          <a:effectLst/>
        </p:spPr>
      </p:pic>
      <p:sp>
        <p:nvSpPr>
          <p:cNvPr id="157700" name="Text Box 4"/>
          <p:cNvSpPr txBox="1">
            <a:spLocks noChangeArrowheads="1"/>
          </p:cNvSpPr>
          <p:nvPr/>
        </p:nvSpPr>
        <p:spPr bwMode="auto">
          <a:xfrm>
            <a:off x="1219200" y="1185863"/>
            <a:ext cx="2827338" cy="822325"/>
          </a:xfrm>
          <a:prstGeom prst="rect">
            <a:avLst/>
          </a:prstGeom>
          <a:noFill/>
          <a:ln w="9525">
            <a:noFill/>
            <a:miter lim="800000"/>
            <a:headEnd/>
            <a:tailEnd/>
          </a:ln>
          <a:effectLst/>
        </p:spPr>
        <p:txBody>
          <a:bodyPr wrap="none">
            <a:prstTxWarp prst="textNoShape">
              <a:avLst/>
            </a:prstTxWarp>
            <a:spAutoFit/>
          </a:bodyPr>
          <a:lstStyle/>
          <a:p>
            <a:pPr eaLnBrk="0" hangingPunct="0"/>
            <a:r>
              <a:rPr lang="en-US">
                <a:solidFill>
                  <a:srgbClr val="006600"/>
                </a:solidFill>
                <a:ea typeface="Arial" charset="0"/>
                <a:cs typeface="Arial" charset="0"/>
              </a:rPr>
              <a:t>30-day global </a:t>
            </a:r>
          </a:p>
          <a:p>
            <a:pPr eaLnBrk="0" hangingPunct="0"/>
            <a:r>
              <a:rPr lang="en-US">
                <a:solidFill>
                  <a:srgbClr val="006600"/>
                </a:solidFill>
                <a:ea typeface="Arial" charset="0"/>
                <a:cs typeface="Arial" charset="0"/>
              </a:rPr>
              <a:t>numerical forecasts</a:t>
            </a:r>
          </a:p>
        </p:txBody>
      </p:sp>
      <p:sp>
        <p:nvSpPr>
          <p:cNvPr id="157701" name="Text Box 5"/>
          <p:cNvSpPr txBox="1">
            <a:spLocks noChangeArrowheads="1"/>
          </p:cNvSpPr>
          <p:nvPr/>
        </p:nvSpPr>
        <p:spPr bwMode="auto">
          <a:xfrm>
            <a:off x="533400" y="6245225"/>
            <a:ext cx="8259763"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a:solidFill>
                  <a:srgbClr val="006600"/>
                </a:solidFill>
                <a:ea typeface="Arial" charset="0"/>
                <a:cs typeface="Arial" charset="0"/>
              </a:rPr>
              <a:t>Slow Manifold technique provides more accurate longer term prediction </a:t>
            </a:r>
          </a:p>
        </p:txBody>
      </p:sp>
      <p:sp>
        <p:nvSpPr>
          <p:cNvPr id="157705" name="Line 9"/>
          <p:cNvSpPr>
            <a:spLocks noChangeShapeType="1"/>
          </p:cNvSpPr>
          <p:nvPr/>
        </p:nvSpPr>
        <p:spPr bwMode="auto">
          <a:xfrm>
            <a:off x="0" y="304800"/>
            <a:ext cx="7772400" cy="0"/>
          </a:xfrm>
          <a:prstGeom prst="line">
            <a:avLst/>
          </a:prstGeom>
          <a:noFill/>
          <a:ln w="38100">
            <a:solidFill>
              <a:schemeClr val="bg2"/>
            </a:solidFill>
            <a:round/>
            <a:headEnd/>
            <a:tailEnd/>
          </a:ln>
          <a:effectLst/>
        </p:spPr>
        <p:txBody>
          <a:bodyPr>
            <a:prstTxWarp prst="textNoShape">
              <a:avLst/>
            </a:prstTxWarp>
          </a:bodyPr>
          <a:lstStyle/>
          <a:p>
            <a:endParaRPr lang="en-US"/>
          </a:p>
        </p:txBody>
      </p:sp>
      <p:sp>
        <p:nvSpPr>
          <p:cNvPr id="157706" name="Text Box 10"/>
          <p:cNvSpPr txBox="1">
            <a:spLocks noChangeArrowheads="1"/>
          </p:cNvSpPr>
          <p:nvPr/>
        </p:nvSpPr>
        <p:spPr bwMode="auto">
          <a:xfrm>
            <a:off x="152400" y="304800"/>
            <a:ext cx="8991600" cy="461665"/>
          </a:xfrm>
          <a:prstGeom prst="rect">
            <a:avLst/>
          </a:prstGeom>
          <a:noFill/>
          <a:ln w="9525">
            <a:noFill/>
            <a:miter lim="800000"/>
            <a:headEnd/>
            <a:tailEnd/>
          </a:ln>
          <a:effectLst/>
        </p:spPr>
        <p:txBody>
          <a:bodyPr>
            <a:prstTxWarp prst="textNoShape">
              <a:avLst/>
            </a:prstTxWarp>
            <a:spAutoFit/>
          </a:bodyPr>
          <a:lstStyle/>
          <a:p>
            <a:pPr eaLnBrk="0" hangingPunct="0"/>
            <a:r>
              <a:rPr lang="en-US" sz="2400" dirty="0">
                <a:solidFill>
                  <a:srgbClr val="000000"/>
                </a:solidFill>
                <a:ea typeface="Arial" charset="0"/>
                <a:cs typeface="Arial" charset="0"/>
              </a:rPr>
              <a:t>Comparison of Slow Manifold Model with coupled climate model</a:t>
            </a:r>
          </a:p>
        </p:txBody>
      </p:sp>
      <p:sp>
        <p:nvSpPr>
          <p:cNvPr id="11" name="Rectangle 5"/>
          <p:cNvSpPr>
            <a:spLocks noChangeArrowheads="1"/>
          </p:cNvSpPr>
          <p:nvPr/>
        </p:nvSpPr>
        <p:spPr bwMode="auto">
          <a:xfrm>
            <a:off x="6934200" y="985808"/>
            <a:ext cx="1697901" cy="400110"/>
          </a:xfrm>
          <a:prstGeom prst="rect">
            <a:avLst/>
          </a:prstGeom>
          <a:noFill/>
          <a:ln w="9525">
            <a:noFill/>
            <a:miter lim="800000"/>
            <a:headEnd/>
            <a:tailEnd/>
          </a:ln>
          <a:effectLst/>
        </p:spPr>
        <p:txBody>
          <a:bodyPr wrap="none">
            <a:prstTxWarp prst="textNoShape">
              <a:avLst/>
            </a:prstTxWarp>
            <a:spAutoFit/>
          </a:bodyPr>
          <a:lstStyle/>
          <a:p>
            <a:r>
              <a:rPr lang="en-US" sz="2000" dirty="0" smtClean="0"/>
              <a:t>Kim et al 2008</a:t>
            </a:r>
            <a:endParaRPr lang="en-US" sz="2000"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3"/>
          <a:srcRect/>
          <a:stretch>
            <a:fillRect/>
          </a:stretch>
        </p:blipFill>
        <p:spPr bwMode="auto">
          <a:xfrm>
            <a:off x="228600" y="1143000"/>
            <a:ext cx="8462963" cy="5497513"/>
          </a:xfrm>
          <a:prstGeom prst="rect">
            <a:avLst/>
          </a:prstGeom>
          <a:noFill/>
          <a:ln w="9525">
            <a:noFill/>
            <a:miter lim="800000"/>
            <a:headEnd/>
            <a:tailEnd/>
          </a:ln>
          <a:effectLst/>
        </p:spPr>
      </p:pic>
      <p:sp>
        <p:nvSpPr>
          <p:cNvPr id="160771" name="Rectangle 3"/>
          <p:cNvSpPr>
            <a:spLocks noChangeArrowheads="1"/>
          </p:cNvSpPr>
          <p:nvPr/>
        </p:nvSpPr>
        <p:spPr bwMode="auto">
          <a:xfrm>
            <a:off x="76200" y="0"/>
            <a:ext cx="361950" cy="4191000"/>
          </a:xfrm>
          <a:prstGeom prst="rect">
            <a:avLst/>
          </a:prstGeom>
          <a:solidFill>
            <a:srgbClr val="6699FF"/>
          </a:solidFill>
          <a:ln w="9525">
            <a:noFill/>
            <a:miter lim="800000"/>
            <a:headEnd/>
            <a:tailEnd/>
          </a:ln>
          <a:effectLst/>
        </p:spPr>
        <p:txBody>
          <a:bodyPr wrap="none" anchor="ctr">
            <a:prstTxWarp prst="textNoShape">
              <a:avLst/>
            </a:prstTxWarp>
          </a:bodyPr>
          <a:lstStyle/>
          <a:p>
            <a:endParaRPr lang="en-US"/>
          </a:p>
        </p:txBody>
      </p:sp>
      <p:sp>
        <p:nvSpPr>
          <p:cNvPr id="160772" name="Line 4"/>
          <p:cNvSpPr>
            <a:spLocks noChangeShapeType="1"/>
          </p:cNvSpPr>
          <p:nvPr/>
        </p:nvSpPr>
        <p:spPr bwMode="auto">
          <a:xfrm flipV="1">
            <a:off x="152400" y="0"/>
            <a:ext cx="0" cy="4343400"/>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60773" name="Rectangle 5"/>
          <p:cNvSpPr>
            <a:spLocks noChangeArrowheads="1"/>
          </p:cNvSpPr>
          <p:nvPr/>
        </p:nvSpPr>
        <p:spPr bwMode="auto">
          <a:xfrm>
            <a:off x="0" y="76200"/>
            <a:ext cx="8915400" cy="457200"/>
          </a:xfrm>
          <a:prstGeom prst="rect">
            <a:avLst/>
          </a:prstGeom>
          <a:solidFill>
            <a:schemeClr val="accent2"/>
          </a:solidFill>
          <a:ln w="9525">
            <a:noFill/>
            <a:miter lim="800000"/>
            <a:headEnd/>
            <a:tailEnd/>
          </a:ln>
          <a:effectLst/>
        </p:spPr>
        <p:txBody>
          <a:bodyPr wrap="none" anchor="ctr">
            <a:prstTxWarp prst="textNoShape">
              <a:avLst/>
            </a:prstTxWarp>
          </a:bodyPr>
          <a:lstStyle/>
          <a:p>
            <a:endParaRPr lang="en-US"/>
          </a:p>
        </p:txBody>
      </p:sp>
      <p:sp>
        <p:nvSpPr>
          <p:cNvPr id="160774" name="Line 6"/>
          <p:cNvSpPr>
            <a:spLocks noChangeShapeType="1"/>
          </p:cNvSpPr>
          <p:nvPr/>
        </p:nvSpPr>
        <p:spPr bwMode="auto">
          <a:xfrm>
            <a:off x="76200" y="152400"/>
            <a:ext cx="9077325" cy="1588"/>
          </a:xfrm>
          <a:prstGeom prst="line">
            <a:avLst/>
          </a:prstGeom>
          <a:noFill/>
          <a:ln w="38100">
            <a:solidFill>
              <a:schemeClr val="bg2"/>
            </a:solidFill>
            <a:round/>
            <a:headEnd/>
            <a:tailEnd/>
          </a:ln>
          <a:effectLst/>
        </p:spPr>
        <p:txBody>
          <a:bodyPr>
            <a:prstTxWarp prst="textNoShape">
              <a:avLst/>
            </a:prstTxWarp>
          </a:bodyPr>
          <a:lstStyle/>
          <a:p>
            <a:endParaRPr lang="en-US"/>
          </a:p>
        </p:txBody>
      </p:sp>
      <p:sp>
        <p:nvSpPr>
          <p:cNvPr id="160775" name="Text Box 7"/>
          <p:cNvSpPr txBox="1">
            <a:spLocks noChangeArrowheads="1"/>
          </p:cNvSpPr>
          <p:nvPr/>
        </p:nvSpPr>
        <p:spPr bwMode="auto">
          <a:xfrm>
            <a:off x="685800" y="152400"/>
            <a:ext cx="2725738" cy="457200"/>
          </a:xfrm>
          <a:prstGeom prst="rect">
            <a:avLst/>
          </a:prstGeom>
          <a:noFill/>
          <a:ln w="9525">
            <a:noFill/>
            <a:miter lim="800000"/>
            <a:headEnd/>
            <a:tailEnd/>
          </a:ln>
        </p:spPr>
        <p:txBody>
          <a:bodyPr wrap="none">
            <a:prstTxWarp prst="textNoShape">
              <a:avLst/>
            </a:prstTxWarp>
            <a:spAutoFit/>
          </a:bodyPr>
          <a:lstStyle/>
          <a:p>
            <a:pPr eaLnBrk="0" hangingPunct="0"/>
            <a:r>
              <a:rPr lang="en-US">
                <a:solidFill>
                  <a:schemeClr val="bg1"/>
                </a:solidFill>
                <a:ea typeface="ＭＳ Ｐゴシック" charset="-128"/>
                <a:cs typeface="ＭＳ Ｐゴシック" charset="-128"/>
              </a:rPr>
              <a:t>200  Zonal WINDS</a:t>
            </a:r>
          </a:p>
        </p:txBody>
      </p:sp>
      <p:sp>
        <p:nvSpPr>
          <p:cNvPr id="160776" name="Text Box 8"/>
          <p:cNvSpPr txBox="1">
            <a:spLocks noChangeArrowheads="1"/>
          </p:cNvSpPr>
          <p:nvPr/>
        </p:nvSpPr>
        <p:spPr bwMode="auto">
          <a:xfrm>
            <a:off x="3810000" y="152400"/>
            <a:ext cx="1911350" cy="457200"/>
          </a:xfrm>
          <a:prstGeom prst="rect">
            <a:avLst/>
          </a:prstGeom>
          <a:noFill/>
          <a:ln w="9525">
            <a:noFill/>
            <a:miter lim="800000"/>
            <a:headEnd/>
            <a:tailEnd/>
          </a:ln>
        </p:spPr>
        <p:txBody>
          <a:bodyPr wrap="none">
            <a:prstTxWarp prst="textNoShape">
              <a:avLst/>
            </a:prstTxWarp>
            <a:spAutoFit/>
          </a:bodyPr>
          <a:lstStyle/>
          <a:p>
            <a:pPr eaLnBrk="0" hangingPunct="0"/>
            <a:r>
              <a:rPr lang="en-US">
                <a:solidFill>
                  <a:schemeClr val="bg1"/>
                </a:solidFill>
                <a:ea typeface="ＭＳ Ｐゴシック" charset="-128"/>
                <a:cs typeface="ＭＳ Ｐゴシック" charset="-128"/>
              </a:rPr>
              <a:t>ECMWF-CM</a:t>
            </a:r>
          </a:p>
        </p:txBody>
      </p:sp>
      <p:sp>
        <p:nvSpPr>
          <p:cNvPr id="160777" name="Text Box 9"/>
          <p:cNvSpPr txBox="1">
            <a:spLocks noChangeArrowheads="1"/>
          </p:cNvSpPr>
          <p:nvPr/>
        </p:nvSpPr>
        <p:spPr bwMode="auto">
          <a:xfrm>
            <a:off x="6877050" y="152400"/>
            <a:ext cx="1352550" cy="457200"/>
          </a:xfrm>
          <a:prstGeom prst="rect">
            <a:avLst/>
          </a:prstGeom>
          <a:noFill/>
          <a:ln w="9525">
            <a:noFill/>
            <a:miter lim="800000"/>
            <a:headEnd/>
            <a:tailEnd/>
          </a:ln>
        </p:spPr>
        <p:txBody>
          <a:bodyPr wrap="none">
            <a:prstTxWarp prst="textNoShape">
              <a:avLst/>
            </a:prstTxWarp>
            <a:spAutoFit/>
          </a:bodyPr>
          <a:lstStyle/>
          <a:p>
            <a:pPr eaLnBrk="0" hangingPunct="0"/>
            <a:r>
              <a:rPr lang="en-US">
                <a:solidFill>
                  <a:schemeClr val="bg1"/>
                </a:solidFill>
                <a:ea typeface="ＭＳ Ｐゴシック" charset="-128"/>
                <a:cs typeface="ＭＳ Ｐゴシック" charset="-128"/>
              </a:rPr>
              <a:t>SMM (5)</a:t>
            </a:r>
          </a:p>
        </p:txBody>
      </p:sp>
      <p:sp>
        <p:nvSpPr>
          <p:cNvPr id="160778" name="Line 10"/>
          <p:cNvSpPr>
            <a:spLocks noChangeShapeType="1"/>
          </p:cNvSpPr>
          <p:nvPr/>
        </p:nvSpPr>
        <p:spPr bwMode="auto">
          <a:xfrm>
            <a:off x="990600" y="2514600"/>
            <a:ext cx="1676400" cy="685800"/>
          </a:xfrm>
          <a:prstGeom prst="line">
            <a:avLst/>
          </a:prstGeom>
          <a:noFill/>
          <a:ln w="28575">
            <a:solidFill>
              <a:schemeClr val="tx1"/>
            </a:solidFill>
            <a:round/>
            <a:headEnd/>
            <a:tailEnd type="triangle" w="med" len="med"/>
          </a:ln>
          <a:effectLst/>
        </p:spPr>
        <p:txBody>
          <a:bodyPr>
            <a:prstTxWarp prst="textNoShape">
              <a:avLst/>
            </a:prstTxWarp>
          </a:bodyPr>
          <a:lstStyle/>
          <a:p>
            <a:endParaRPr lang="en-US"/>
          </a:p>
        </p:txBody>
      </p:sp>
      <p:sp>
        <p:nvSpPr>
          <p:cNvPr id="160779" name="Line 11"/>
          <p:cNvSpPr>
            <a:spLocks noChangeShapeType="1"/>
          </p:cNvSpPr>
          <p:nvPr/>
        </p:nvSpPr>
        <p:spPr bwMode="auto">
          <a:xfrm>
            <a:off x="6400800" y="2362200"/>
            <a:ext cx="1524000" cy="990600"/>
          </a:xfrm>
          <a:prstGeom prst="line">
            <a:avLst/>
          </a:prstGeom>
          <a:noFill/>
          <a:ln w="28575">
            <a:solidFill>
              <a:schemeClr val="tx1"/>
            </a:solidFill>
            <a:round/>
            <a:headEnd/>
            <a:tailEnd type="triangle" w="med" len="med"/>
          </a:ln>
          <a:effectLst/>
        </p:spPr>
        <p:txBody>
          <a:bodyPr>
            <a:prstTxWarp prst="textNoShape">
              <a:avLst/>
            </a:prstTxWarp>
          </a:bodyPr>
          <a:lstStyle/>
          <a:p>
            <a:endParaRPr lang="en-US"/>
          </a:p>
        </p:txBody>
      </p:sp>
      <p:sp>
        <p:nvSpPr>
          <p:cNvPr id="160780" name="Line 12"/>
          <p:cNvSpPr>
            <a:spLocks noChangeShapeType="1"/>
          </p:cNvSpPr>
          <p:nvPr/>
        </p:nvSpPr>
        <p:spPr bwMode="auto">
          <a:xfrm flipV="1">
            <a:off x="1676400" y="4343400"/>
            <a:ext cx="990600" cy="609600"/>
          </a:xfrm>
          <a:prstGeom prst="line">
            <a:avLst/>
          </a:prstGeom>
          <a:noFill/>
          <a:ln w="28575">
            <a:solidFill>
              <a:schemeClr val="tx1"/>
            </a:solidFill>
            <a:round/>
            <a:headEnd/>
            <a:tailEnd type="triangle" w="med" len="med"/>
          </a:ln>
          <a:effectLst/>
        </p:spPr>
        <p:txBody>
          <a:bodyPr>
            <a:prstTxWarp prst="textNoShape">
              <a:avLst/>
            </a:prstTxWarp>
          </a:bodyPr>
          <a:lstStyle/>
          <a:p>
            <a:endParaRPr lang="en-US"/>
          </a:p>
        </p:txBody>
      </p:sp>
      <p:sp>
        <p:nvSpPr>
          <p:cNvPr id="160781" name="Line 13"/>
          <p:cNvSpPr>
            <a:spLocks noChangeShapeType="1"/>
          </p:cNvSpPr>
          <p:nvPr/>
        </p:nvSpPr>
        <p:spPr bwMode="auto">
          <a:xfrm flipV="1">
            <a:off x="7010400" y="4343400"/>
            <a:ext cx="1143000" cy="609600"/>
          </a:xfrm>
          <a:prstGeom prst="line">
            <a:avLst/>
          </a:prstGeom>
          <a:noFill/>
          <a:ln w="28575">
            <a:solidFill>
              <a:schemeClr val="tx1"/>
            </a:solidFill>
            <a:round/>
            <a:headEnd/>
            <a:tailEnd type="triangle" w="med" len="med"/>
          </a:ln>
          <a:effectLst/>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8722" name="Rectangle 2"/>
          <p:cNvSpPr>
            <a:spLocks noChangeArrowheads="1"/>
          </p:cNvSpPr>
          <p:nvPr/>
        </p:nvSpPr>
        <p:spPr bwMode="auto">
          <a:xfrm>
            <a:off x="76200" y="0"/>
            <a:ext cx="361950" cy="4191000"/>
          </a:xfrm>
          <a:prstGeom prst="rect">
            <a:avLst/>
          </a:prstGeom>
          <a:solidFill>
            <a:srgbClr val="6699FF"/>
          </a:solidFill>
          <a:ln w="9525">
            <a:noFill/>
            <a:miter lim="800000"/>
            <a:headEnd/>
            <a:tailEnd/>
          </a:ln>
          <a:effectLst/>
        </p:spPr>
        <p:txBody>
          <a:bodyPr wrap="none" anchor="ctr">
            <a:prstTxWarp prst="textNoShape">
              <a:avLst/>
            </a:prstTxWarp>
          </a:bodyPr>
          <a:lstStyle/>
          <a:p>
            <a:endParaRPr lang="en-US"/>
          </a:p>
        </p:txBody>
      </p:sp>
      <p:sp>
        <p:nvSpPr>
          <p:cNvPr id="158723" name="Line 3"/>
          <p:cNvSpPr>
            <a:spLocks noChangeShapeType="1"/>
          </p:cNvSpPr>
          <p:nvPr/>
        </p:nvSpPr>
        <p:spPr bwMode="auto">
          <a:xfrm flipV="1">
            <a:off x="152400" y="0"/>
            <a:ext cx="0" cy="4343400"/>
          </a:xfrm>
          <a:prstGeom prst="line">
            <a:avLst/>
          </a:prstGeom>
          <a:noFill/>
          <a:ln w="57150">
            <a:solidFill>
              <a:schemeClr val="bg2"/>
            </a:solidFill>
            <a:round/>
            <a:headEnd/>
            <a:tailEnd/>
          </a:ln>
          <a:effectLst/>
        </p:spPr>
        <p:txBody>
          <a:bodyPr>
            <a:prstTxWarp prst="textNoShape">
              <a:avLst/>
            </a:prstTxWarp>
          </a:bodyPr>
          <a:lstStyle/>
          <a:p>
            <a:endParaRPr lang="en-US"/>
          </a:p>
        </p:txBody>
      </p:sp>
      <p:pic>
        <p:nvPicPr>
          <p:cNvPr id="158724" name="Picture 4"/>
          <p:cNvPicPr>
            <a:picLocks noChangeAspect="1" noChangeArrowheads="1"/>
          </p:cNvPicPr>
          <p:nvPr/>
        </p:nvPicPr>
        <p:blipFill>
          <a:blip r:embed="rId3"/>
          <a:srcRect/>
          <a:stretch>
            <a:fillRect/>
          </a:stretch>
        </p:blipFill>
        <p:spPr bwMode="auto">
          <a:xfrm>
            <a:off x="533400" y="914400"/>
            <a:ext cx="8458200" cy="5624513"/>
          </a:xfrm>
          <a:prstGeom prst="rect">
            <a:avLst/>
          </a:prstGeom>
          <a:noFill/>
          <a:ln w="9525">
            <a:noFill/>
            <a:miter lim="800000"/>
            <a:headEnd/>
            <a:tailEnd/>
          </a:ln>
          <a:effectLst/>
        </p:spPr>
      </p:pic>
      <p:sp>
        <p:nvSpPr>
          <p:cNvPr id="158725" name="Line 5"/>
          <p:cNvSpPr>
            <a:spLocks noChangeShapeType="1"/>
          </p:cNvSpPr>
          <p:nvPr/>
        </p:nvSpPr>
        <p:spPr bwMode="auto">
          <a:xfrm>
            <a:off x="1447800" y="2209800"/>
            <a:ext cx="1447800" cy="762000"/>
          </a:xfrm>
          <a:prstGeom prst="line">
            <a:avLst/>
          </a:prstGeom>
          <a:noFill/>
          <a:ln w="28575">
            <a:solidFill>
              <a:schemeClr val="tx1"/>
            </a:solidFill>
            <a:round/>
            <a:headEnd/>
            <a:tailEnd type="triangle" w="med" len="med"/>
          </a:ln>
          <a:effectLst/>
        </p:spPr>
        <p:txBody>
          <a:bodyPr>
            <a:prstTxWarp prst="textNoShape">
              <a:avLst/>
            </a:prstTxWarp>
          </a:bodyPr>
          <a:lstStyle/>
          <a:p>
            <a:endParaRPr lang="en-US"/>
          </a:p>
        </p:txBody>
      </p:sp>
      <p:sp>
        <p:nvSpPr>
          <p:cNvPr id="158726" name="Line 6"/>
          <p:cNvSpPr>
            <a:spLocks noChangeShapeType="1"/>
          </p:cNvSpPr>
          <p:nvPr/>
        </p:nvSpPr>
        <p:spPr bwMode="auto">
          <a:xfrm flipV="1">
            <a:off x="1295400" y="4038600"/>
            <a:ext cx="990600" cy="609600"/>
          </a:xfrm>
          <a:prstGeom prst="line">
            <a:avLst/>
          </a:prstGeom>
          <a:noFill/>
          <a:ln w="28575">
            <a:solidFill>
              <a:schemeClr val="tx1"/>
            </a:solidFill>
            <a:round/>
            <a:headEnd/>
            <a:tailEnd type="triangle" w="med" len="med"/>
          </a:ln>
          <a:effectLst/>
        </p:spPr>
        <p:txBody>
          <a:bodyPr>
            <a:prstTxWarp prst="textNoShape">
              <a:avLst/>
            </a:prstTxWarp>
          </a:bodyPr>
          <a:lstStyle/>
          <a:p>
            <a:endParaRPr lang="en-US"/>
          </a:p>
        </p:txBody>
      </p:sp>
      <p:sp>
        <p:nvSpPr>
          <p:cNvPr id="158727" name="Line 7"/>
          <p:cNvSpPr>
            <a:spLocks noChangeShapeType="1"/>
          </p:cNvSpPr>
          <p:nvPr/>
        </p:nvSpPr>
        <p:spPr bwMode="auto">
          <a:xfrm>
            <a:off x="6781800" y="2209800"/>
            <a:ext cx="1371600" cy="914400"/>
          </a:xfrm>
          <a:prstGeom prst="line">
            <a:avLst/>
          </a:prstGeom>
          <a:noFill/>
          <a:ln w="28575">
            <a:solidFill>
              <a:schemeClr val="tx1"/>
            </a:solidFill>
            <a:round/>
            <a:headEnd/>
            <a:tailEnd type="triangle" w="med" len="med"/>
          </a:ln>
          <a:effectLst/>
        </p:spPr>
        <p:txBody>
          <a:bodyPr>
            <a:prstTxWarp prst="textNoShape">
              <a:avLst/>
            </a:prstTxWarp>
          </a:bodyPr>
          <a:lstStyle/>
          <a:p>
            <a:endParaRPr lang="en-US"/>
          </a:p>
        </p:txBody>
      </p:sp>
      <p:sp>
        <p:nvSpPr>
          <p:cNvPr id="158728" name="Line 8"/>
          <p:cNvSpPr>
            <a:spLocks noChangeShapeType="1"/>
          </p:cNvSpPr>
          <p:nvPr/>
        </p:nvSpPr>
        <p:spPr bwMode="auto">
          <a:xfrm flipV="1">
            <a:off x="6629400" y="4114800"/>
            <a:ext cx="1066800" cy="533400"/>
          </a:xfrm>
          <a:prstGeom prst="line">
            <a:avLst/>
          </a:prstGeom>
          <a:noFill/>
          <a:ln w="28575">
            <a:solidFill>
              <a:schemeClr val="tx1"/>
            </a:solidFill>
            <a:round/>
            <a:headEnd/>
            <a:tailEnd type="triangle" w="med" len="med"/>
          </a:ln>
          <a:effectLst/>
        </p:spPr>
        <p:txBody>
          <a:bodyPr>
            <a:prstTxWarp prst="textNoShape">
              <a:avLst/>
            </a:prstTxWarp>
          </a:bodyPr>
          <a:lstStyle/>
          <a:p>
            <a:endParaRPr lang="en-US"/>
          </a:p>
        </p:txBody>
      </p:sp>
      <p:sp>
        <p:nvSpPr>
          <p:cNvPr id="158729" name="Rectangle 9"/>
          <p:cNvSpPr>
            <a:spLocks noChangeArrowheads="1"/>
          </p:cNvSpPr>
          <p:nvPr/>
        </p:nvSpPr>
        <p:spPr bwMode="auto">
          <a:xfrm>
            <a:off x="0" y="76200"/>
            <a:ext cx="8915400" cy="457200"/>
          </a:xfrm>
          <a:prstGeom prst="rect">
            <a:avLst/>
          </a:prstGeom>
          <a:solidFill>
            <a:schemeClr val="accent2"/>
          </a:solidFill>
          <a:ln w="9525">
            <a:noFill/>
            <a:miter lim="800000"/>
            <a:headEnd/>
            <a:tailEnd/>
          </a:ln>
          <a:effectLst/>
        </p:spPr>
        <p:txBody>
          <a:bodyPr wrap="none" anchor="ctr">
            <a:prstTxWarp prst="textNoShape">
              <a:avLst/>
            </a:prstTxWarp>
          </a:bodyPr>
          <a:lstStyle/>
          <a:p>
            <a:endParaRPr lang="en-US"/>
          </a:p>
        </p:txBody>
      </p:sp>
      <p:sp>
        <p:nvSpPr>
          <p:cNvPr id="158730" name="Line 10"/>
          <p:cNvSpPr>
            <a:spLocks noChangeShapeType="1"/>
          </p:cNvSpPr>
          <p:nvPr/>
        </p:nvSpPr>
        <p:spPr bwMode="auto">
          <a:xfrm>
            <a:off x="76200" y="152400"/>
            <a:ext cx="9077325" cy="1588"/>
          </a:xfrm>
          <a:prstGeom prst="line">
            <a:avLst/>
          </a:prstGeom>
          <a:noFill/>
          <a:ln w="38100">
            <a:solidFill>
              <a:schemeClr val="bg2"/>
            </a:solidFill>
            <a:round/>
            <a:headEnd/>
            <a:tailEnd/>
          </a:ln>
          <a:effectLst/>
        </p:spPr>
        <p:txBody>
          <a:bodyPr>
            <a:prstTxWarp prst="textNoShape">
              <a:avLst/>
            </a:prstTxWarp>
          </a:bodyPr>
          <a:lstStyle/>
          <a:p>
            <a:endParaRPr lang="en-US"/>
          </a:p>
        </p:txBody>
      </p:sp>
      <p:sp>
        <p:nvSpPr>
          <p:cNvPr id="158731" name="Text Box 11"/>
          <p:cNvSpPr txBox="1">
            <a:spLocks noChangeArrowheads="1"/>
          </p:cNvSpPr>
          <p:nvPr/>
        </p:nvSpPr>
        <p:spPr bwMode="auto">
          <a:xfrm>
            <a:off x="1143000" y="152400"/>
            <a:ext cx="1555750" cy="457200"/>
          </a:xfrm>
          <a:prstGeom prst="rect">
            <a:avLst/>
          </a:prstGeom>
          <a:noFill/>
          <a:ln w="9525">
            <a:noFill/>
            <a:miter lim="800000"/>
            <a:headEnd/>
            <a:tailEnd/>
          </a:ln>
        </p:spPr>
        <p:txBody>
          <a:bodyPr wrap="none">
            <a:prstTxWarp prst="textNoShape">
              <a:avLst/>
            </a:prstTxWarp>
            <a:spAutoFit/>
          </a:bodyPr>
          <a:lstStyle/>
          <a:p>
            <a:pPr eaLnBrk="0" hangingPunct="0"/>
            <a:r>
              <a:rPr lang="en-US">
                <a:solidFill>
                  <a:schemeClr val="bg1"/>
                </a:solidFill>
                <a:ea typeface="ＭＳ Ｐゴシック" charset="-128"/>
                <a:cs typeface="ＭＳ Ｐゴシック" charset="-128"/>
              </a:rPr>
              <a:t>CDC OLR</a:t>
            </a:r>
          </a:p>
        </p:txBody>
      </p:sp>
      <p:sp>
        <p:nvSpPr>
          <p:cNvPr id="158732" name="Text Box 12"/>
          <p:cNvSpPr txBox="1">
            <a:spLocks noChangeArrowheads="1"/>
          </p:cNvSpPr>
          <p:nvPr/>
        </p:nvSpPr>
        <p:spPr bwMode="auto">
          <a:xfrm>
            <a:off x="3733800" y="152400"/>
            <a:ext cx="1893888" cy="457200"/>
          </a:xfrm>
          <a:prstGeom prst="rect">
            <a:avLst/>
          </a:prstGeom>
          <a:noFill/>
          <a:ln w="9525">
            <a:noFill/>
            <a:miter lim="800000"/>
            <a:headEnd/>
            <a:tailEnd/>
          </a:ln>
        </p:spPr>
        <p:txBody>
          <a:bodyPr wrap="none">
            <a:prstTxWarp prst="textNoShape">
              <a:avLst/>
            </a:prstTxWarp>
            <a:spAutoFit/>
          </a:bodyPr>
          <a:lstStyle/>
          <a:p>
            <a:pPr eaLnBrk="0" hangingPunct="0"/>
            <a:r>
              <a:rPr lang="en-US">
                <a:solidFill>
                  <a:schemeClr val="bg1"/>
                </a:solidFill>
                <a:ea typeface="ＭＳ Ｐゴシック" charset="-128"/>
                <a:cs typeface="ＭＳ Ｐゴシック" charset="-128"/>
              </a:rPr>
              <a:t>EC-CM OLR</a:t>
            </a:r>
          </a:p>
        </p:txBody>
      </p:sp>
      <p:sp>
        <p:nvSpPr>
          <p:cNvPr id="158733" name="Text Box 13"/>
          <p:cNvSpPr txBox="1">
            <a:spLocks noChangeArrowheads="1"/>
          </p:cNvSpPr>
          <p:nvPr/>
        </p:nvSpPr>
        <p:spPr bwMode="auto">
          <a:xfrm>
            <a:off x="6629400" y="152400"/>
            <a:ext cx="2063750" cy="457200"/>
          </a:xfrm>
          <a:prstGeom prst="rect">
            <a:avLst/>
          </a:prstGeom>
          <a:noFill/>
          <a:ln w="9525">
            <a:noFill/>
            <a:miter lim="800000"/>
            <a:headEnd/>
            <a:tailEnd/>
          </a:ln>
        </p:spPr>
        <p:txBody>
          <a:bodyPr wrap="none">
            <a:prstTxWarp prst="textNoShape">
              <a:avLst/>
            </a:prstTxWarp>
            <a:spAutoFit/>
          </a:bodyPr>
          <a:lstStyle/>
          <a:p>
            <a:pPr eaLnBrk="0" hangingPunct="0"/>
            <a:r>
              <a:rPr lang="en-US">
                <a:solidFill>
                  <a:schemeClr val="bg1"/>
                </a:solidFill>
                <a:ea typeface="ＭＳ Ｐゴシック" charset="-128"/>
                <a:cs typeface="ＭＳ Ｐゴシック" charset="-128"/>
              </a:rPr>
              <a:t>SMM (5) OLR</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3"/>
          <a:srcRect/>
          <a:stretch>
            <a:fillRect/>
          </a:stretch>
        </p:blipFill>
        <p:spPr bwMode="auto">
          <a:xfrm>
            <a:off x="304800" y="1862138"/>
            <a:ext cx="8839200" cy="3395662"/>
          </a:xfrm>
          <a:prstGeom prst="rect">
            <a:avLst/>
          </a:prstGeom>
          <a:noFill/>
          <a:ln w="9525">
            <a:noFill/>
            <a:miter lim="800000"/>
            <a:headEnd/>
            <a:tailEnd/>
          </a:ln>
          <a:effectLst/>
        </p:spPr>
      </p:pic>
      <p:sp>
        <p:nvSpPr>
          <p:cNvPr id="159747" name="Rectangle 3"/>
          <p:cNvSpPr>
            <a:spLocks noChangeArrowheads="1"/>
          </p:cNvSpPr>
          <p:nvPr/>
        </p:nvSpPr>
        <p:spPr bwMode="auto">
          <a:xfrm>
            <a:off x="76200" y="0"/>
            <a:ext cx="361950" cy="4191000"/>
          </a:xfrm>
          <a:prstGeom prst="rect">
            <a:avLst/>
          </a:prstGeom>
          <a:solidFill>
            <a:srgbClr val="6699FF"/>
          </a:solidFill>
          <a:ln w="9525">
            <a:noFill/>
            <a:miter lim="800000"/>
            <a:headEnd/>
            <a:tailEnd/>
          </a:ln>
          <a:effectLst/>
        </p:spPr>
        <p:txBody>
          <a:bodyPr wrap="none" anchor="ctr">
            <a:prstTxWarp prst="textNoShape">
              <a:avLst/>
            </a:prstTxWarp>
          </a:bodyPr>
          <a:lstStyle/>
          <a:p>
            <a:endParaRPr lang="en-US"/>
          </a:p>
        </p:txBody>
      </p:sp>
      <p:sp>
        <p:nvSpPr>
          <p:cNvPr id="159748" name="Line 4"/>
          <p:cNvSpPr>
            <a:spLocks noChangeShapeType="1"/>
          </p:cNvSpPr>
          <p:nvPr/>
        </p:nvSpPr>
        <p:spPr bwMode="auto">
          <a:xfrm flipV="1">
            <a:off x="152400" y="0"/>
            <a:ext cx="0" cy="4343400"/>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59749" name="Rectangle 5"/>
          <p:cNvSpPr>
            <a:spLocks noChangeArrowheads="1"/>
          </p:cNvSpPr>
          <p:nvPr/>
        </p:nvSpPr>
        <p:spPr bwMode="auto">
          <a:xfrm>
            <a:off x="0" y="76200"/>
            <a:ext cx="8915400" cy="457200"/>
          </a:xfrm>
          <a:prstGeom prst="rect">
            <a:avLst/>
          </a:prstGeom>
          <a:solidFill>
            <a:schemeClr val="accent2"/>
          </a:solidFill>
          <a:ln w="9525">
            <a:noFill/>
            <a:miter lim="800000"/>
            <a:headEnd/>
            <a:tailEnd/>
          </a:ln>
          <a:effectLst/>
        </p:spPr>
        <p:txBody>
          <a:bodyPr wrap="none" anchor="ctr">
            <a:prstTxWarp prst="textNoShape">
              <a:avLst/>
            </a:prstTxWarp>
          </a:bodyPr>
          <a:lstStyle/>
          <a:p>
            <a:endParaRPr lang="en-US"/>
          </a:p>
        </p:txBody>
      </p:sp>
      <p:sp>
        <p:nvSpPr>
          <p:cNvPr id="159750" name="Line 6"/>
          <p:cNvSpPr>
            <a:spLocks noChangeShapeType="1"/>
          </p:cNvSpPr>
          <p:nvPr/>
        </p:nvSpPr>
        <p:spPr bwMode="auto">
          <a:xfrm>
            <a:off x="76200" y="152400"/>
            <a:ext cx="9077325" cy="1588"/>
          </a:xfrm>
          <a:prstGeom prst="line">
            <a:avLst/>
          </a:prstGeom>
          <a:noFill/>
          <a:ln w="38100">
            <a:solidFill>
              <a:schemeClr val="bg2"/>
            </a:solidFill>
            <a:round/>
            <a:headEnd/>
            <a:tailEnd/>
          </a:ln>
          <a:effectLst/>
        </p:spPr>
        <p:txBody>
          <a:bodyPr>
            <a:prstTxWarp prst="textNoShape">
              <a:avLst/>
            </a:prstTxWarp>
          </a:bodyPr>
          <a:lstStyle/>
          <a:p>
            <a:endParaRPr lang="en-US"/>
          </a:p>
        </p:txBody>
      </p:sp>
      <p:sp>
        <p:nvSpPr>
          <p:cNvPr id="159751" name="Text Box 7"/>
          <p:cNvSpPr txBox="1">
            <a:spLocks noChangeArrowheads="1"/>
          </p:cNvSpPr>
          <p:nvPr/>
        </p:nvSpPr>
        <p:spPr bwMode="auto">
          <a:xfrm>
            <a:off x="1685925" y="1676400"/>
            <a:ext cx="752475" cy="457200"/>
          </a:xfrm>
          <a:prstGeom prst="rect">
            <a:avLst/>
          </a:prstGeom>
          <a:noFill/>
          <a:ln w="9525">
            <a:noFill/>
            <a:miter lim="800000"/>
            <a:headEnd/>
            <a:tailEnd/>
          </a:ln>
        </p:spPr>
        <p:txBody>
          <a:bodyPr wrap="none">
            <a:prstTxWarp prst="textNoShape">
              <a:avLst/>
            </a:prstTxWarp>
            <a:spAutoFit/>
          </a:bodyPr>
          <a:lstStyle/>
          <a:p>
            <a:pPr eaLnBrk="0" hangingPunct="0"/>
            <a:r>
              <a:rPr lang="en-US">
                <a:ea typeface="ＭＳ Ｐゴシック" charset="-128"/>
                <a:cs typeface="ＭＳ Ｐゴシック" charset="-128"/>
              </a:rPr>
              <a:t>N=3</a:t>
            </a:r>
          </a:p>
        </p:txBody>
      </p:sp>
      <p:sp>
        <p:nvSpPr>
          <p:cNvPr id="159752" name="Text Box 8"/>
          <p:cNvSpPr txBox="1">
            <a:spLocks noChangeArrowheads="1"/>
          </p:cNvSpPr>
          <p:nvPr/>
        </p:nvSpPr>
        <p:spPr bwMode="auto">
          <a:xfrm>
            <a:off x="4733925" y="1676400"/>
            <a:ext cx="752475" cy="457200"/>
          </a:xfrm>
          <a:prstGeom prst="rect">
            <a:avLst/>
          </a:prstGeom>
          <a:noFill/>
          <a:ln w="9525">
            <a:noFill/>
            <a:miter lim="800000"/>
            <a:headEnd/>
            <a:tailEnd/>
          </a:ln>
        </p:spPr>
        <p:txBody>
          <a:bodyPr wrap="none">
            <a:prstTxWarp prst="textNoShape">
              <a:avLst/>
            </a:prstTxWarp>
            <a:spAutoFit/>
          </a:bodyPr>
          <a:lstStyle/>
          <a:p>
            <a:pPr eaLnBrk="0" hangingPunct="0"/>
            <a:r>
              <a:rPr lang="en-US">
                <a:ea typeface="ＭＳ Ｐゴシック" charset="-128"/>
                <a:cs typeface="ＭＳ Ｐゴシック" charset="-128"/>
              </a:rPr>
              <a:t>N=5</a:t>
            </a:r>
          </a:p>
        </p:txBody>
      </p:sp>
      <p:sp>
        <p:nvSpPr>
          <p:cNvPr id="159753" name="Text Box 9"/>
          <p:cNvSpPr txBox="1">
            <a:spLocks noChangeArrowheads="1"/>
          </p:cNvSpPr>
          <p:nvPr/>
        </p:nvSpPr>
        <p:spPr bwMode="auto">
          <a:xfrm>
            <a:off x="7553325" y="1676400"/>
            <a:ext cx="752475" cy="457200"/>
          </a:xfrm>
          <a:prstGeom prst="rect">
            <a:avLst/>
          </a:prstGeom>
          <a:noFill/>
          <a:ln w="9525">
            <a:noFill/>
            <a:miter lim="800000"/>
            <a:headEnd/>
            <a:tailEnd/>
          </a:ln>
        </p:spPr>
        <p:txBody>
          <a:bodyPr wrap="none">
            <a:prstTxWarp prst="textNoShape">
              <a:avLst/>
            </a:prstTxWarp>
            <a:spAutoFit/>
          </a:bodyPr>
          <a:lstStyle/>
          <a:p>
            <a:pPr eaLnBrk="0" hangingPunct="0"/>
            <a:r>
              <a:rPr lang="en-US">
                <a:ea typeface="ＭＳ Ｐゴシック" charset="-128"/>
                <a:cs typeface="ＭＳ Ｐゴシック" charset="-128"/>
              </a:rPr>
              <a:t>N=7</a:t>
            </a:r>
          </a:p>
        </p:txBody>
      </p:sp>
      <p:sp>
        <p:nvSpPr>
          <p:cNvPr id="159754" name="Text Box 10"/>
          <p:cNvSpPr txBox="1">
            <a:spLocks noChangeArrowheads="1"/>
          </p:cNvSpPr>
          <p:nvPr/>
        </p:nvSpPr>
        <p:spPr bwMode="auto">
          <a:xfrm>
            <a:off x="706438" y="98425"/>
            <a:ext cx="7316787" cy="457200"/>
          </a:xfrm>
          <a:prstGeom prst="rect">
            <a:avLst/>
          </a:prstGeom>
          <a:noFill/>
          <a:ln w="9525">
            <a:noFill/>
            <a:miter lim="800000"/>
            <a:headEnd/>
            <a:tailEnd/>
          </a:ln>
        </p:spPr>
        <p:txBody>
          <a:bodyPr wrap="none">
            <a:prstTxWarp prst="textNoShape">
              <a:avLst/>
            </a:prstTxWarp>
            <a:spAutoFit/>
          </a:bodyPr>
          <a:lstStyle/>
          <a:p>
            <a:pPr eaLnBrk="0" hangingPunct="0"/>
            <a:r>
              <a:rPr lang="en-US">
                <a:solidFill>
                  <a:schemeClr val="bg1"/>
                </a:solidFill>
                <a:ea typeface="ＭＳ Ｐゴシック" charset="-128"/>
                <a:cs typeface="ＭＳ Ｐゴシック" charset="-128"/>
              </a:rPr>
              <a:t>Slow Manifold Results: Different Averaging Scale (N)</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3" name="Text Box 3"/>
          <p:cNvSpPr txBox="1">
            <a:spLocks noChangeArrowheads="1"/>
          </p:cNvSpPr>
          <p:nvPr/>
        </p:nvSpPr>
        <p:spPr bwMode="auto">
          <a:xfrm>
            <a:off x="2362200" y="5715000"/>
            <a:ext cx="4876800" cy="730250"/>
          </a:xfrm>
          <a:prstGeom prst="rect">
            <a:avLst/>
          </a:prstGeom>
          <a:noFill/>
          <a:ln w="28575">
            <a:solidFill>
              <a:srgbClr val="FF0000"/>
            </a:solidFill>
            <a:miter lim="800000"/>
            <a:headEnd/>
            <a:tailEnd/>
          </a:ln>
          <a:effectLst/>
        </p:spPr>
        <p:txBody>
          <a:bodyPr>
            <a:prstTxWarp prst="textNoShape">
              <a:avLst/>
            </a:prstTxWarp>
            <a:spAutoFit/>
          </a:bodyPr>
          <a:lstStyle/>
          <a:p>
            <a:pPr algn="ctr" eaLnBrk="0" hangingPunct="0">
              <a:spcBef>
                <a:spcPct val="50000"/>
              </a:spcBef>
            </a:pPr>
            <a:r>
              <a:rPr lang="en-US" sz="2000">
                <a:solidFill>
                  <a:srgbClr val="FF3300"/>
                </a:solidFill>
                <a:ea typeface="Arial" charset="0"/>
                <a:cs typeface="Arial" charset="0"/>
              </a:rPr>
              <a:t>SMM improves forecasts intraseasonal variability with considerable skill</a:t>
            </a:r>
          </a:p>
        </p:txBody>
      </p:sp>
      <p:sp>
        <p:nvSpPr>
          <p:cNvPr id="76808" name="Line 8"/>
          <p:cNvSpPr>
            <a:spLocks noChangeShapeType="1"/>
          </p:cNvSpPr>
          <p:nvPr/>
        </p:nvSpPr>
        <p:spPr bwMode="auto">
          <a:xfrm flipV="1">
            <a:off x="152400" y="0"/>
            <a:ext cx="0" cy="4343400"/>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76809" name="Line 9"/>
          <p:cNvSpPr>
            <a:spLocks noChangeShapeType="1"/>
          </p:cNvSpPr>
          <p:nvPr/>
        </p:nvSpPr>
        <p:spPr bwMode="auto">
          <a:xfrm>
            <a:off x="0" y="304800"/>
            <a:ext cx="7467600" cy="0"/>
          </a:xfrm>
          <a:prstGeom prst="line">
            <a:avLst/>
          </a:prstGeom>
          <a:noFill/>
          <a:ln w="38100">
            <a:solidFill>
              <a:schemeClr val="bg2"/>
            </a:solidFill>
            <a:round/>
            <a:headEnd/>
            <a:tailEnd/>
          </a:ln>
          <a:effectLst/>
        </p:spPr>
        <p:txBody>
          <a:bodyPr>
            <a:prstTxWarp prst="textNoShape">
              <a:avLst/>
            </a:prstTxWarp>
          </a:bodyPr>
          <a:lstStyle/>
          <a:p>
            <a:endParaRPr lang="en-US"/>
          </a:p>
        </p:txBody>
      </p:sp>
      <p:sp>
        <p:nvSpPr>
          <p:cNvPr id="76802" name="Text Box 2"/>
          <p:cNvSpPr txBox="1">
            <a:spLocks noChangeArrowheads="1"/>
          </p:cNvSpPr>
          <p:nvPr/>
        </p:nvSpPr>
        <p:spPr bwMode="auto">
          <a:xfrm>
            <a:off x="381000" y="304800"/>
            <a:ext cx="1404501" cy="461665"/>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b="1" dirty="0">
                <a:solidFill>
                  <a:srgbClr val="000000"/>
                </a:solidFill>
                <a:ea typeface="Arial" charset="0"/>
                <a:cs typeface="Arial" charset="0"/>
              </a:rPr>
              <a:t>Summary</a:t>
            </a:r>
          </a:p>
        </p:txBody>
      </p:sp>
      <p:sp>
        <p:nvSpPr>
          <p:cNvPr id="76820" name="Rectangle 20"/>
          <p:cNvSpPr>
            <a:spLocks noChangeArrowheads="1"/>
          </p:cNvSpPr>
          <p:nvPr/>
        </p:nvSpPr>
        <p:spPr bwMode="auto">
          <a:xfrm>
            <a:off x="2133600" y="914400"/>
            <a:ext cx="5257800" cy="1492250"/>
          </a:xfrm>
          <a:prstGeom prst="rect">
            <a:avLst/>
          </a:prstGeom>
          <a:noFill/>
          <a:ln w="28575">
            <a:solidFill>
              <a:schemeClr val="accent2"/>
            </a:solidFill>
            <a:miter lim="800000"/>
            <a:headEnd/>
            <a:tailEnd/>
          </a:ln>
          <a:effectLst/>
        </p:spPr>
        <p:txBody>
          <a:bodyPr>
            <a:prstTxWarp prst="textNoShape">
              <a:avLst/>
            </a:prstTxWarp>
            <a:spAutoFit/>
          </a:bodyPr>
          <a:lstStyle/>
          <a:p>
            <a:pPr algn="ctr" eaLnBrk="0" hangingPunct="0">
              <a:spcBef>
                <a:spcPct val="50000"/>
              </a:spcBef>
            </a:pPr>
            <a:r>
              <a:rPr lang="en-US" sz="2000">
                <a:solidFill>
                  <a:srgbClr val="000099"/>
                </a:solidFill>
              </a:rPr>
              <a:t>ECMWF Model: Errors rapidly grow in the regions of maximum convection</a:t>
            </a:r>
          </a:p>
          <a:p>
            <a:pPr algn="ctr" eaLnBrk="0" hangingPunct="0">
              <a:spcBef>
                <a:spcPct val="50000"/>
              </a:spcBef>
            </a:pPr>
            <a:r>
              <a:rPr lang="en-US" sz="2000">
                <a:solidFill>
                  <a:srgbClr val="000099"/>
                </a:solidFill>
              </a:rPr>
              <a:t>Error higher during ISO convective phase</a:t>
            </a:r>
            <a:br>
              <a:rPr lang="en-US" sz="2000">
                <a:solidFill>
                  <a:srgbClr val="000099"/>
                </a:solidFill>
              </a:rPr>
            </a:br>
            <a:r>
              <a:rPr lang="en-US" sz="2000">
                <a:solidFill>
                  <a:srgbClr val="000099"/>
                </a:solidFill>
              </a:rPr>
              <a:t>Error (Convective V.) &gt; Error (Circulation V.)</a:t>
            </a:r>
          </a:p>
        </p:txBody>
      </p:sp>
      <p:sp>
        <p:nvSpPr>
          <p:cNvPr id="76821" name="Rectangle 21"/>
          <p:cNvSpPr>
            <a:spLocks noChangeArrowheads="1"/>
          </p:cNvSpPr>
          <p:nvPr/>
        </p:nvSpPr>
        <p:spPr bwMode="auto">
          <a:xfrm>
            <a:off x="2209800" y="2895600"/>
            <a:ext cx="5029200" cy="1035050"/>
          </a:xfrm>
          <a:prstGeom prst="rect">
            <a:avLst/>
          </a:prstGeom>
          <a:noFill/>
          <a:ln w="28575">
            <a:solidFill>
              <a:srgbClr val="FF0000"/>
            </a:solidFill>
            <a:miter lim="800000"/>
            <a:headEnd/>
            <a:tailEnd/>
          </a:ln>
          <a:effectLst/>
        </p:spPr>
        <p:txBody>
          <a:bodyPr>
            <a:prstTxWarp prst="textNoShape">
              <a:avLst/>
            </a:prstTxWarp>
            <a:spAutoFit/>
          </a:bodyPr>
          <a:lstStyle/>
          <a:p>
            <a:pPr algn="ctr" eaLnBrk="0" hangingPunct="0">
              <a:spcBef>
                <a:spcPct val="50000"/>
              </a:spcBef>
            </a:pPr>
            <a:r>
              <a:rPr lang="en-US" sz="2000">
                <a:solidFill>
                  <a:srgbClr val="FF3300"/>
                </a:solidFill>
                <a:ea typeface="Arial" charset="0"/>
                <a:cs typeface="Arial" charset="0"/>
              </a:rPr>
              <a:t>Error growth so rapid from small scale convection that variability at longer scales is eroded (good skill out to 8-days )</a:t>
            </a:r>
          </a:p>
        </p:txBody>
      </p:sp>
      <p:cxnSp>
        <p:nvCxnSpPr>
          <p:cNvPr id="76824" name="AutoShape 24"/>
          <p:cNvCxnSpPr>
            <a:cxnSpLocks noChangeShapeType="1"/>
            <a:stCxn id="76820" idx="2"/>
            <a:endCxn id="76821" idx="1"/>
          </p:cNvCxnSpPr>
          <p:nvPr/>
        </p:nvCxnSpPr>
        <p:spPr bwMode="auto">
          <a:xfrm rot="5400000">
            <a:off x="2982913" y="1633538"/>
            <a:ext cx="992187" cy="2566987"/>
          </a:xfrm>
          <a:prstGeom prst="bentConnector4">
            <a:avLst>
              <a:gd name="adj1" fmla="val 23199"/>
              <a:gd name="adj2" fmla="val 108347"/>
            </a:avLst>
          </a:prstGeom>
          <a:noFill/>
          <a:ln w="28575">
            <a:solidFill>
              <a:schemeClr val="tx1"/>
            </a:solidFill>
            <a:miter lim="800000"/>
            <a:headEnd/>
            <a:tailEnd type="triangle" w="med" len="med"/>
          </a:ln>
          <a:effectLst/>
        </p:spPr>
      </p:cxnSp>
      <p:sp>
        <p:nvSpPr>
          <p:cNvPr id="76825" name="Rectangle 25"/>
          <p:cNvSpPr>
            <a:spLocks noChangeArrowheads="1"/>
          </p:cNvSpPr>
          <p:nvPr/>
        </p:nvSpPr>
        <p:spPr bwMode="auto">
          <a:xfrm>
            <a:off x="2209800" y="4298950"/>
            <a:ext cx="5105400" cy="1035050"/>
          </a:xfrm>
          <a:prstGeom prst="rect">
            <a:avLst/>
          </a:prstGeom>
          <a:noFill/>
          <a:ln w="28575">
            <a:solidFill>
              <a:schemeClr val="accent2"/>
            </a:solidFill>
            <a:miter lim="800000"/>
            <a:headEnd/>
            <a:tailEnd/>
          </a:ln>
          <a:effectLst/>
        </p:spPr>
        <p:txBody>
          <a:bodyPr>
            <a:prstTxWarp prst="textNoShape">
              <a:avLst/>
            </a:prstTxWarp>
            <a:spAutoFit/>
          </a:bodyPr>
          <a:lstStyle/>
          <a:p>
            <a:pPr algn="ctr" eaLnBrk="0" hangingPunct="0">
              <a:spcBef>
                <a:spcPct val="50000"/>
              </a:spcBef>
            </a:pPr>
            <a:r>
              <a:rPr lang="en-US" sz="2000">
                <a:solidFill>
                  <a:srgbClr val="000099"/>
                </a:solidFill>
              </a:rPr>
              <a:t>Slow Manifold Modeling (SMM): Separation of convective noise and slow manifold intraseasonal variability</a:t>
            </a:r>
          </a:p>
        </p:txBody>
      </p:sp>
      <p:cxnSp>
        <p:nvCxnSpPr>
          <p:cNvPr id="76826" name="AutoShape 26"/>
          <p:cNvCxnSpPr>
            <a:cxnSpLocks noChangeShapeType="1"/>
            <a:stCxn id="76821" idx="2"/>
            <a:endCxn id="76825" idx="1"/>
          </p:cNvCxnSpPr>
          <p:nvPr/>
        </p:nvCxnSpPr>
        <p:spPr bwMode="auto">
          <a:xfrm rot="5400000">
            <a:off x="3024188" y="3116263"/>
            <a:ext cx="871537" cy="2528887"/>
          </a:xfrm>
          <a:prstGeom prst="bentConnector4">
            <a:avLst>
              <a:gd name="adj1" fmla="val 19491"/>
              <a:gd name="adj2" fmla="val 108477"/>
            </a:avLst>
          </a:prstGeom>
          <a:noFill/>
          <a:ln w="28575">
            <a:solidFill>
              <a:schemeClr val="tx1"/>
            </a:solidFill>
            <a:miter lim="800000"/>
            <a:headEnd/>
            <a:tailEnd type="triangle" w="med" len="med"/>
          </a:ln>
          <a:effectLst/>
        </p:spPr>
      </p:cxnSp>
      <p:cxnSp>
        <p:nvCxnSpPr>
          <p:cNvPr id="76827" name="AutoShape 27"/>
          <p:cNvCxnSpPr>
            <a:cxnSpLocks noChangeShapeType="1"/>
            <a:stCxn id="76825" idx="2"/>
            <a:endCxn id="76803" idx="1"/>
          </p:cNvCxnSpPr>
          <p:nvPr/>
        </p:nvCxnSpPr>
        <p:spPr bwMode="auto">
          <a:xfrm rot="5400000">
            <a:off x="3189288" y="4506913"/>
            <a:ext cx="731837" cy="2414587"/>
          </a:xfrm>
          <a:prstGeom prst="bentConnector4">
            <a:avLst>
              <a:gd name="adj1" fmla="val 24079"/>
              <a:gd name="adj2" fmla="val 108875"/>
            </a:avLst>
          </a:prstGeom>
          <a:noFill/>
          <a:ln w="28575">
            <a:solidFill>
              <a:schemeClr val="tx1"/>
            </a:solidFill>
            <a:miter lim="800000"/>
            <a:headEnd/>
            <a:tailEnd type="triangle" w="med" len="med"/>
          </a:ln>
          <a:effectLst/>
        </p:spPr>
      </p:cxn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cstate="print"/>
          <a:srcRect l="7292" t="6737" r="30208" b="8373"/>
          <a:stretch>
            <a:fillRect/>
          </a:stretch>
        </p:blipFill>
        <p:spPr bwMode="auto">
          <a:xfrm>
            <a:off x="3429000" y="1421130"/>
            <a:ext cx="5105400" cy="5360670"/>
          </a:xfrm>
          <a:prstGeom prst="rect">
            <a:avLst/>
          </a:prstGeom>
          <a:noFill/>
          <a:ln w="9525">
            <a:noFill/>
            <a:miter lim="800000"/>
            <a:headEnd/>
            <a:tailEnd/>
          </a:ln>
        </p:spPr>
      </p:pic>
      <p:sp>
        <p:nvSpPr>
          <p:cNvPr id="6" name="Title 1"/>
          <p:cNvSpPr txBox="1">
            <a:spLocks/>
          </p:cNvSpPr>
          <p:nvPr/>
        </p:nvSpPr>
        <p:spPr>
          <a:xfrm>
            <a:off x="0" y="609600"/>
            <a:ext cx="9144000" cy="5334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000" b="1" i="0" u="sng" strike="noStrike" kern="1200" cap="none" spc="0" normalizeH="0" baseline="0" noProof="0" dirty="0" smtClean="0">
                <a:ln>
                  <a:noFill/>
                </a:ln>
                <a:solidFill>
                  <a:schemeClr val="tx1"/>
                </a:solidFill>
                <a:effectLst/>
                <a:uLnTx/>
                <a:uFillTx/>
                <a:latin typeface="+mj-lt"/>
                <a:ea typeface="+mj-ea"/>
                <a:cs typeface="+mj-cs"/>
              </a:rPr>
              <a:t>Phase-space evolution</a:t>
            </a:r>
            <a:r>
              <a:rPr kumimoji="0" lang="en-US" sz="2000" b="1" i="0" u="sng" strike="noStrike" kern="1200" cap="none" spc="0" normalizeH="0" noProof="0" dirty="0" smtClean="0">
                <a:ln>
                  <a:noFill/>
                </a:ln>
                <a:solidFill>
                  <a:schemeClr val="tx1"/>
                </a:solidFill>
                <a:effectLst/>
                <a:uLnTx/>
                <a:uFillTx/>
                <a:latin typeface="+mj-lt"/>
                <a:ea typeface="+mj-ea"/>
                <a:cs typeface="+mj-cs"/>
              </a:rPr>
              <a:t> of </a:t>
            </a:r>
            <a:r>
              <a:rPr kumimoji="0" lang="en-US" sz="2000" b="1" i="0" u="sng" strike="noStrike" kern="1200" cap="none" spc="0" normalizeH="0" baseline="0" noProof="0" dirty="0" smtClean="0">
                <a:ln>
                  <a:noFill/>
                </a:ln>
                <a:solidFill>
                  <a:schemeClr val="tx1"/>
                </a:solidFill>
                <a:effectLst/>
                <a:uLnTx/>
                <a:uFillTx/>
                <a:latin typeface="+mj-lt"/>
                <a:ea typeface="+mj-ea"/>
                <a:cs typeface="+mj-cs"/>
              </a:rPr>
              <a:t>RMMs</a:t>
            </a:r>
            <a:r>
              <a:rPr kumimoji="0" lang="en-US" sz="2000" b="1" i="0" u="sng" strike="noStrike" kern="1200" cap="none" spc="0" normalizeH="0" noProof="0" dirty="0" smtClean="0">
                <a:ln>
                  <a:noFill/>
                </a:ln>
                <a:solidFill>
                  <a:schemeClr val="tx1"/>
                </a:solidFill>
                <a:effectLst/>
                <a:uLnTx/>
                <a:uFillTx/>
                <a:latin typeface="+mj-lt"/>
                <a:ea typeface="+mj-ea"/>
                <a:cs typeface="+mj-cs"/>
              </a:rPr>
              <a:t> by MJO initial phases</a:t>
            </a:r>
            <a:endParaRPr kumimoji="0" lang="en-US" sz="2000" b="1" i="0" u="sng" strike="noStrike" kern="1200" cap="none" spc="0" normalizeH="0" baseline="0" noProof="0" dirty="0">
              <a:ln>
                <a:noFill/>
              </a:ln>
              <a:solidFill>
                <a:schemeClr val="tx1"/>
              </a:solidFill>
              <a:effectLst/>
              <a:uLnTx/>
              <a:uFillTx/>
              <a:latin typeface="+mj-lt"/>
              <a:ea typeface="+mj-ea"/>
              <a:cs typeface="+mj-cs"/>
            </a:endParaRPr>
          </a:p>
        </p:txBody>
      </p:sp>
      <p:grpSp>
        <p:nvGrpSpPr>
          <p:cNvPr id="2" name="Group 29"/>
          <p:cNvGrpSpPr/>
          <p:nvPr/>
        </p:nvGrpSpPr>
        <p:grpSpPr>
          <a:xfrm>
            <a:off x="1066800" y="1812388"/>
            <a:ext cx="2142596" cy="646331"/>
            <a:chOff x="1066800" y="1812388"/>
            <a:chExt cx="2142596" cy="646331"/>
          </a:xfrm>
        </p:grpSpPr>
        <p:cxnSp>
          <p:nvCxnSpPr>
            <p:cNvPr id="9" name="Straight Connector 8"/>
            <p:cNvCxnSpPr/>
            <p:nvPr/>
          </p:nvCxnSpPr>
          <p:spPr>
            <a:xfrm>
              <a:off x="1066800" y="1964788"/>
              <a:ext cx="76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66800" y="2269588"/>
              <a:ext cx="76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905000" y="1812388"/>
              <a:ext cx="1304396" cy="646331"/>
            </a:xfrm>
            <a:prstGeom prst="rect">
              <a:avLst/>
            </a:prstGeom>
            <a:noFill/>
          </p:spPr>
          <p:txBody>
            <a:bodyPr wrap="none" rtlCol="0">
              <a:spAutoFit/>
            </a:bodyPr>
            <a:lstStyle/>
            <a:p>
              <a:r>
                <a:rPr lang="en-US" b="1" dirty="0" smtClean="0">
                  <a:solidFill>
                    <a:srgbClr val="FF0000"/>
                  </a:solidFill>
                </a:rPr>
                <a:t>NCEP CFSv2</a:t>
              </a:r>
            </a:p>
            <a:p>
              <a:r>
                <a:rPr lang="en-US" b="1" dirty="0" smtClean="0"/>
                <a:t>OBS</a:t>
              </a:r>
              <a:endParaRPr lang="en-US" b="1" dirty="0"/>
            </a:p>
          </p:txBody>
        </p:sp>
      </p:grpSp>
      <p:cxnSp>
        <p:nvCxnSpPr>
          <p:cNvPr id="14" name="Straight Arrow Connector 13"/>
          <p:cNvCxnSpPr/>
          <p:nvPr/>
        </p:nvCxnSpPr>
        <p:spPr>
          <a:xfrm flipV="1">
            <a:off x="4495800" y="5181600"/>
            <a:ext cx="762000" cy="8786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114800" y="5345668"/>
            <a:ext cx="1083886" cy="369332"/>
          </a:xfrm>
          <a:prstGeom prst="rect">
            <a:avLst/>
          </a:prstGeom>
          <a:noFill/>
        </p:spPr>
        <p:txBody>
          <a:bodyPr wrap="none" rtlCol="0">
            <a:spAutoFit/>
          </a:bodyPr>
          <a:lstStyle/>
          <a:p>
            <a:r>
              <a:rPr lang="en-US" b="1" dirty="0" smtClean="0">
                <a:solidFill>
                  <a:srgbClr val="00B050"/>
                </a:solidFill>
              </a:rPr>
              <a:t>Evolution</a:t>
            </a:r>
          </a:p>
        </p:txBody>
      </p:sp>
      <p:sp>
        <p:nvSpPr>
          <p:cNvPr id="26" name="Rectangle 25"/>
          <p:cNvSpPr/>
          <p:nvPr/>
        </p:nvSpPr>
        <p:spPr>
          <a:xfrm>
            <a:off x="0" y="0"/>
            <a:ext cx="9144000" cy="533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1"/>
                </a:solidFill>
              </a:rPr>
              <a:t>Prediction skill for summer MJO (Wheeler and Hendon RMM index)</a:t>
            </a:r>
            <a:endParaRPr lang="en-US" sz="2200" b="1" dirty="0">
              <a:solidFill>
                <a:schemeClr val="bg1"/>
              </a:solidFill>
            </a:endParaRPr>
          </a:p>
        </p:txBody>
      </p:sp>
      <p:sp>
        <p:nvSpPr>
          <p:cNvPr id="28" name="Rectangle 27"/>
          <p:cNvSpPr/>
          <p:nvPr/>
        </p:nvSpPr>
        <p:spPr>
          <a:xfrm>
            <a:off x="6705600" y="762000"/>
            <a:ext cx="1668470" cy="461665"/>
          </a:xfrm>
          <a:prstGeom prst="rect">
            <a:avLst/>
          </a:prstGeom>
          <a:solidFill>
            <a:schemeClr val="tx1"/>
          </a:solidFill>
        </p:spPr>
        <p:txBody>
          <a:bodyPr wrap="none">
            <a:spAutoFit/>
          </a:bodyPr>
          <a:lstStyle/>
          <a:p>
            <a:r>
              <a:rPr lang="en-US" sz="2400" b="1" dirty="0" smtClean="0">
                <a:solidFill>
                  <a:schemeClr val="bg1"/>
                </a:solidFill>
              </a:rPr>
              <a:t>Strong MJO</a:t>
            </a:r>
            <a:endParaRPr lang="en-US" sz="2400" dirty="0">
              <a:solidFill>
                <a:schemeClr val="bg1"/>
              </a:solidFill>
            </a:endParaRPr>
          </a:p>
        </p:txBody>
      </p:sp>
      <p:sp>
        <p:nvSpPr>
          <p:cNvPr id="29" name="TextBox 28"/>
          <p:cNvSpPr txBox="1"/>
          <p:nvPr/>
        </p:nvSpPr>
        <p:spPr>
          <a:xfrm>
            <a:off x="228600" y="2895600"/>
            <a:ext cx="3124200" cy="1754326"/>
          </a:xfrm>
          <a:prstGeom prst="rect">
            <a:avLst/>
          </a:prstGeom>
          <a:noFill/>
          <a:ln w="38100">
            <a:solidFill>
              <a:srgbClr val="92D050"/>
            </a:solidFill>
          </a:ln>
        </p:spPr>
        <p:txBody>
          <a:bodyPr wrap="square" rtlCol="0">
            <a:spAutoFit/>
          </a:bodyPr>
          <a:lstStyle/>
          <a:p>
            <a:r>
              <a:rPr lang="en-US" dirty="0" smtClean="0"/>
              <a:t>Fig: Phase–space evolution of forecast and observed RMM1 and 2 composited for initial dates with </a:t>
            </a:r>
            <a:r>
              <a:rPr lang="en-US" i="1" dirty="0" smtClean="0"/>
              <a:t>Strong MJO</a:t>
            </a:r>
            <a:r>
              <a:rPr lang="en-US" dirty="0" smtClean="0"/>
              <a:t>. Evolution is shown for 20 days and dots are 5 days apart.</a:t>
            </a:r>
          </a:p>
        </p:txBody>
      </p:sp>
      <p:sp>
        <p:nvSpPr>
          <p:cNvPr id="34" name="TextBox 33"/>
          <p:cNvSpPr txBox="1"/>
          <p:nvPr/>
        </p:nvSpPr>
        <p:spPr>
          <a:xfrm>
            <a:off x="228600" y="5181600"/>
            <a:ext cx="3200400" cy="1477328"/>
          </a:xfrm>
          <a:prstGeom prst="rect">
            <a:avLst/>
          </a:prstGeom>
          <a:noFill/>
          <a:ln w="38100">
            <a:solidFill>
              <a:srgbClr val="92D050"/>
            </a:solidFill>
          </a:ln>
        </p:spPr>
        <p:txBody>
          <a:bodyPr wrap="square" rtlCol="0">
            <a:spAutoFit/>
          </a:bodyPr>
          <a:lstStyle/>
          <a:p>
            <a:r>
              <a:rPr lang="en-US" b="1" dirty="0" smtClean="0"/>
              <a:t>Over the Indian Ocean: </a:t>
            </a:r>
          </a:p>
          <a:p>
            <a:pPr>
              <a:buFont typeface="Arial" pitchFamily="34" charset="0"/>
              <a:buChar char="•"/>
            </a:pPr>
            <a:r>
              <a:rPr lang="en-US" b="1" dirty="0" smtClean="0"/>
              <a:t> Slower phase speed of MJO in the model.</a:t>
            </a:r>
          </a:p>
          <a:p>
            <a:pPr>
              <a:buFont typeface="Arial" pitchFamily="34" charset="0"/>
              <a:buChar char="•"/>
            </a:pPr>
            <a:r>
              <a:rPr lang="en-US" b="1" dirty="0" smtClean="0"/>
              <a:t> Model MJO amplitude decay faster than OBS.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rcRect b="50820"/>
          <a:stretch>
            <a:fillRect/>
          </a:stretch>
        </p:blipFill>
        <p:spPr>
          <a:xfrm>
            <a:off x="1457575" y="567759"/>
            <a:ext cx="6294971" cy="4879234"/>
          </a:xfrm>
          <a:prstGeom prst="rect">
            <a:avLst/>
          </a:prstGeom>
        </p:spPr>
      </p:pic>
      <p:sp>
        <p:nvSpPr>
          <p:cNvPr id="7" name="Rectangle 6"/>
          <p:cNvSpPr/>
          <p:nvPr/>
        </p:nvSpPr>
        <p:spPr>
          <a:xfrm>
            <a:off x="4509136" y="4483216"/>
            <a:ext cx="1295631" cy="963777"/>
          </a:xfrm>
          <a:prstGeom prst="rect">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92722" y="5676468"/>
            <a:ext cx="7279399" cy="646331"/>
          </a:xfrm>
          <a:prstGeom prst="rect">
            <a:avLst/>
          </a:prstGeom>
          <a:noFill/>
        </p:spPr>
        <p:txBody>
          <a:bodyPr wrap="square" rtlCol="0">
            <a:spAutoFit/>
          </a:bodyPr>
          <a:lstStyle/>
          <a:p>
            <a:r>
              <a:rPr lang="en-US" dirty="0" smtClean="0">
                <a:latin typeface="Cambria"/>
                <a:cs typeface="Cambria"/>
              </a:rPr>
              <a:t>Note the prominence of the low frequency, long </a:t>
            </a:r>
            <a:r>
              <a:rPr lang="en-US" dirty="0" err="1" smtClean="0">
                <a:latin typeface="Cambria"/>
                <a:cs typeface="Cambria"/>
              </a:rPr>
              <a:t>wavenumber</a:t>
            </a:r>
            <a:r>
              <a:rPr lang="en-US" dirty="0" smtClean="0">
                <a:latin typeface="Cambria"/>
                <a:cs typeface="Cambria"/>
              </a:rPr>
              <a:t> and eastward propagating MJO or, more generally, intraseasonal variability</a:t>
            </a:r>
            <a:endParaRPr lang="en-US" dirty="0">
              <a:latin typeface="Cambria"/>
              <a:cs typeface="Cambria"/>
            </a:endParaRPr>
          </a:p>
        </p:txBody>
      </p:sp>
      <p:sp>
        <p:nvSpPr>
          <p:cNvPr id="11" name="TextBox 10"/>
          <p:cNvSpPr txBox="1"/>
          <p:nvPr/>
        </p:nvSpPr>
        <p:spPr>
          <a:xfrm>
            <a:off x="5020570" y="6322799"/>
            <a:ext cx="3554461" cy="338554"/>
          </a:xfrm>
          <a:prstGeom prst="rect">
            <a:avLst/>
          </a:prstGeom>
          <a:noFill/>
        </p:spPr>
        <p:txBody>
          <a:bodyPr wrap="square" rtlCol="0">
            <a:spAutoFit/>
          </a:bodyPr>
          <a:lstStyle/>
          <a:p>
            <a:r>
              <a:rPr lang="en-US" sz="1600" dirty="0" smtClean="0">
                <a:latin typeface="Cambria"/>
                <a:cs typeface="Cambria"/>
              </a:rPr>
              <a:t>From Wheeler and Nguyen (2012)</a:t>
            </a:r>
            <a:endParaRPr lang="en-US" sz="1600" dirty="0">
              <a:latin typeface="Cambria"/>
              <a:cs typeface="Cambria"/>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ectangle 10"/>
          <p:cNvSpPr/>
          <p:nvPr/>
        </p:nvSpPr>
        <p:spPr>
          <a:xfrm>
            <a:off x="0" y="0"/>
            <a:ext cx="9144000" cy="533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1"/>
                </a:solidFill>
              </a:rPr>
              <a:t>Prediction skill for summer MJO (Wheeler and Hendon RMM index)</a:t>
            </a:r>
            <a:endParaRPr lang="en-US" sz="2200" b="1" dirty="0">
              <a:solidFill>
                <a:schemeClr val="bg1"/>
              </a:solidFill>
            </a:endParaRPr>
          </a:p>
        </p:txBody>
      </p:sp>
      <p:sp>
        <p:nvSpPr>
          <p:cNvPr id="12" name="Rectangle 11"/>
          <p:cNvSpPr/>
          <p:nvPr/>
        </p:nvSpPr>
        <p:spPr>
          <a:xfrm>
            <a:off x="1447800" y="1447800"/>
            <a:ext cx="2099677" cy="461665"/>
          </a:xfrm>
          <a:prstGeom prst="rect">
            <a:avLst/>
          </a:prstGeom>
          <a:solidFill>
            <a:schemeClr val="tx1"/>
          </a:solidFill>
        </p:spPr>
        <p:txBody>
          <a:bodyPr wrap="none">
            <a:spAutoFit/>
          </a:bodyPr>
          <a:lstStyle/>
          <a:p>
            <a:r>
              <a:rPr lang="en-US" sz="2400" b="1" dirty="0" smtClean="0">
                <a:solidFill>
                  <a:schemeClr val="bg1"/>
                </a:solidFill>
              </a:rPr>
              <a:t>Moderate MJO</a:t>
            </a:r>
            <a:endParaRPr lang="en-US" sz="2400" dirty="0">
              <a:solidFill>
                <a:schemeClr val="bg1"/>
              </a:solidFill>
            </a:endParaRPr>
          </a:p>
        </p:txBody>
      </p:sp>
      <p:sp>
        <p:nvSpPr>
          <p:cNvPr id="13" name="Rectangle 12"/>
          <p:cNvSpPr/>
          <p:nvPr/>
        </p:nvSpPr>
        <p:spPr>
          <a:xfrm>
            <a:off x="5943600" y="1447800"/>
            <a:ext cx="1557093" cy="461665"/>
          </a:xfrm>
          <a:prstGeom prst="rect">
            <a:avLst/>
          </a:prstGeom>
          <a:solidFill>
            <a:schemeClr val="tx1"/>
          </a:solidFill>
        </p:spPr>
        <p:txBody>
          <a:bodyPr wrap="none">
            <a:spAutoFit/>
          </a:bodyPr>
          <a:lstStyle/>
          <a:p>
            <a:r>
              <a:rPr lang="en-US" sz="2400" b="1" dirty="0" smtClean="0">
                <a:solidFill>
                  <a:schemeClr val="bg1"/>
                </a:solidFill>
              </a:rPr>
              <a:t>Weak MJO</a:t>
            </a:r>
            <a:endParaRPr lang="en-US" sz="2400" dirty="0">
              <a:solidFill>
                <a:schemeClr val="bg1"/>
              </a:solidFill>
            </a:endParaRPr>
          </a:p>
        </p:txBody>
      </p:sp>
      <p:sp>
        <p:nvSpPr>
          <p:cNvPr id="14" name="Title 1"/>
          <p:cNvSpPr txBox="1">
            <a:spLocks/>
          </p:cNvSpPr>
          <p:nvPr/>
        </p:nvSpPr>
        <p:spPr>
          <a:xfrm>
            <a:off x="0" y="609600"/>
            <a:ext cx="9144000" cy="5334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000" b="1" i="0" u="sng" strike="noStrike" kern="1200" cap="none" spc="0" normalizeH="0" baseline="0" noProof="0" dirty="0" smtClean="0">
                <a:ln>
                  <a:noFill/>
                </a:ln>
                <a:solidFill>
                  <a:schemeClr val="tx1"/>
                </a:solidFill>
                <a:effectLst/>
                <a:uLnTx/>
                <a:uFillTx/>
                <a:latin typeface="+mj-lt"/>
                <a:ea typeface="+mj-ea"/>
                <a:cs typeface="+mj-cs"/>
              </a:rPr>
              <a:t>Phase-space evolution</a:t>
            </a:r>
            <a:r>
              <a:rPr kumimoji="0" lang="en-US" sz="2000" b="1" i="0" u="sng" strike="noStrike" kern="1200" cap="none" spc="0" normalizeH="0" noProof="0" dirty="0" smtClean="0">
                <a:ln>
                  <a:noFill/>
                </a:ln>
                <a:solidFill>
                  <a:schemeClr val="tx1"/>
                </a:solidFill>
                <a:effectLst/>
                <a:uLnTx/>
                <a:uFillTx/>
                <a:latin typeface="+mj-lt"/>
                <a:ea typeface="+mj-ea"/>
                <a:cs typeface="+mj-cs"/>
              </a:rPr>
              <a:t> of </a:t>
            </a:r>
            <a:r>
              <a:rPr kumimoji="0" lang="en-US" sz="2000" b="1" i="0" u="sng" strike="noStrike" kern="1200" cap="none" spc="0" normalizeH="0" baseline="0" noProof="0" dirty="0" smtClean="0">
                <a:ln>
                  <a:noFill/>
                </a:ln>
                <a:solidFill>
                  <a:schemeClr val="tx1"/>
                </a:solidFill>
                <a:effectLst/>
                <a:uLnTx/>
                <a:uFillTx/>
                <a:latin typeface="+mj-lt"/>
                <a:ea typeface="+mj-ea"/>
                <a:cs typeface="+mj-cs"/>
              </a:rPr>
              <a:t>RMMs</a:t>
            </a:r>
            <a:r>
              <a:rPr kumimoji="0" lang="en-US" sz="2000" b="1" i="0" u="sng" strike="noStrike" kern="1200" cap="none" spc="0" normalizeH="0" noProof="0" dirty="0" smtClean="0">
                <a:ln>
                  <a:noFill/>
                </a:ln>
                <a:solidFill>
                  <a:schemeClr val="tx1"/>
                </a:solidFill>
                <a:effectLst/>
                <a:uLnTx/>
                <a:uFillTx/>
                <a:latin typeface="+mj-lt"/>
                <a:ea typeface="+mj-ea"/>
                <a:cs typeface="+mj-cs"/>
              </a:rPr>
              <a:t> by MJO initial phases</a:t>
            </a:r>
            <a:endParaRPr kumimoji="0" lang="en-US" sz="2000" b="1" i="0" u="sng" strike="noStrike" kern="1200" cap="none" spc="0" normalizeH="0" baseline="0" noProof="0" dirty="0">
              <a:ln>
                <a:noFill/>
              </a:ln>
              <a:solidFill>
                <a:schemeClr val="tx1"/>
              </a:solidFill>
              <a:effectLst/>
              <a:uLnTx/>
              <a:uFillTx/>
              <a:latin typeface="+mj-lt"/>
              <a:ea typeface="+mj-ea"/>
              <a:cs typeface="+mj-cs"/>
            </a:endParaRPr>
          </a:p>
        </p:txBody>
      </p:sp>
      <p:grpSp>
        <p:nvGrpSpPr>
          <p:cNvPr id="2" name="Group 14"/>
          <p:cNvGrpSpPr/>
          <p:nvPr/>
        </p:nvGrpSpPr>
        <p:grpSpPr>
          <a:xfrm>
            <a:off x="6781800" y="685800"/>
            <a:ext cx="2142596" cy="646331"/>
            <a:chOff x="1066800" y="1812388"/>
            <a:chExt cx="2142596" cy="646331"/>
          </a:xfrm>
        </p:grpSpPr>
        <p:cxnSp>
          <p:nvCxnSpPr>
            <p:cNvPr id="16" name="Straight Connector 15"/>
            <p:cNvCxnSpPr/>
            <p:nvPr/>
          </p:nvCxnSpPr>
          <p:spPr>
            <a:xfrm>
              <a:off x="1066800" y="1964788"/>
              <a:ext cx="76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66800" y="2269588"/>
              <a:ext cx="76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905000" y="1812388"/>
              <a:ext cx="1304396" cy="646331"/>
            </a:xfrm>
            <a:prstGeom prst="rect">
              <a:avLst/>
            </a:prstGeom>
            <a:noFill/>
          </p:spPr>
          <p:txBody>
            <a:bodyPr wrap="none" rtlCol="0">
              <a:spAutoFit/>
            </a:bodyPr>
            <a:lstStyle/>
            <a:p>
              <a:r>
                <a:rPr lang="en-US" b="1" dirty="0" smtClean="0">
                  <a:solidFill>
                    <a:srgbClr val="FF0000"/>
                  </a:solidFill>
                </a:rPr>
                <a:t>NCEP CFSv2</a:t>
              </a:r>
            </a:p>
            <a:p>
              <a:r>
                <a:rPr lang="en-US" b="1" dirty="0" smtClean="0"/>
                <a:t>OBS</a:t>
              </a:r>
              <a:endParaRPr lang="en-US" b="1" dirty="0"/>
            </a:p>
          </p:txBody>
        </p:sp>
      </p:grpSp>
      <p:pic>
        <p:nvPicPr>
          <p:cNvPr id="7175" name="Picture 7"/>
          <p:cNvPicPr>
            <a:picLocks noChangeAspect="1" noChangeArrowheads="1"/>
          </p:cNvPicPr>
          <p:nvPr/>
        </p:nvPicPr>
        <p:blipFill>
          <a:blip r:embed="rId3" cstate="print"/>
          <a:srcRect l="7143" t="6160" r="29762" b="9143"/>
          <a:stretch>
            <a:fillRect/>
          </a:stretch>
        </p:blipFill>
        <p:spPr bwMode="auto">
          <a:xfrm>
            <a:off x="0" y="2057400"/>
            <a:ext cx="4572000" cy="4744528"/>
          </a:xfrm>
          <a:prstGeom prst="rect">
            <a:avLst/>
          </a:prstGeom>
          <a:noFill/>
          <a:ln w="9525">
            <a:noFill/>
            <a:miter lim="800000"/>
            <a:headEnd/>
            <a:tailEnd/>
          </a:ln>
        </p:spPr>
      </p:pic>
      <p:pic>
        <p:nvPicPr>
          <p:cNvPr id="7176" name="Picture 8"/>
          <p:cNvPicPr>
            <a:picLocks noChangeAspect="1" noChangeArrowheads="1"/>
          </p:cNvPicPr>
          <p:nvPr/>
        </p:nvPicPr>
        <p:blipFill>
          <a:blip r:embed="rId4" cstate="print"/>
          <a:srcRect l="7143" t="6160" r="29762" b="9143"/>
          <a:stretch>
            <a:fillRect/>
          </a:stretch>
        </p:blipFill>
        <p:spPr bwMode="auto">
          <a:xfrm>
            <a:off x="4572000" y="2057400"/>
            <a:ext cx="4572000" cy="4744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895008" y="409115"/>
            <a:ext cx="7680023" cy="6401754"/>
          </a:xfrm>
          <a:prstGeom prst="rect">
            <a:avLst/>
          </a:prstGeom>
          <a:noFill/>
        </p:spPr>
        <p:txBody>
          <a:bodyPr wrap="square" rtlCol="0">
            <a:spAutoFit/>
          </a:bodyPr>
          <a:lstStyle/>
          <a:p>
            <a:r>
              <a:rPr lang="en-US" sz="2400" u="sng" dirty="0" smtClean="0"/>
              <a:t>SOME TAKE-HOME MESSAGES</a:t>
            </a:r>
          </a:p>
          <a:p>
            <a:endParaRPr lang="en-US" dirty="0" smtClean="0"/>
          </a:p>
          <a:p>
            <a:pPr marL="342900" indent="-342900">
              <a:spcAft>
                <a:spcPts val="1200"/>
              </a:spcAft>
              <a:buAutoNum type="arabicParenBoth"/>
            </a:pPr>
            <a:r>
              <a:rPr lang="en-US" dirty="0" smtClean="0"/>
              <a:t>We need to decide on the scales of importance in the ISO. This (to me) is a necessary condition to understand the ISO</a:t>
            </a:r>
          </a:p>
          <a:p>
            <a:pPr marL="342900" indent="-342900">
              <a:spcAft>
                <a:spcPts val="1200"/>
              </a:spcAft>
              <a:buAutoNum type="arabicParenBoth"/>
            </a:pPr>
            <a:r>
              <a:rPr lang="en-US" dirty="0" smtClean="0"/>
              <a:t>Do we need to understand the ISO in order to predict it? </a:t>
            </a:r>
          </a:p>
          <a:p>
            <a:pPr marL="342900" indent="-342900">
              <a:spcAft>
                <a:spcPts val="1200"/>
              </a:spcAft>
            </a:pPr>
            <a:r>
              <a:rPr lang="en-US" dirty="0" smtClean="0"/>
              <a:t>	A resounding YES: </a:t>
            </a:r>
          </a:p>
          <a:p>
            <a:pPr marL="342900" indent="-342900">
              <a:spcAft>
                <a:spcPts val="1200"/>
              </a:spcAft>
            </a:pPr>
            <a:r>
              <a:rPr lang="en-US" dirty="0" smtClean="0"/>
              <a:t>			(</a:t>
            </a:r>
            <a:r>
              <a:rPr lang="en-US" dirty="0" err="1" smtClean="0"/>
              <a:t>i</a:t>
            </a:r>
            <a:r>
              <a:rPr lang="en-US" dirty="0" smtClean="0"/>
              <a:t>) 	We are not model geographers but physicists. Confidence in a 				model requires an understanding of the physics. Note Feynman 				(“the easiest person to fool is yourself”) </a:t>
            </a:r>
          </a:p>
          <a:p>
            <a:pPr marL="342900" indent="-342900">
              <a:spcAft>
                <a:spcPts val="1200"/>
              </a:spcAft>
            </a:pPr>
            <a:r>
              <a:rPr lang="en-US" dirty="0" smtClean="0"/>
              <a:t>			(ii) 	Understanding determines the type of model you should use and 			how to correct it statistically</a:t>
            </a:r>
          </a:p>
          <a:p>
            <a:pPr marL="342900" indent="-342900">
              <a:spcAft>
                <a:spcPts val="1200"/>
              </a:spcAft>
            </a:pPr>
            <a:r>
              <a:rPr lang="en-US" dirty="0" smtClean="0"/>
              <a:t>(3) Need to revisit the forced and free convective modes. I think we are hung between the two at the moment. Simple and very basic arguments help here (e.g., basic scaling)</a:t>
            </a:r>
          </a:p>
          <a:p>
            <a:pPr marL="342900" indent="-342900">
              <a:spcAft>
                <a:spcPts val="1200"/>
              </a:spcAft>
            </a:pPr>
            <a:r>
              <a:rPr lang="en-US" dirty="0" smtClean="0"/>
              <a:t>(4) Instabilities and what forces the convective modes. Still a great problem after 50 years BUT progress (I think). </a:t>
            </a:r>
          </a:p>
          <a:p>
            <a:pPr marL="342900" indent="-342900">
              <a:spcAft>
                <a:spcPts val="1200"/>
              </a:spcAft>
            </a:pPr>
            <a:r>
              <a:rPr lang="en-US" dirty="0" smtClean="0"/>
              <a:t>(5) Still a long way to go on the ISO</a:t>
            </a:r>
          </a:p>
          <a:p>
            <a:pPr marL="342900" indent="-342900">
              <a:buAutoNum type="arabicParenBoth"/>
            </a:pPr>
            <a:endParaRPr 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t="2193" b="2612"/>
          <a:stretch>
            <a:fillRect/>
          </a:stretch>
        </p:blipFill>
        <p:spPr>
          <a:xfrm>
            <a:off x="912056" y="144895"/>
            <a:ext cx="3912464" cy="6290140"/>
          </a:xfrm>
          <a:prstGeom prst="rect">
            <a:avLst/>
          </a:prstGeom>
        </p:spPr>
      </p:pic>
      <p:sp>
        <p:nvSpPr>
          <p:cNvPr id="5" name="TextBox 4"/>
          <p:cNvSpPr txBox="1"/>
          <p:nvPr/>
        </p:nvSpPr>
        <p:spPr>
          <a:xfrm>
            <a:off x="4969427" y="451731"/>
            <a:ext cx="4065894" cy="5493813"/>
          </a:xfrm>
          <a:prstGeom prst="rect">
            <a:avLst/>
          </a:prstGeom>
          <a:noFill/>
        </p:spPr>
        <p:txBody>
          <a:bodyPr wrap="square" rtlCol="0">
            <a:spAutoFit/>
          </a:bodyPr>
          <a:lstStyle/>
          <a:p>
            <a:pPr>
              <a:spcAft>
                <a:spcPts val="600"/>
              </a:spcAft>
            </a:pPr>
            <a:r>
              <a:rPr lang="en-US" sz="2000" u="sng" dirty="0" smtClean="0"/>
              <a:t>Traditional Madden-Julian Oscillation</a:t>
            </a:r>
          </a:p>
          <a:p>
            <a:pPr marL="230188" indent="-230188">
              <a:spcAft>
                <a:spcPts val="600"/>
              </a:spcAft>
              <a:buFont typeface="Arial"/>
              <a:buChar char="•"/>
            </a:pPr>
            <a:r>
              <a:rPr lang="en-US" dirty="0" smtClean="0"/>
              <a:t>Madden and Julian noted a slow eastward propagation of convection out of the Indian Ocean into the warm pool suggesting large-scale teleconnections along the equator. </a:t>
            </a:r>
          </a:p>
          <a:p>
            <a:pPr marL="230188" indent="-230188">
              <a:spcAft>
                <a:spcPts val="600"/>
              </a:spcAft>
              <a:buFont typeface="Arial"/>
              <a:buChar char="•"/>
            </a:pPr>
            <a:r>
              <a:rPr lang="en-US" dirty="0" smtClean="0"/>
              <a:t>For future reference note that the scale of the phenomena is about 10,000 km. </a:t>
            </a:r>
          </a:p>
          <a:p>
            <a:pPr marL="230188" indent="-230188">
              <a:spcAft>
                <a:spcPts val="600"/>
              </a:spcAft>
              <a:buFont typeface="Arial"/>
              <a:buChar char="•"/>
            </a:pPr>
            <a:r>
              <a:rPr lang="en-US" dirty="0" smtClean="0"/>
              <a:t>Whether or not the mode continually circumnavigates the planet or reforms in the IO (or the Amazon: not noted by M&amp;J) has been  subject of debate although more weight on on latter.</a:t>
            </a:r>
          </a:p>
          <a:p>
            <a:pPr marL="230188" indent="-230188">
              <a:spcAft>
                <a:spcPts val="600"/>
              </a:spcAft>
              <a:buFont typeface="Arial"/>
              <a:buChar char="•"/>
            </a:pPr>
            <a:r>
              <a:rPr lang="en-US" dirty="0" smtClean="0"/>
              <a:t>Irrespective, the MJO (or ISO) perturbs weather in the tropics and the subtropics.</a:t>
            </a:r>
          </a:p>
          <a:p>
            <a:pPr marL="230188" indent="-230188">
              <a:spcAft>
                <a:spcPts val="600"/>
              </a:spcAft>
              <a:buFont typeface="Arial"/>
              <a:buChar char="•"/>
            </a:pPr>
            <a:r>
              <a:rPr lang="en-US" dirty="0" smtClean="0"/>
              <a:t>It is not understood physically nor is it predicted well. </a:t>
            </a:r>
          </a:p>
        </p:txBody>
      </p:sp>
      <p:sp>
        <p:nvSpPr>
          <p:cNvPr id="6" name="TextBox 5"/>
          <p:cNvSpPr txBox="1"/>
          <p:nvPr/>
        </p:nvSpPr>
        <p:spPr>
          <a:xfrm>
            <a:off x="5327430" y="6435035"/>
            <a:ext cx="3349887" cy="338554"/>
          </a:xfrm>
          <a:prstGeom prst="rect">
            <a:avLst/>
          </a:prstGeom>
          <a:noFill/>
        </p:spPr>
        <p:txBody>
          <a:bodyPr wrap="square" rtlCol="0">
            <a:spAutoFit/>
          </a:bodyPr>
          <a:lstStyle/>
          <a:p>
            <a:r>
              <a:rPr lang="en-US" sz="1600" dirty="0" smtClean="0"/>
              <a:t>Madden and Julian 1971, Zhang 2005</a:t>
            </a:r>
            <a:endParaRPr lang="en-US" sz="16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0" name="그림 8" descr="RMM_comp.summ.eps"/>
          <p:cNvPicPr>
            <a:picLocks noChangeAspect="1"/>
          </p:cNvPicPr>
          <p:nvPr/>
        </p:nvPicPr>
        <p:blipFill>
          <a:blip r:embed="rId3" cstate="print"/>
          <a:srcRect t="6374" r="14633" b="1358"/>
          <a:stretch>
            <a:fillRect/>
          </a:stretch>
        </p:blipFill>
        <p:spPr bwMode="auto">
          <a:xfrm>
            <a:off x="5643563" y="1357312"/>
            <a:ext cx="3227387" cy="5500687"/>
          </a:xfrm>
          <a:prstGeom prst="rect">
            <a:avLst/>
          </a:prstGeom>
          <a:noFill/>
          <a:ln w="9525">
            <a:noFill/>
            <a:miter lim="800000"/>
            <a:headEnd/>
            <a:tailEnd/>
          </a:ln>
        </p:spPr>
      </p:pic>
      <p:sp>
        <p:nvSpPr>
          <p:cNvPr id="22532" name="직사각형 17"/>
          <p:cNvSpPr>
            <a:spLocks noChangeArrowheads="1"/>
          </p:cNvSpPr>
          <p:nvPr/>
        </p:nvSpPr>
        <p:spPr bwMode="auto">
          <a:xfrm>
            <a:off x="5149850" y="1357313"/>
            <a:ext cx="636588" cy="5262562"/>
          </a:xfrm>
          <a:prstGeom prst="rect">
            <a:avLst/>
          </a:prstGeom>
          <a:noFill/>
          <a:ln w="9525">
            <a:noFill/>
            <a:miter lim="800000"/>
            <a:headEnd/>
            <a:tailEnd/>
          </a:ln>
        </p:spPr>
        <p:txBody>
          <a:bodyPr>
            <a:spAutoFit/>
          </a:bodyPr>
          <a:lstStyle/>
          <a:p>
            <a:r>
              <a:rPr lang="en-US" altLang="ko-KR" sz="1400">
                <a:solidFill>
                  <a:srgbClr val="008000"/>
                </a:solidFill>
                <a:latin typeface="Franklin Gothic Demi" pitchFamily="34" charset="0"/>
                <a:ea typeface="맑은 고딕" pitchFamily="50" charset="-127"/>
              </a:rPr>
              <a:t>P-1</a:t>
            </a:r>
          </a:p>
          <a:p>
            <a:endParaRPr lang="en-US" altLang="ko-KR" sz="1400">
              <a:solidFill>
                <a:srgbClr val="008000"/>
              </a:solidFill>
              <a:latin typeface="Franklin Gothic Demi" pitchFamily="34" charset="0"/>
              <a:ea typeface="맑은 고딕" pitchFamily="50" charset="-127"/>
            </a:endParaRPr>
          </a:p>
          <a:p>
            <a:endParaRPr lang="en-US" altLang="ko-KR" sz="1400">
              <a:solidFill>
                <a:srgbClr val="008000"/>
              </a:solidFill>
              <a:latin typeface="Franklin Gothic Demi" pitchFamily="34" charset="0"/>
              <a:ea typeface="맑은 고딕" pitchFamily="50" charset="-127"/>
            </a:endParaRPr>
          </a:p>
          <a:p>
            <a:r>
              <a:rPr lang="en-US" altLang="ko-KR" sz="1400">
                <a:solidFill>
                  <a:srgbClr val="008000"/>
                </a:solidFill>
                <a:latin typeface="Franklin Gothic Demi" pitchFamily="34" charset="0"/>
                <a:ea typeface="맑은 고딕" pitchFamily="50" charset="-127"/>
              </a:rPr>
              <a:t>P-2</a:t>
            </a:r>
          </a:p>
          <a:p>
            <a:endParaRPr lang="en-US" altLang="ko-KR" sz="1400">
              <a:solidFill>
                <a:srgbClr val="008000"/>
              </a:solidFill>
              <a:latin typeface="Franklin Gothic Demi" pitchFamily="34" charset="0"/>
              <a:ea typeface="맑은 고딕" pitchFamily="50" charset="-127"/>
            </a:endParaRPr>
          </a:p>
          <a:p>
            <a:endParaRPr lang="en-US" altLang="ko-KR" sz="1400">
              <a:solidFill>
                <a:srgbClr val="008000"/>
              </a:solidFill>
              <a:latin typeface="Franklin Gothic Demi" pitchFamily="34" charset="0"/>
              <a:ea typeface="맑은 고딕" pitchFamily="50" charset="-127"/>
            </a:endParaRPr>
          </a:p>
          <a:p>
            <a:r>
              <a:rPr lang="en-US" altLang="ko-KR" sz="1400">
                <a:solidFill>
                  <a:srgbClr val="008000"/>
                </a:solidFill>
                <a:latin typeface="Franklin Gothic Demi" pitchFamily="34" charset="0"/>
                <a:ea typeface="맑은 고딕" pitchFamily="50" charset="-127"/>
              </a:rPr>
              <a:t>P-3</a:t>
            </a:r>
          </a:p>
          <a:p>
            <a:endParaRPr lang="en-US" altLang="ko-KR" sz="1400">
              <a:solidFill>
                <a:srgbClr val="008000"/>
              </a:solidFill>
              <a:latin typeface="Franklin Gothic Demi" pitchFamily="34" charset="0"/>
              <a:ea typeface="맑은 고딕" pitchFamily="50" charset="-127"/>
            </a:endParaRPr>
          </a:p>
          <a:p>
            <a:endParaRPr lang="en-US" altLang="ko-KR" sz="1400">
              <a:solidFill>
                <a:srgbClr val="008000"/>
              </a:solidFill>
              <a:latin typeface="Franklin Gothic Demi" pitchFamily="34" charset="0"/>
              <a:ea typeface="맑은 고딕" pitchFamily="50" charset="-127"/>
            </a:endParaRPr>
          </a:p>
          <a:p>
            <a:r>
              <a:rPr lang="en-US" altLang="ko-KR" sz="1400">
                <a:solidFill>
                  <a:srgbClr val="008000"/>
                </a:solidFill>
                <a:latin typeface="Franklin Gothic Demi" pitchFamily="34" charset="0"/>
                <a:ea typeface="맑은 고딕" pitchFamily="50" charset="-127"/>
              </a:rPr>
              <a:t>P-4</a:t>
            </a:r>
          </a:p>
          <a:p>
            <a:endParaRPr lang="en-US" altLang="ko-KR" sz="1400">
              <a:solidFill>
                <a:srgbClr val="008000"/>
              </a:solidFill>
              <a:latin typeface="Franklin Gothic Demi" pitchFamily="34" charset="0"/>
              <a:ea typeface="맑은 고딕" pitchFamily="50" charset="-127"/>
            </a:endParaRPr>
          </a:p>
          <a:p>
            <a:endParaRPr lang="en-US" altLang="ko-KR" sz="1400">
              <a:solidFill>
                <a:srgbClr val="008000"/>
              </a:solidFill>
              <a:latin typeface="Franklin Gothic Demi" pitchFamily="34" charset="0"/>
              <a:ea typeface="맑은 고딕" pitchFamily="50" charset="-127"/>
            </a:endParaRPr>
          </a:p>
          <a:p>
            <a:r>
              <a:rPr lang="en-US" altLang="ko-KR" sz="1400">
                <a:solidFill>
                  <a:srgbClr val="008000"/>
                </a:solidFill>
                <a:latin typeface="Franklin Gothic Demi" pitchFamily="34" charset="0"/>
                <a:ea typeface="맑은 고딕" pitchFamily="50" charset="-127"/>
              </a:rPr>
              <a:t>P-5</a:t>
            </a:r>
          </a:p>
          <a:p>
            <a:endParaRPr lang="en-US" altLang="ko-KR" sz="1400">
              <a:solidFill>
                <a:srgbClr val="008000"/>
              </a:solidFill>
              <a:latin typeface="Franklin Gothic Demi" pitchFamily="34" charset="0"/>
              <a:ea typeface="맑은 고딕" pitchFamily="50" charset="-127"/>
            </a:endParaRPr>
          </a:p>
          <a:p>
            <a:endParaRPr lang="en-US" altLang="ko-KR" sz="1400">
              <a:solidFill>
                <a:srgbClr val="008000"/>
              </a:solidFill>
              <a:latin typeface="Franklin Gothic Demi" pitchFamily="34" charset="0"/>
              <a:ea typeface="맑은 고딕" pitchFamily="50" charset="-127"/>
            </a:endParaRPr>
          </a:p>
          <a:p>
            <a:r>
              <a:rPr lang="en-US" altLang="ko-KR" sz="1400">
                <a:solidFill>
                  <a:srgbClr val="008000"/>
                </a:solidFill>
                <a:latin typeface="Franklin Gothic Demi" pitchFamily="34" charset="0"/>
                <a:ea typeface="맑은 고딕" pitchFamily="50" charset="-127"/>
              </a:rPr>
              <a:t>P-6</a:t>
            </a:r>
          </a:p>
          <a:p>
            <a:endParaRPr lang="en-US" altLang="ko-KR" sz="1400">
              <a:solidFill>
                <a:srgbClr val="008000"/>
              </a:solidFill>
              <a:latin typeface="Franklin Gothic Demi" pitchFamily="34" charset="0"/>
              <a:ea typeface="맑은 고딕" pitchFamily="50" charset="-127"/>
            </a:endParaRPr>
          </a:p>
          <a:p>
            <a:endParaRPr lang="en-US" altLang="ko-KR" sz="1400">
              <a:solidFill>
                <a:srgbClr val="008000"/>
              </a:solidFill>
              <a:latin typeface="Franklin Gothic Demi" pitchFamily="34" charset="0"/>
              <a:ea typeface="맑은 고딕" pitchFamily="50" charset="-127"/>
            </a:endParaRPr>
          </a:p>
          <a:p>
            <a:r>
              <a:rPr lang="en-US" altLang="ko-KR" sz="1400">
                <a:solidFill>
                  <a:srgbClr val="008000"/>
                </a:solidFill>
                <a:latin typeface="Franklin Gothic Demi" pitchFamily="34" charset="0"/>
                <a:ea typeface="맑은 고딕" pitchFamily="50" charset="-127"/>
              </a:rPr>
              <a:t>P-7</a:t>
            </a:r>
          </a:p>
          <a:p>
            <a:endParaRPr lang="en-US" altLang="ko-KR" sz="1400">
              <a:solidFill>
                <a:srgbClr val="008000"/>
              </a:solidFill>
              <a:latin typeface="Franklin Gothic Demi" pitchFamily="34" charset="0"/>
              <a:ea typeface="맑은 고딕" pitchFamily="50" charset="-127"/>
            </a:endParaRPr>
          </a:p>
          <a:p>
            <a:endParaRPr lang="en-US" altLang="ko-KR" sz="1400">
              <a:solidFill>
                <a:srgbClr val="008000"/>
              </a:solidFill>
              <a:latin typeface="Franklin Gothic Demi" pitchFamily="34" charset="0"/>
              <a:ea typeface="맑은 고딕" pitchFamily="50" charset="-127"/>
            </a:endParaRPr>
          </a:p>
          <a:p>
            <a:r>
              <a:rPr lang="en-US" altLang="ko-KR" sz="1400">
                <a:solidFill>
                  <a:srgbClr val="008000"/>
                </a:solidFill>
                <a:latin typeface="Franklin Gothic Demi" pitchFamily="34" charset="0"/>
                <a:ea typeface="맑은 고딕" pitchFamily="50" charset="-127"/>
              </a:rPr>
              <a:t>P-8</a:t>
            </a:r>
          </a:p>
          <a:p>
            <a:endParaRPr lang="en-US" altLang="ko-KR" sz="1400">
              <a:solidFill>
                <a:srgbClr val="008000"/>
              </a:solidFill>
              <a:latin typeface="Franklin Gothic Demi" pitchFamily="34" charset="0"/>
              <a:ea typeface="맑은 고딕" pitchFamily="50" charset="-127"/>
            </a:endParaRPr>
          </a:p>
          <a:p>
            <a:endParaRPr lang="en-US" altLang="ko-KR" sz="1400">
              <a:solidFill>
                <a:srgbClr val="008000"/>
              </a:solidFill>
              <a:latin typeface="Franklin Gothic Demi" pitchFamily="34" charset="0"/>
              <a:ea typeface="맑은 고딕" pitchFamily="50" charset="-127"/>
            </a:endParaRPr>
          </a:p>
        </p:txBody>
      </p:sp>
      <p:sp>
        <p:nvSpPr>
          <p:cNvPr id="22533" name="아래쪽 화살표 18"/>
          <p:cNvSpPr>
            <a:spLocks noChangeArrowheads="1"/>
          </p:cNvSpPr>
          <p:nvPr/>
        </p:nvSpPr>
        <p:spPr bwMode="auto">
          <a:xfrm>
            <a:off x="5000625" y="1357313"/>
            <a:ext cx="720725" cy="5262562"/>
          </a:xfrm>
          <a:prstGeom prst="downArrow">
            <a:avLst>
              <a:gd name="adj1" fmla="val 50000"/>
              <a:gd name="adj2" fmla="val 49957"/>
            </a:avLst>
          </a:prstGeom>
          <a:solidFill>
            <a:srgbClr val="92D050">
              <a:alpha val="32941"/>
            </a:srgbClr>
          </a:solidFill>
          <a:ln w="28575" algn="ctr">
            <a:noFill/>
            <a:round/>
            <a:headEnd/>
            <a:tailEnd/>
          </a:ln>
        </p:spPr>
        <p:txBody>
          <a:bodyPr wrap="square" anchor="ctr">
            <a:spAutoFit/>
          </a:bodyPr>
          <a:lstStyle/>
          <a:p>
            <a:pPr marL="342900" indent="-342900" algn="ctr">
              <a:buFont typeface="Wingdings" pitchFamily="2" charset="2"/>
              <a:buNone/>
            </a:pPr>
            <a:endParaRPr lang="ko-KR" altLang="en-US" sz="2000">
              <a:solidFill>
                <a:srgbClr val="000066"/>
              </a:solidFill>
              <a:latin typeface="Franklin Gothic Demi" pitchFamily="34" charset="0"/>
              <a:ea typeface="맑은 고딕" pitchFamily="50" charset="-127"/>
            </a:endParaRPr>
          </a:p>
        </p:txBody>
      </p:sp>
      <p:sp>
        <p:nvSpPr>
          <p:cNvPr id="22548" name="Text Box 28"/>
          <p:cNvSpPr txBox="1">
            <a:spLocks noChangeArrowheads="1"/>
          </p:cNvSpPr>
          <p:nvPr/>
        </p:nvSpPr>
        <p:spPr bwMode="auto">
          <a:xfrm>
            <a:off x="71438" y="142875"/>
            <a:ext cx="8429625" cy="508000"/>
          </a:xfrm>
          <a:prstGeom prst="rect">
            <a:avLst/>
          </a:prstGeom>
          <a:noFill/>
          <a:ln w="9525">
            <a:noFill/>
            <a:miter lim="800000"/>
            <a:headEnd/>
            <a:tailEnd/>
          </a:ln>
        </p:spPr>
        <p:txBody>
          <a:bodyPr>
            <a:spAutoFit/>
          </a:bodyPr>
          <a:lstStyle/>
          <a:p>
            <a:pPr eaLnBrk="1" latinLnBrk="1" hangingPunct="1">
              <a:spcBef>
                <a:spcPct val="50000"/>
              </a:spcBef>
            </a:pPr>
            <a:r>
              <a:rPr kumimoji="1" lang="en-US" altLang="ko-KR" sz="2700" dirty="0">
                <a:solidFill>
                  <a:schemeClr val="bg1"/>
                </a:solidFill>
                <a:latin typeface="Franklin Gothic Demi" pitchFamily="34" charset="0"/>
                <a:ea typeface="Gulim" pitchFamily="34" charset="-127"/>
              </a:rPr>
              <a:t>Predictand: RMM index (Wheeler and Hendon 04)</a:t>
            </a:r>
          </a:p>
        </p:txBody>
      </p:sp>
      <p:sp>
        <p:nvSpPr>
          <p:cNvPr id="12" name="Title 1"/>
          <p:cNvSpPr txBox="1">
            <a:spLocks/>
          </p:cNvSpPr>
          <p:nvPr/>
        </p:nvSpPr>
        <p:spPr>
          <a:xfrm>
            <a:off x="0" y="634662"/>
            <a:ext cx="9144000" cy="5334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i="0" strike="noStrike" kern="1200" cap="none" spc="0" normalizeH="0" baseline="0" noProof="0" dirty="0" smtClean="0">
                <a:ln>
                  <a:noFill/>
                </a:ln>
                <a:solidFill>
                  <a:schemeClr val="tx1"/>
                </a:solidFill>
                <a:effectLst/>
                <a:uLnTx/>
                <a:uFillTx/>
                <a:latin typeface="+mj-lt"/>
                <a:ea typeface="+mj-ea"/>
                <a:cs typeface="+mj-cs"/>
              </a:rPr>
              <a:t>Wheeler and Hendon (</a:t>
            </a:r>
            <a:r>
              <a:rPr lang="en-US" sz="2000" dirty="0" smtClean="0">
                <a:latin typeface="+mj-lt"/>
                <a:ea typeface="+mj-ea"/>
                <a:cs typeface="+mj-cs"/>
              </a:rPr>
              <a:t>20</a:t>
            </a:r>
            <a:r>
              <a:rPr kumimoji="0" lang="en-US" sz="2000" i="0" strike="noStrike" kern="1200" cap="none" spc="0" normalizeH="0" baseline="0" noProof="0" dirty="0" smtClean="0">
                <a:ln>
                  <a:noFill/>
                </a:ln>
                <a:solidFill>
                  <a:schemeClr val="tx1"/>
                </a:solidFill>
                <a:effectLst/>
                <a:uLnTx/>
                <a:uFillTx/>
                <a:latin typeface="+mj-lt"/>
                <a:ea typeface="+mj-ea"/>
                <a:cs typeface="+mj-cs"/>
              </a:rPr>
              <a:t>04) 8-phases</a:t>
            </a:r>
            <a:r>
              <a:rPr kumimoji="0" lang="en-US" sz="2000" i="0" strike="noStrike" kern="1200" cap="none" spc="0" normalizeH="0" noProof="0" dirty="0" smtClean="0">
                <a:ln>
                  <a:noFill/>
                </a:ln>
                <a:solidFill>
                  <a:schemeClr val="tx1"/>
                </a:solidFill>
                <a:effectLst/>
                <a:uLnTx/>
                <a:uFillTx/>
                <a:latin typeface="+mj-lt"/>
                <a:ea typeface="+mj-ea"/>
                <a:cs typeface="+mj-cs"/>
              </a:rPr>
              <a:t> OLR and U850</a:t>
            </a:r>
            <a:endParaRPr kumimoji="0" lang="en-US" sz="2000" i="0" strike="noStrike" kern="1200" cap="none" spc="0" normalizeH="0" baseline="0" noProof="0" dirty="0">
              <a:ln>
                <a:noFill/>
              </a:ln>
              <a:solidFill>
                <a:schemeClr val="tx1"/>
              </a:solidFill>
              <a:effectLst/>
              <a:uLnTx/>
              <a:uFillTx/>
              <a:latin typeface="+mj-lt"/>
              <a:ea typeface="+mj-ea"/>
              <a:cs typeface="+mj-cs"/>
            </a:endParaRPr>
          </a:p>
        </p:txBody>
      </p:sp>
      <p:sp>
        <p:nvSpPr>
          <p:cNvPr id="13" name="Rectangle 12"/>
          <p:cNvSpPr/>
          <p:nvPr/>
        </p:nvSpPr>
        <p:spPr>
          <a:xfrm>
            <a:off x="0" y="0"/>
            <a:ext cx="9144000" cy="533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bg1"/>
                </a:solidFill>
                <a:latin typeface="Cambria"/>
                <a:cs typeface="Cambria"/>
              </a:rPr>
              <a:t>Prediction skill for summer MJO (Wheeler and Hendon RMM index)</a:t>
            </a:r>
            <a:endParaRPr lang="en-US" sz="2200" dirty="0">
              <a:solidFill>
                <a:schemeClr val="bg1"/>
              </a:solidFill>
              <a:latin typeface="Cambria"/>
              <a:cs typeface="Cambria"/>
            </a:endParaRPr>
          </a:p>
        </p:txBody>
      </p:sp>
      <p:pic>
        <p:nvPicPr>
          <p:cNvPr id="14" name="Picture 13"/>
          <p:cNvPicPr>
            <a:picLocks noChangeAspect="1"/>
          </p:cNvPicPr>
          <p:nvPr/>
        </p:nvPicPr>
        <p:blipFill>
          <a:blip r:embed="rId4"/>
          <a:srcRect t="2193" b="2612"/>
          <a:stretch>
            <a:fillRect/>
          </a:stretch>
        </p:blipFill>
        <p:spPr>
          <a:xfrm>
            <a:off x="912056" y="1219200"/>
            <a:ext cx="3912464" cy="5684599"/>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1011" name="Rectangle 3"/>
          <p:cNvSpPr>
            <a:spLocks noChangeArrowheads="1"/>
          </p:cNvSpPr>
          <p:nvPr/>
        </p:nvSpPr>
        <p:spPr bwMode="auto">
          <a:xfrm>
            <a:off x="782144" y="152400"/>
            <a:ext cx="7978266" cy="461665"/>
          </a:xfrm>
          <a:prstGeom prst="rect">
            <a:avLst/>
          </a:prstGeom>
          <a:solidFill>
            <a:schemeClr val="bg1"/>
          </a:solidFill>
          <a:ln w="9525">
            <a:noFill/>
            <a:miter lim="800000"/>
            <a:headEnd/>
            <a:tailEnd/>
          </a:ln>
          <a:effectLst/>
        </p:spPr>
        <p:txBody>
          <a:bodyPr wrap="none">
            <a:prstTxWarp prst="textNoShape">
              <a:avLst/>
            </a:prstTxWarp>
            <a:spAutoFit/>
          </a:bodyPr>
          <a:lstStyle/>
          <a:p>
            <a:r>
              <a:rPr lang="en-US" sz="2400" b="1" dirty="0">
                <a:solidFill>
                  <a:srgbClr val="000000"/>
                </a:solidFill>
                <a:latin typeface="Cambria"/>
                <a:ea typeface="Arial" charset="0"/>
                <a:cs typeface="Cambria"/>
              </a:rPr>
              <a:t>Amplitude of the Intraseasonal variability (25-80 days)</a:t>
            </a:r>
          </a:p>
        </p:txBody>
      </p:sp>
      <p:pic>
        <p:nvPicPr>
          <p:cNvPr id="171012" name="Picture 4"/>
          <p:cNvPicPr>
            <a:picLocks noChangeAspect="1" noChangeArrowheads="1"/>
          </p:cNvPicPr>
          <p:nvPr/>
        </p:nvPicPr>
        <p:blipFill>
          <a:blip r:embed="rId3"/>
          <a:srcRect/>
          <a:stretch>
            <a:fillRect/>
          </a:stretch>
        </p:blipFill>
        <p:spPr bwMode="auto">
          <a:xfrm>
            <a:off x="1259240" y="766165"/>
            <a:ext cx="5943600" cy="5321300"/>
          </a:xfrm>
          <a:prstGeom prst="rect">
            <a:avLst/>
          </a:prstGeom>
          <a:noFill/>
          <a:ln w="9525">
            <a:noFill/>
            <a:miter lim="800000"/>
            <a:headEnd/>
            <a:tailEnd/>
          </a:ln>
          <a:effectLst/>
        </p:spPr>
      </p:pic>
      <p:pic>
        <p:nvPicPr>
          <p:cNvPr id="171015" name="Picture 7"/>
          <p:cNvPicPr>
            <a:picLocks noChangeAspect="1" noChangeArrowheads="1"/>
          </p:cNvPicPr>
          <p:nvPr/>
        </p:nvPicPr>
        <p:blipFill>
          <a:blip r:embed="rId4"/>
          <a:srcRect t="15936" b="16812"/>
          <a:stretch>
            <a:fillRect/>
          </a:stretch>
        </p:blipFill>
        <p:spPr bwMode="auto">
          <a:xfrm>
            <a:off x="1303690" y="6027062"/>
            <a:ext cx="5899150" cy="674687"/>
          </a:xfrm>
          <a:prstGeom prst="rect">
            <a:avLst/>
          </a:prstGeom>
          <a:noFill/>
          <a:ln w="9525">
            <a:noFill/>
            <a:miter lim="800000"/>
            <a:headEnd/>
            <a:tailEnd/>
          </a:ln>
          <a:effectLst/>
        </p:spPr>
      </p:pic>
      <p:sp>
        <p:nvSpPr>
          <p:cNvPr id="171019" name="Rectangle 11"/>
          <p:cNvSpPr>
            <a:spLocks noChangeArrowheads="1"/>
          </p:cNvSpPr>
          <p:nvPr/>
        </p:nvSpPr>
        <p:spPr bwMode="auto">
          <a:xfrm>
            <a:off x="2249840" y="4249140"/>
            <a:ext cx="2743200" cy="1295400"/>
          </a:xfrm>
          <a:prstGeom prst="rect">
            <a:avLst/>
          </a:prstGeom>
          <a:noFill/>
          <a:ln w="38100">
            <a:solidFill>
              <a:schemeClr val="tx1"/>
            </a:solidFill>
            <a:miter lim="800000"/>
            <a:headEnd/>
            <a:tailEnd/>
          </a:ln>
          <a:effectLst/>
        </p:spPr>
        <p:txBody>
          <a:bodyPr wrap="none" anchor="ctr">
            <a:prstTxWarp prst="textNoShape">
              <a:avLst/>
            </a:prstTxWarp>
          </a:bodyPr>
          <a:lstStyle/>
          <a:p>
            <a:endParaRPr lang="en-US"/>
          </a:p>
        </p:txBody>
      </p:sp>
      <p:sp>
        <p:nvSpPr>
          <p:cNvPr id="171020" name="Rectangle 12"/>
          <p:cNvSpPr>
            <a:spLocks noChangeArrowheads="1"/>
          </p:cNvSpPr>
          <p:nvPr/>
        </p:nvSpPr>
        <p:spPr bwMode="auto">
          <a:xfrm>
            <a:off x="2249840" y="1505940"/>
            <a:ext cx="2743200" cy="1295400"/>
          </a:xfrm>
          <a:prstGeom prst="rect">
            <a:avLst/>
          </a:prstGeom>
          <a:noFill/>
          <a:ln w="38100">
            <a:solidFill>
              <a:schemeClr val="tx1"/>
            </a:solidFill>
            <a:miter lim="800000"/>
            <a:headEnd/>
            <a:tailEnd/>
          </a:ln>
          <a:effectLst/>
        </p:spPr>
        <p:txBody>
          <a:bodyPr wrap="none" anchor="ctr">
            <a:prstTxWarp prst="textNoShape">
              <a:avLst/>
            </a:prstTxWarp>
          </a:bodyPr>
          <a:lstStyle/>
          <a:p>
            <a:endParaRPr lang="en-US"/>
          </a:p>
        </p:txBody>
      </p:sp>
      <p:sp>
        <p:nvSpPr>
          <p:cNvPr id="171021" name="Text Box 13"/>
          <p:cNvSpPr txBox="1">
            <a:spLocks noChangeArrowheads="1"/>
          </p:cNvSpPr>
          <p:nvPr/>
        </p:nvSpPr>
        <p:spPr bwMode="auto">
          <a:xfrm>
            <a:off x="4784725" y="188913"/>
            <a:ext cx="184150" cy="366712"/>
          </a:xfrm>
          <a:prstGeom prst="rect">
            <a:avLst/>
          </a:prstGeom>
          <a:noFill/>
          <a:ln w="9525">
            <a:noFill/>
            <a:miter lim="800000"/>
            <a:headEnd/>
            <a:tailEnd/>
          </a:ln>
          <a:effectLst/>
        </p:spPr>
        <p:txBody>
          <a:bodyPr wrap="none">
            <a:prstTxWarp prst="textNoShape">
              <a:avLst/>
            </a:prstTxWarp>
            <a:spAutoFit/>
          </a:bodyPr>
          <a:lstStyle/>
          <a:p>
            <a:endParaRPr lang="en-US" sz="1800" b="1">
              <a:ea typeface="Arial" charset="0"/>
              <a:cs typeface="Arial"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endParaRPr lang="en-US" dirty="0"/>
          </a:p>
        </p:txBody>
      </p:sp>
      <p:sp>
        <p:nvSpPr>
          <p:cNvPr id="66563" name="Rectangle 3"/>
          <p:cNvSpPr>
            <a:spLocks noGrp="1" noChangeArrowheads="1"/>
          </p:cNvSpPr>
          <p:nvPr>
            <p:ph type="body" idx="1"/>
          </p:nvPr>
        </p:nvSpPr>
        <p:spPr/>
        <p:txBody>
          <a:bodyPr/>
          <a:lstStyle/>
          <a:p>
            <a:pPr eaLnBrk="1" hangingPunct="1"/>
            <a:endParaRPr lang="en-US"/>
          </a:p>
        </p:txBody>
      </p:sp>
      <p:pic>
        <p:nvPicPr>
          <p:cNvPr id="66564" name="Picture 4" descr="LongLatOLR"/>
          <p:cNvPicPr>
            <a:picLocks noChangeAspect="1" noChangeArrowheads="1"/>
          </p:cNvPicPr>
          <p:nvPr/>
        </p:nvPicPr>
        <p:blipFill>
          <a:blip r:embed="rId3"/>
          <a:srcRect/>
          <a:stretch>
            <a:fillRect/>
          </a:stretch>
        </p:blipFill>
        <p:spPr bwMode="auto">
          <a:xfrm>
            <a:off x="982649" y="684424"/>
            <a:ext cx="7438952" cy="6021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8" name="Picture 5" descr="AnimationISOv2"/>
          <p:cNvPicPr>
            <a:picLocks noChangeAspect="1" noChangeArrowheads="1" noCrop="1"/>
          </p:cNvPicPr>
          <p:nvPr/>
        </p:nvPicPr>
        <p:blipFill>
          <a:blip r:embed="rId2"/>
          <a:srcRect/>
          <a:stretch>
            <a:fillRect/>
          </a:stretch>
        </p:blipFill>
        <p:spPr bwMode="auto">
          <a:xfrm>
            <a:off x="90488" y="1447800"/>
            <a:ext cx="8443912" cy="4708525"/>
          </a:xfrm>
          <a:prstGeom prst="rect">
            <a:avLst/>
          </a:prstGeom>
          <a:noFill/>
          <a:ln w="9525">
            <a:noFill/>
            <a:miter lim="800000"/>
            <a:headEnd/>
            <a:tailEnd/>
          </a:ln>
        </p:spPr>
      </p:pic>
      <p:sp>
        <p:nvSpPr>
          <p:cNvPr id="14339" name="TextBox 2"/>
          <p:cNvSpPr txBox="1">
            <a:spLocks noChangeArrowheads="1"/>
          </p:cNvSpPr>
          <p:nvPr/>
        </p:nvSpPr>
        <p:spPr bwMode="auto">
          <a:xfrm>
            <a:off x="685800" y="141288"/>
            <a:ext cx="7696200" cy="1077218"/>
          </a:xfrm>
          <a:prstGeom prst="rect">
            <a:avLst/>
          </a:prstGeom>
          <a:noFill/>
          <a:ln w="9525">
            <a:noFill/>
            <a:miter lim="800000"/>
            <a:headEnd/>
            <a:tailEnd/>
          </a:ln>
        </p:spPr>
        <p:txBody>
          <a:bodyPr>
            <a:prstTxWarp prst="textNoShape">
              <a:avLst/>
            </a:prstTxWarp>
            <a:spAutoFit/>
          </a:bodyPr>
          <a:lstStyle/>
          <a:p>
            <a:pPr algn="ctr"/>
            <a:r>
              <a:rPr lang="en-US" sz="3200" dirty="0" smtClean="0"/>
              <a:t>Composite summer ISO: </a:t>
            </a:r>
          </a:p>
          <a:p>
            <a:pPr algn="ctr"/>
            <a:r>
              <a:rPr lang="en-US" sz="3200" dirty="0" smtClean="0"/>
              <a:t>Day 0: max convection in equatorial EIO</a:t>
            </a:r>
            <a:endParaRPr lang="en-US" sz="32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6" name="Picture 5" descr="AnimationISOv2"/>
          <p:cNvPicPr>
            <a:picLocks noChangeAspect="1" noChangeArrowheads="1" noCrop="1"/>
          </p:cNvPicPr>
          <p:nvPr/>
        </p:nvPicPr>
        <p:blipFill>
          <a:blip r:embed="rId2"/>
          <a:srcRect/>
          <a:stretch>
            <a:fillRect/>
          </a:stretch>
        </p:blipFill>
        <p:spPr bwMode="auto">
          <a:xfrm>
            <a:off x="-533400" y="1219200"/>
            <a:ext cx="9842500" cy="6146800"/>
          </a:xfrm>
          <a:prstGeom prst="rect">
            <a:avLst/>
          </a:prstGeom>
          <a:noFill/>
          <a:ln w="9525">
            <a:noFill/>
            <a:miter lim="800000"/>
            <a:headEnd/>
            <a:tailEnd/>
          </a:ln>
        </p:spPr>
      </p:pic>
      <p:sp>
        <p:nvSpPr>
          <p:cNvPr id="36867" name="Rectangle 13"/>
          <p:cNvSpPr>
            <a:spLocks noChangeArrowheads="1"/>
          </p:cNvSpPr>
          <p:nvPr/>
        </p:nvSpPr>
        <p:spPr bwMode="auto">
          <a:xfrm>
            <a:off x="0" y="0"/>
            <a:ext cx="9144000" cy="1066800"/>
          </a:xfrm>
          <a:prstGeom prst="rect">
            <a:avLst/>
          </a:prstGeom>
          <a:solidFill>
            <a:srgbClr val="FFFFFF"/>
          </a:solidFill>
          <a:ln w="9525">
            <a:noFill/>
            <a:miter lim="800000"/>
            <a:headEnd/>
            <a:tailEnd/>
          </a:ln>
        </p:spPr>
        <p:txBody>
          <a:bodyPr wrap="none" anchor="ctr">
            <a:prstTxWarp prst="textNoShape">
              <a:avLst/>
            </a:prstTxWarp>
          </a:bodyPr>
          <a:lstStyle/>
          <a:p>
            <a:pPr algn="ctr"/>
            <a:r>
              <a:rPr lang="en-US" sz="3600" dirty="0" smtClean="0"/>
              <a:t>ISO </a:t>
            </a:r>
            <a:r>
              <a:rPr lang="en-US" sz="3600" dirty="0"/>
              <a:t>SPATIAL SCALE</a:t>
            </a:r>
          </a:p>
        </p:txBody>
      </p:sp>
      <p:cxnSp>
        <p:nvCxnSpPr>
          <p:cNvPr id="36868" name="Straight Connector 6"/>
          <p:cNvCxnSpPr>
            <a:cxnSpLocks noChangeShapeType="1"/>
          </p:cNvCxnSpPr>
          <p:nvPr/>
        </p:nvCxnSpPr>
        <p:spPr bwMode="auto">
          <a:xfrm>
            <a:off x="1676400" y="3124200"/>
            <a:ext cx="6172200" cy="1588"/>
          </a:xfrm>
          <a:prstGeom prst="line">
            <a:avLst/>
          </a:prstGeom>
          <a:noFill/>
          <a:ln w="57150">
            <a:solidFill>
              <a:schemeClr val="tx1"/>
            </a:solidFill>
            <a:round/>
            <a:headEnd/>
            <a:tailEnd/>
          </a:ln>
        </p:spPr>
      </p:cxnSp>
      <p:cxnSp>
        <p:nvCxnSpPr>
          <p:cNvPr id="36869" name="Straight Connector 9"/>
          <p:cNvCxnSpPr>
            <a:cxnSpLocks noChangeShapeType="1"/>
          </p:cNvCxnSpPr>
          <p:nvPr/>
        </p:nvCxnSpPr>
        <p:spPr bwMode="auto">
          <a:xfrm rot="5400000">
            <a:off x="1447801" y="3124200"/>
            <a:ext cx="457200" cy="3175"/>
          </a:xfrm>
          <a:prstGeom prst="line">
            <a:avLst/>
          </a:prstGeom>
          <a:noFill/>
          <a:ln w="57150">
            <a:solidFill>
              <a:schemeClr val="tx1"/>
            </a:solidFill>
            <a:round/>
            <a:headEnd/>
            <a:tailEnd/>
          </a:ln>
        </p:spPr>
      </p:cxnSp>
      <p:cxnSp>
        <p:nvCxnSpPr>
          <p:cNvPr id="36870" name="Straight Connector 10"/>
          <p:cNvCxnSpPr>
            <a:cxnSpLocks noChangeShapeType="1"/>
          </p:cNvCxnSpPr>
          <p:nvPr/>
        </p:nvCxnSpPr>
        <p:spPr bwMode="auto">
          <a:xfrm rot="5400000">
            <a:off x="7619207" y="3123406"/>
            <a:ext cx="457200" cy="1587"/>
          </a:xfrm>
          <a:prstGeom prst="line">
            <a:avLst/>
          </a:prstGeom>
          <a:noFill/>
          <a:ln w="57150">
            <a:solidFill>
              <a:schemeClr val="tx1"/>
            </a:solidFill>
            <a:round/>
            <a:headEnd/>
            <a:tailEnd/>
          </a:ln>
        </p:spPr>
      </p:cxnSp>
      <p:sp>
        <p:nvSpPr>
          <p:cNvPr id="36871" name="TextBox 11"/>
          <p:cNvSpPr txBox="1">
            <a:spLocks noChangeArrowheads="1"/>
          </p:cNvSpPr>
          <p:nvPr/>
        </p:nvSpPr>
        <p:spPr bwMode="auto">
          <a:xfrm>
            <a:off x="3711575" y="2590800"/>
            <a:ext cx="1622425" cy="461963"/>
          </a:xfrm>
          <a:prstGeom prst="rect">
            <a:avLst/>
          </a:prstGeom>
          <a:noFill/>
          <a:ln w="9525">
            <a:noFill/>
            <a:miter lim="800000"/>
            <a:headEnd/>
            <a:tailEnd/>
          </a:ln>
        </p:spPr>
        <p:txBody>
          <a:bodyPr wrap="none">
            <a:prstTxWarp prst="textNoShape">
              <a:avLst/>
            </a:prstTxWarp>
            <a:spAutoFit/>
          </a:bodyPr>
          <a:lstStyle/>
          <a:p>
            <a:r>
              <a:rPr lang="en-US"/>
              <a:t>12,000 km</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818" name="Picture 4" descr="OLR"/>
          <p:cNvPicPr>
            <a:picLocks noChangeAspect="1" noChangeArrowheads="1"/>
          </p:cNvPicPr>
          <p:nvPr/>
        </p:nvPicPr>
        <p:blipFill>
          <a:blip r:embed="rId3"/>
          <a:srcRect l="711" t="19571" r="50893" b="-4204"/>
          <a:stretch>
            <a:fillRect/>
          </a:stretch>
        </p:blipFill>
        <p:spPr bwMode="auto">
          <a:xfrm>
            <a:off x="0" y="1219200"/>
            <a:ext cx="5181600" cy="2971800"/>
          </a:xfrm>
          <a:prstGeom prst="rect">
            <a:avLst/>
          </a:prstGeom>
          <a:noFill/>
          <a:ln w="9525">
            <a:noFill/>
            <a:miter lim="800000"/>
            <a:headEnd/>
            <a:tailEnd/>
          </a:ln>
        </p:spPr>
      </p:pic>
      <p:pic>
        <p:nvPicPr>
          <p:cNvPr id="34819" name="Picture 7" descr="OLR"/>
          <p:cNvPicPr>
            <a:picLocks noChangeAspect="1" noChangeArrowheads="1"/>
          </p:cNvPicPr>
          <p:nvPr/>
        </p:nvPicPr>
        <p:blipFill>
          <a:blip r:embed="rId3"/>
          <a:srcRect l="50000" t="18233"/>
          <a:stretch>
            <a:fillRect/>
          </a:stretch>
        </p:blipFill>
        <p:spPr bwMode="auto">
          <a:xfrm>
            <a:off x="228600" y="4038600"/>
            <a:ext cx="5257800" cy="2819400"/>
          </a:xfrm>
          <a:prstGeom prst="rect">
            <a:avLst/>
          </a:prstGeom>
          <a:noFill/>
          <a:ln w="9525">
            <a:noFill/>
            <a:miter lim="800000"/>
            <a:headEnd/>
            <a:tailEnd/>
          </a:ln>
        </p:spPr>
      </p:pic>
      <p:pic>
        <p:nvPicPr>
          <p:cNvPr id="34820" name="Picture 8" descr="map"/>
          <p:cNvPicPr>
            <a:picLocks noChangeAspect="1" noChangeArrowheads="1"/>
          </p:cNvPicPr>
          <p:nvPr/>
        </p:nvPicPr>
        <p:blipFill>
          <a:blip r:embed="rId4"/>
          <a:srcRect/>
          <a:stretch>
            <a:fillRect/>
          </a:stretch>
        </p:blipFill>
        <p:spPr bwMode="auto">
          <a:xfrm>
            <a:off x="5638800" y="1144588"/>
            <a:ext cx="3124200" cy="3046412"/>
          </a:xfrm>
          <a:prstGeom prst="rect">
            <a:avLst/>
          </a:prstGeom>
          <a:noFill/>
          <a:ln w="9525">
            <a:noFill/>
            <a:miter lim="800000"/>
            <a:headEnd/>
            <a:tailEnd/>
          </a:ln>
        </p:spPr>
      </p:pic>
      <p:sp>
        <p:nvSpPr>
          <p:cNvPr id="34821" name="Text Box 9"/>
          <p:cNvSpPr txBox="1">
            <a:spLocks noChangeArrowheads="1"/>
          </p:cNvSpPr>
          <p:nvPr/>
        </p:nvSpPr>
        <p:spPr bwMode="auto">
          <a:xfrm>
            <a:off x="3938588" y="1343025"/>
            <a:ext cx="709612" cy="457200"/>
          </a:xfrm>
          <a:prstGeom prst="rect">
            <a:avLst/>
          </a:prstGeom>
          <a:noFill/>
          <a:ln w="9525">
            <a:noFill/>
            <a:miter lim="800000"/>
            <a:headEnd/>
            <a:tailEnd/>
          </a:ln>
        </p:spPr>
        <p:txBody>
          <a:bodyPr wrap="none">
            <a:prstTxWarp prst="textNoShape">
              <a:avLst/>
            </a:prstTxWarp>
            <a:spAutoFit/>
          </a:bodyPr>
          <a:lstStyle/>
          <a:p>
            <a:r>
              <a:rPr lang="en-US"/>
              <a:t>EIO</a:t>
            </a:r>
          </a:p>
        </p:txBody>
      </p:sp>
      <p:sp>
        <p:nvSpPr>
          <p:cNvPr id="34822" name="Text Box 10"/>
          <p:cNvSpPr txBox="1">
            <a:spLocks noChangeArrowheads="1"/>
          </p:cNvSpPr>
          <p:nvPr/>
        </p:nvSpPr>
        <p:spPr bwMode="auto">
          <a:xfrm>
            <a:off x="3946525" y="4162425"/>
            <a:ext cx="760413" cy="457200"/>
          </a:xfrm>
          <a:prstGeom prst="rect">
            <a:avLst/>
          </a:prstGeom>
          <a:noFill/>
          <a:ln w="9525">
            <a:noFill/>
            <a:miter lim="800000"/>
            <a:headEnd/>
            <a:tailEnd/>
          </a:ln>
        </p:spPr>
        <p:txBody>
          <a:bodyPr wrap="none">
            <a:prstTxWarp prst="textNoShape">
              <a:avLst/>
            </a:prstTxWarp>
            <a:spAutoFit/>
          </a:bodyPr>
          <a:lstStyle/>
          <a:p>
            <a:r>
              <a:rPr lang="en-US"/>
              <a:t>BoB</a:t>
            </a:r>
          </a:p>
        </p:txBody>
      </p:sp>
      <p:sp>
        <p:nvSpPr>
          <p:cNvPr id="34823" name="Rectangle 11"/>
          <p:cNvSpPr>
            <a:spLocks noChangeArrowheads="1"/>
          </p:cNvSpPr>
          <p:nvPr/>
        </p:nvSpPr>
        <p:spPr bwMode="auto">
          <a:xfrm>
            <a:off x="7010400" y="2819400"/>
            <a:ext cx="381000" cy="457200"/>
          </a:xfrm>
          <a:prstGeom prst="rect">
            <a:avLst/>
          </a:prstGeom>
          <a:noFill/>
          <a:ln w="38100">
            <a:solidFill>
              <a:srgbClr val="BA1D20"/>
            </a:solidFill>
            <a:miter lim="800000"/>
            <a:headEnd/>
            <a:tailEnd/>
          </a:ln>
        </p:spPr>
        <p:txBody>
          <a:bodyPr wrap="none" anchor="ctr">
            <a:prstTxWarp prst="textNoShape">
              <a:avLst/>
            </a:prstTxWarp>
          </a:bodyPr>
          <a:lstStyle/>
          <a:p>
            <a:endParaRPr lang="en-US"/>
          </a:p>
        </p:txBody>
      </p:sp>
      <p:sp>
        <p:nvSpPr>
          <p:cNvPr id="34824" name="Rectangle 12"/>
          <p:cNvSpPr>
            <a:spLocks noChangeArrowheads="1"/>
          </p:cNvSpPr>
          <p:nvPr/>
        </p:nvSpPr>
        <p:spPr bwMode="auto">
          <a:xfrm>
            <a:off x="7162800" y="1905000"/>
            <a:ext cx="304800" cy="533400"/>
          </a:xfrm>
          <a:prstGeom prst="rect">
            <a:avLst/>
          </a:prstGeom>
          <a:noFill/>
          <a:ln w="38100">
            <a:solidFill>
              <a:srgbClr val="BA1D20"/>
            </a:solidFill>
            <a:miter lim="800000"/>
            <a:headEnd/>
            <a:tailEnd/>
          </a:ln>
        </p:spPr>
        <p:txBody>
          <a:bodyPr wrap="none" anchor="ctr">
            <a:prstTxWarp prst="textNoShape">
              <a:avLst/>
            </a:prstTxWarp>
          </a:bodyPr>
          <a:lstStyle/>
          <a:p>
            <a:endParaRPr lang="en-US"/>
          </a:p>
        </p:txBody>
      </p:sp>
      <p:sp>
        <p:nvSpPr>
          <p:cNvPr id="34825" name="Rectangle 13"/>
          <p:cNvSpPr>
            <a:spLocks noChangeArrowheads="1"/>
          </p:cNvSpPr>
          <p:nvPr/>
        </p:nvSpPr>
        <p:spPr bwMode="auto">
          <a:xfrm>
            <a:off x="0" y="0"/>
            <a:ext cx="9144000" cy="10668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algn="ctr"/>
            <a:r>
              <a:rPr lang="en-US" sz="3600" dirty="0" smtClean="0">
                <a:solidFill>
                  <a:schemeClr val="bg1"/>
                </a:solidFill>
              </a:rPr>
              <a:t>INDIAN </a:t>
            </a:r>
            <a:r>
              <a:rPr lang="en-US" sz="3600" dirty="0">
                <a:solidFill>
                  <a:schemeClr val="bg1"/>
                </a:solidFill>
              </a:rPr>
              <a:t>OCEAN OLR SPECTRA</a:t>
            </a:r>
          </a:p>
        </p:txBody>
      </p:sp>
      <p:sp>
        <p:nvSpPr>
          <p:cNvPr id="34826" name="Text Box 15"/>
          <p:cNvSpPr txBox="1">
            <a:spLocks noChangeArrowheads="1"/>
          </p:cNvSpPr>
          <p:nvPr/>
        </p:nvSpPr>
        <p:spPr bwMode="auto">
          <a:xfrm>
            <a:off x="5334000" y="4267200"/>
            <a:ext cx="3581400" cy="2492375"/>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BA1D20"/>
                </a:solidFill>
              </a:rPr>
              <a:t>East Indian Ocean OLR spectra does not contain significant peak in 4-8 day range although BoB does </a:t>
            </a:r>
            <a:r>
              <a:rPr lang="en-US"/>
              <a:t>(later!)</a:t>
            </a:r>
          </a:p>
          <a:p>
            <a:pPr algn="r">
              <a:spcBef>
                <a:spcPct val="50000"/>
              </a:spcBef>
            </a:pPr>
            <a:endParaRPr lang="en-US">
              <a:solidFill>
                <a:srgbClr val="BA1D20"/>
              </a:solidFill>
            </a:endParaRPr>
          </a:p>
        </p:txBody>
      </p:sp>
      <p:sp>
        <p:nvSpPr>
          <p:cNvPr id="34827" name="Text Box 16"/>
          <p:cNvSpPr txBox="1">
            <a:spLocks noChangeArrowheads="1"/>
          </p:cNvSpPr>
          <p:nvPr/>
        </p:nvSpPr>
        <p:spPr bwMode="auto">
          <a:xfrm>
            <a:off x="5586413" y="6343650"/>
            <a:ext cx="2817812" cy="400050"/>
          </a:xfrm>
          <a:prstGeom prst="rect">
            <a:avLst/>
          </a:prstGeom>
          <a:noFill/>
          <a:ln w="9525">
            <a:noFill/>
            <a:miter lim="800000"/>
            <a:headEnd/>
            <a:tailEnd/>
          </a:ln>
        </p:spPr>
        <p:txBody>
          <a:bodyPr wrap="none">
            <a:prstTxWarp prst="textNoShape">
              <a:avLst/>
            </a:prstTxWarp>
            <a:spAutoFit/>
          </a:bodyPr>
          <a:lstStyle/>
          <a:p>
            <a:r>
              <a:rPr lang="en-US" sz="2000"/>
              <a:t>Hoyos &amp; Webster 2007</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3"/>
          <p:cNvSpPr>
            <a:spLocks noChangeArrowheads="1"/>
          </p:cNvSpPr>
          <p:nvPr/>
        </p:nvSpPr>
        <p:spPr bwMode="auto">
          <a:xfrm>
            <a:off x="0" y="0"/>
            <a:ext cx="9144000" cy="9906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algn="ctr"/>
            <a:r>
              <a:rPr lang="en-US" sz="2800" dirty="0" smtClean="0">
                <a:solidFill>
                  <a:schemeClr val="bg1"/>
                </a:solidFill>
              </a:rPr>
              <a:t>Segmented </a:t>
            </a:r>
            <a:r>
              <a:rPr lang="en-US" sz="2800" dirty="0">
                <a:solidFill>
                  <a:schemeClr val="bg1"/>
                </a:solidFill>
              </a:rPr>
              <a:t>lower troposphere on MJO time scales</a:t>
            </a:r>
          </a:p>
        </p:txBody>
      </p:sp>
      <p:pic>
        <p:nvPicPr>
          <p:cNvPr id="37891" name="Picture 4"/>
          <p:cNvPicPr>
            <a:picLocks noChangeAspect="1"/>
          </p:cNvPicPr>
          <p:nvPr/>
        </p:nvPicPr>
        <p:blipFill>
          <a:blip r:embed="rId2"/>
          <a:srcRect/>
          <a:stretch>
            <a:fillRect/>
          </a:stretch>
        </p:blipFill>
        <p:spPr bwMode="auto">
          <a:xfrm>
            <a:off x="152400" y="1219200"/>
            <a:ext cx="5741988" cy="4305300"/>
          </a:xfrm>
          <a:prstGeom prst="rect">
            <a:avLst/>
          </a:prstGeom>
          <a:noFill/>
          <a:ln w="9525">
            <a:noFill/>
            <a:miter lim="800000"/>
            <a:headEnd/>
            <a:tailEnd/>
          </a:ln>
        </p:spPr>
      </p:pic>
      <p:sp>
        <p:nvSpPr>
          <p:cNvPr id="37892" name="TextBox 5"/>
          <p:cNvSpPr txBox="1">
            <a:spLocks noChangeArrowheads="1"/>
          </p:cNvSpPr>
          <p:nvPr/>
        </p:nvSpPr>
        <p:spPr bwMode="auto">
          <a:xfrm>
            <a:off x="1828800" y="5494338"/>
            <a:ext cx="1122363" cy="369887"/>
          </a:xfrm>
          <a:prstGeom prst="rect">
            <a:avLst/>
          </a:prstGeom>
          <a:noFill/>
          <a:ln w="9525">
            <a:noFill/>
            <a:miter lim="800000"/>
            <a:headEnd/>
            <a:tailEnd/>
          </a:ln>
        </p:spPr>
        <p:txBody>
          <a:bodyPr wrap="none">
            <a:prstTxWarp prst="textNoShape">
              <a:avLst/>
            </a:prstTxWarp>
            <a:spAutoFit/>
          </a:bodyPr>
          <a:lstStyle/>
          <a:p>
            <a:r>
              <a:rPr lang="en-US" sz="1800"/>
              <a:t>longitude </a:t>
            </a:r>
          </a:p>
        </p:txBody>
      </p:sp>
      <p:cxnSp>
        <p:nvCxnSpPr>
          <p:cNvPr id="37893" name="Straight Connector 7"/>
          <p:cNvCxnSpPr>
            <a:cxnSpLocks noChangeShapeType="1"/>
          </p:cNvCxnSpPr>
          <p:nvPr/>
        </p:nvCxnSpPr>
        <p:spPr bwMode="auto">
          <a:xfrm rot="5400000">
            <a:off x="573087" y="5608638"/>
            <a:ext cx="836613" cy="1588"/>
          </a:xfrm>
          <a:prstGeom prst="line">
            <a:avLst/>
          </a:prstGeom>
          <a:noFill/>
          <a:ln w="38100">
            <a:solidFill>
              <a:schemeClr val="tx1"/>
            </a:solidFill>
            <a:round/>
            <a:headEnd type="triangle" w="med" len="med"/>
            <a:tailEnd/>
          </a:ln>
        </p:spPr>
      </p:cxnSp>
      <p:cxnSp>
        <p:nvCxnSpPr>
          <p:cNvPr id="37894" name="Straight Connector 9"/>
          <p:cNvCxnSpPr>
            <a:cxnSpLocks noChangeShapeType="1"/>
          </p:cNvCxnSpPr>
          <p:nvPr/>
        </p:nvCxnSpPr>
        <p:spPr bwMode="auto">
          <a:xfrm rot="5400000">
            <a:off x="4002087" y="5608638"/>
            <a:ext cx="836613" cy="1588"/>
          </a:xfrm>
          <a:prstGeom prst="line">
            <a:avLst/>
          </a:prstGeom>
          <a:noFill/>
          <a:ln w="38100">
            <a:solidFill>
              <a:schemeClr val="tx1"/>
            </a:solidFill>
            <a:round/>
            <a:headEnd type="triangle" w="med" len="med"/>
            <a:tailEnd/>
          </a:ln>
        </p:spPr>
      </p:cxnSp>
      <p:sp>
        <p:nvSpPr>
          <p:cNvPr id="37895" name="TextBox 10"/>
          <p:cNvSpPr txBox="1">
            <a:spLocks noChangeArrowheads="1"/>
          </p:cNvSpPr>
          <p:nvPr/>
        </p:nvSpPr>
        <p:spPr bwMode="auto">
          <a:xfrm>
            <a:off x="228600" y="6027738"/>
            <a:ext cx="1981200" cy="830262"/>
          </a:xfrm>
          <a:prstGeom prst="rect">
            <a:avLst/>
          </a:prstGeom>
          <a:noFill/>
          <a:ln w="9525">
            <a:noFill/>
            <a:miter lim="800000"/>
            <a:headEnd/>
            <a:tailEnd/>
          </a:ln>
        </p:spPr>
        <p:txBody>
          <a:bodyPr>
            <a:prstTxWarp prst="textNoShape">
              <a:avLst/>
            </a:prstTxWarp>
            <a:spAutoFit/>
          </a:bodyPr>
          <a:lstStyle/>
          <a:p>
            <a:r>
              <a:rPr lang="en-US"/>
              <a:t>East African highlands</a:t>
            </a:r>
          </a:p>
        </p:txBody>
      </p:sp>
      <p:sp>
        <p:nvSpPr>
          <p:cNvPr id="37896" name="TextBox 12"/>
          <p:cNvSpPr txBox="1">
            <a:spLocks noChangeArrowheads="1"/>
          </p:cNvSpPr>
          <p:nvPr/>
        </p:nvSpPr>
        <p:spPr bwMode="auto">
          <a:xfrm>
            <a:off x="3886200" y="6027738"/>
            <a:ext cx="1981200" cy="461962"/>
          </a:xfrm>
          <a:prstGeom prst="rect">
            <a:avLst/>
          </a:prstGeom>
          <a:noFill/>
          <a:ln w="9525">
            <a:noFill/>
            <a:miter lim="800000"/>
            <a:headEnd/>
            <a:tailEnd/>
          </a:ln>
        </p:spPr>
        <p:txBody>
          <a:bodyPr>
            <a:prstTxWarp prst="textNoShape">
              <a:avLst/>
            </a:prstTxWarp>
            <a:spAutoFit/>
          </a:bodyPr>
          <a:lstStyle/>
          <a:p>
            <a:r>
              <a:rPr lang="en-US"/>
              <a:t>Andes</a:t>
            </a:r>
          </a:p>
        </p:txBody>
      </p:sp>
      <p:sp>
        <p:nvSpPr>
          <p:cNvPr id="37897" name="TextBox 14"/>
          <p:cNvSpPr txBox="1">
            <a:spLocks noChangeArrowheads="1"/>
          </p:cNvSpPr>
          <p:nvPr/>
        </p:nvSpPr>
        <p:spPr bwMode="auto">
          <a:xfrm>
            <a:off x="5867400" y="1295400"/>
            <a:ext cx="3276600" cy="3786188"/>
          </a:xfrm>
          <a:prstGeom prst="rect">
            <a:avLst/>
          </a:prstGeom>
          <a:noFill/>
          <a:ln w="9525">
            <a:noFill/>
            <a:miter lim="800000"/>
            <a:headEnd/>
            <a:tailEnd/>
          </a:ln>
        </p:spPr>
        <p:txBody>
          <a:bodyPr>
            <a:prstTxWarp prst="textNoShape">
              <a:avLst/>
            </a:prstTxWarp>
            <a:spAutoFit/>
          </a:bodyPr>
          <a:lstStyle/>
          <a:p>
            <a:pPr marL="228600" indent="-228600">
              <a:buFont typeface="Arial" charset="0"/>
              <a:buChar char="•"/>
            </a:pPr>
            <a:r>
              <a:rPr lang="en-US" sz="2000"/>
              <a:t>Note two time-scales for surface pressure (long) and convection (short)</a:t>
            </a:r>
          </a:p>
          <a:p>
            <a:pPr marL="228600" indent="-228600">
              <a:buFont typeface="Arial" charset="0"/>
              <a:buChar char="•"/>
            </a:pPr>
            <a:r>
              <a:rPr lang="en-US" sz="2000"/>
              <a:t>A two-scale tropics?</a:t>
            </a:r>
          </a:p>
          <a:p>
            <a:pPr marL="228600" indent="-228600">
              <a:buFont typeface="Arial" charset="0"/>
              <a:buChar char="•"/>
            </a:pPr>
            <a:r>
              <a:rPr lang="en-US" sz="2000"/>
              <a:t>Are these equatorial mountain ranges important in the initiation/demise of MJO?</a:t>
            </a:r>
          </a:p>
          <a:p>
            <a:pPr marL="228600" indent="-228600">
              <a:buFont typeface="Arial" charset="0"/>
              <a:buChar char="•"/>
            </a:pPr>
            <a:r>
              <a:rPr lang="en-US" sz="2000"/>
              <a:t>If so does this suggest a role for the  modified transients:</a:t>
            </a:r>
          </a:p>
          <a:p>
            <a:pPr marL="228600" indent="-228600"/>
            <a:endParaRPr lang="en-US" sz="2000">
              <a:solidFill>
                <a:srgbClr val="FF0000"/>
              </a:solidFill>
            </a:endParaRPr>
          </a:p>
        </p:txBody>
      </p:sp>
      <p:cxnSp>
        <p:nvCxnSpPr>
          <p:cNvPr id="37898" name="Straight Connector 16"/>
          <p:cNvCxnSpPr>
            <a:cxnSpLocks noChangeShapeType="1"/>
          </p:cNvCxnSpPr>
          <p:nvPr/>
        </p:nvCxnSpPr>
        <p:spPr bwMode="auto">
          <a:xfrm rot="16200000" flipH="1">
            <a:off x="800100" y="3017838"/>
            <a:ext cx="3200400" cy="2362200"/>
          </a:xfrm>
          <a:prstGeom prst="line">
            <a:avLst/>
          </a:prstGeom>
          <a:noFill/>
          <a:ln w="38100">
            <a:solidFill>
              <a:schemeClr val="tx1"/>
            </a:solidFill>
            <a:round/>
            <a:headEnd/>
            <a:tailEnd/>
          </a:ln>
        </p:spPr>
      </p:cxnSp>
      <p:sp>
        <p:nvSpPr>
          <p:cNvPr id="37899" name="TextBox 18"/>
          <p:cNvSpPr txBox="1">
            <a:spLocks noChangeArrowheads="1"/>
          </p:cNvSpPr>
          <p:nvPr/>
        </p:nvSpPr>
        <p:spPr bwMode="auto">
          <a:xfrm>
            <a:off x="2895600" y="5722938"/>
            <a:ext cx="817563" cy="461962"/>
          </a:xfrm>
          <a:prstGeom prst="rect">
            <a:avLst/>
          </a:prstGeom>
          <a:noFill/>
          <a:ln w="9525">
            <a:noFill/>
            <a:miter lim="800000"/>
            <a:headEnd/>
            <a:tailEnd/>
          </a:ln>
        </p:spPr>
        <p:txBody>
          <a:bodyPr wrap="none">
            <a:prstTxWarp prst="textNoShape">
              <a:avLst/>
            </a:prstTxWarp>
            <a:spAutoFit/>
          </a:bodyPr>
          <a:lstStyle/>
          <a:p>
            <a:r>
              <a:rPr lang="en-US"/>
              <a:t>OLR</a:t>
            </a:r>
          </a:p>
        </p:txBody>
      </p:sp>
      <p:cxnSp>
        <p:nvCxnSpPr>
          <p:cNvPr id="37900" name="Straight Connector 20"/>
          <p:cNvCxnSpPr>
            <a:cxnSpLocks noChangeShapeType="1"/>
          </p:cNvCxnSpPr>
          <p:nvPr/>
        </p:nvCxnSpPr>
        <p:spPr bwMode="auto">
          <a:xfrm>
            <a:off x="1143000" y="3200400"/>
            <a:ext cx="3124200" cy="838200"/>
          </a:xfrm>
          <a:prstGeom prst="line">
            <a:avLst/>
          </a:prstGeom>
          <a:noFill/>
          <a:ln w="38100">
            <a:solidFill>
              <a:srgbClr val="FFFFFF"/>
            </a:solidFill>
            <a:prstDash val="dash"/>
            <a:round/>
            <a:headEnd/>
            <a:tailEnd/>
          </a:ln>
        </p:spPr>
      </p:cxnSp>
      <p:sp>
        <p:nvSpPr>
          <p:cNvPr id="37901" name="TextBox 21"/>
          <p:cNvSpPr txBox="1">
            <a:spLocks noChangeArrowheads="1"/>
          </p:cNvSpPr>
          <p:nvPr/>
        </p:nvSpPr>
        <p:spPr bwMode="auto">
          <a:xfrm>
            <a:off x="3124200" y="3881438"/>
            <a:ext cx="1017588" cy="461962"/>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MSLP</a:t>
            </a:r>
          </a:p>
        </p:txBody>
      </p:sp>
      <p:sp>
        <p:nvSpPr>
          <p:cNvPr id="37902" name="TextBox 14"/>
          <p:cNvSpPr txBox="1">
            <a:spLocks noChangeArrowheads="1"/>
          </p:cNvSpPr>
          <p:nvPr/>
        </p:nvSpPr>
        <p:spPr bwMode="auto">
          <a:xfrm>
            <a:off x="5486400" y="6381750"/>
            <a:ext cx="3505200" cy="400050"/>
          </a:xfrm>
          <a:prstGeom prst="rect">
            <a:avLst/>
          </a:prstGeom>
          <a:noFill/>
          <a:ln w="9525">
            <a:noFill/>
            <a:miter lim="800000"/>
            <a:headEnd/>
            <a:tailEnd/>
          </a:ln>
        </p:spPr>
        <p:txBody>
          <a:bodyPr>
            <a:prstTxWarp prst="textNoShape">
              <a:avLst/>
            </a:prstTxWarp>
            <a:spAutoFit/>
          </a:bodyPr>
          <a:lstStyle/>
          <a:p>
            <a:r>
              <a:rPr lang="en-US" sz="2000"/>
              <a:t>Courtesy: Fernado Hirata GT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929104" y="647765"/>
            <a:ext cx="6759442" cy="2031325"/>
          </a:xfrm>
          <a:prstGeom prst="rect">
            <a:avLst/>
          </a:prstGeom>
          <a:noFill/>
        </p:spPr>
        <p:txBody>
          <a:bodyPr wrap="square" rtlCol="0">
            <a:spAutoFit/>
          </a:bodyPr>
          <a:lstStyle/>
          <a:p>
            <a:r>
              <a:rPr lang="en-US" dirty="0" smtClean="0"/>
              <a:t>This presentation contains a few movies that will play on a Mac. </a:t>
            </a:r>
          </a:p>
          <a:p>
            <a:endParaRPr lang="en-US" dirty="0" smtClean="0"/>
          </a:p>
          <a:p>
            <a:r>
              <a:rPr lang="en-US" dirty="0" smtClean="0"/>
              <a:t>In </a:t>
            </a:r>
            <a:r>
              <a:rPr lang="en-US" dirty="0" err="1" smtClean="0"/>
              <a:t>pdf</a:t>
            </a:r>
            <a:r>
              <a:rPr lang="en-US" dirty="0" smtClean="0"/>
              <a:t> form, the movies will not run. But if you go to </a:t>
            </a:r>
          </a:p>
          <a:p>
            <a:endParaRPr lang="en-US" dirty="0" smtClean="0"/>
          </a:p>
          <a:p>
            <a:r>
              <a:rPr lang="en-US" dirty="0" smtClean="0">
                <a:hlinkClick r:id="rId2"/>
              </a:rPr>
              <a:t>http://webster.eas.gatech.edu/</a:t>
            </a:r>
            <a:r>
              <a:rPr lang="en-US" dirty="0" smtClean="0">
                <a:hlinkClick r:id="rId2"/>
              </a:rPr>
              <a:t>talks.html</a:t>
            </a:r>
            <a:endParaRPr lang="en-US" dirty="0" smtClean="0"/>
          </a:p>
          <a:p>
            <a:endParaRPr lang="en-US" dirty="0" smtClean="0"/>
          </a:p>
          <a:p>
            <a:r>
              <a:rPr lang="en-US" dirty="0" smtClean="0"/>
              <a:t>You can download a </a:t>
            </a:r>
            <a:r>
              <a:rPr lang="en-US" dirty="0" err="1" smtClean="0"/>
              <a:t>pptx</a:t>
            </a:r>
            <a:r>
              <a:rPr lang="en-US" dirty="0" smtClean="0"/>
              <a:t> copy of the presentation </a:t>
            </a:r>
            <a:r>
              <a:rPr lang="en-US" smtClean="0"/>
              <a:t>with movies.</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4" name="Picture 3"/>
          <p:cNvPicPr>
            <a:picLocks noChangeAspect="1"/>
          </p:cNvPicPr>
          <p:nvPr/>
        </p:nvPicPr>
        <p:blipFill>
          <a:blip r:embed="rId2"/>
          <a:srcRect/>
          <a:stretch>
            <a:fillRect/>
          </a:stretch>
        </p:blipFill>
        <p:spPr bwMode="auto">
          <a:xfrm>
            <a:off x="76200" y="1150938"/>
            <a:ext cx="5741988" cy="4305300"/>
          </a:xfrm>
          <a:prstGeom prst="rect">
            <a:avLst/>
          </a:prstGeom>
          <a:noFill/>
          <a:ln w="9525">
            <a:noFill/>
            <a:miter lim="800000"/>
            <a:headEnd/>
            <a:tailEnd/>
          </a:ln>
        </p:spPr>
      </p:pic>
      <p:sp>
        <p:nvSpPr>
          <p:cNvPr id="38915" name="TextBox 5"/>
          <p:cNvSpPr txBox="1">
            <a:spLocks noChangeArrowheads="1"/>
          </p:cNvSpPr>
          <p:nvPr/>
        </p:nvSpPr>
        <p:spPr bwMode="auto">
          <a:xfrm>
            <a:off x="1828800" y="5494338"/>
            <a:ext cx="1122363" cy="369887"/>
          </a:xfrm>
          <a:prstGeom prst="rect">
            <a:avLst/>
          </a:prstGeom>
          <a:noFill/>
          <a:ln w="9525">
            <a:noFill/>
            <a:miter lim="800000"/>
            <a:headEnd/>
            <a:tailEnd/>
          </a:ln>
        </p:spPr>
        <p:txBody>
          <a:bodyPr wrap="none">
            <a:prstTxWarp prst="textNoShape">
              <a:avLst/>
            </a:prstTxWarp>
            <a:spAutoFit/>
          </a:bodyPr>
          <a:lstStyle/>
          <a:p>
            <a:r>
              <a:rPr lang="en-US" sz="1800"/>
              <a:t>longitude </a:t>
            </a:r>
          </a:p>
        </p:txBody>
      </p:sp>
      <p:cxnSp>
        <p:nvCxnSpPr>
          <p:cNvPr id="38916" name="Straight Connector 7"/>
          <p:cNvCxnSpPr>
            <a:cxnSpLocks noChangeShapeType="1"/>
          </p:cNvCxnSpPr>
          <p:nvPr/>
        </p:nvCxnSpPr>
        <p:spPr bwMode="auto">
          <a:xfrm rot="5400000">
            <a:off x="573087" y="5608638"/>
            <a:ext cx="836613" cy="1588"/>
          </a:xfrm>
          <a:prstGeom prst="line">
            <a:avLst/>
          </a:prstGeom>
          <a:noFill/>
          <a:ln w="38100">
            <a:solidFill>
              <a:schemeClr val="tx1"/>
            </a:solidFill>
            <a:round/>
            <a:headEnd type="triangle" w="med" len="med"/>
            <a:tailEnd/>
          </a:ln>
        </p:spPr>
      </p:cxnSp>
      <p:cxnSp>
        <p:nvCxnSpPr>
          <p:cNvPr id="38917" name="Straight Connector 9"/>
          <p:cNvCxnSpPr>
            <a:cxnSpLocks noChangeShapeType="1"/>
          </p:cNvCxnSpPr>
          <p:nvPr/>
        </p:nvCxnSpPr>
        <p:spPr bwMode="auto">
          <a:xfrm rot="5400000">
            <a:off x="4002087" y="5608638"/>
            <a:ext cx="836613" cy="1588"/>
          </a:xfrm>
          <a:prstGeom prst="line">
            <a:avLst/>
          </a:prstGeom>
          <a:noFill/>
          <a:ln w="38100">
            <a:solidFill>
              <a:schemeClr val="tx1"/>
            </a:solidFill>
            <a:round/>
            <a:headEnd type="triangle" w="med" len="med"/>
            <a:tailEnd/>
          </a:ln>
        </p:spPr>
      </p:cxnSp>
      <p:sp>
        <p:nvSpPr>
          <p:cNvPr id="38918" name="TextBox 10"/>
          <p:cNvSpPr txBox="1">
            <a:spLocks noChangeArrowheads="1"/>
          </p:cNvSpPr>
          <p:nvPr/>
        </p:nvSpPr>
        <p:spPr bwMode="auto">
          <a:xfrm>
            <a:off x="228600" y="6027738"/>
            <a:ext cx="1981200" cy="830262"/>
          </a:xfrm>
          <a:prstGeom prst="rect">
            <a:avLst/>
          </a:prstGeom>
          <a:noFill/>
          <a:ln w="9525">
            <a:noFill/>
            <a:miter lim="800000"/>
            <a:headEnd/>
            <a:tailEnd/>
          </a:ln>
        </p:spPr>
        <p:txBody>
          <a:bodyPr>
            <a:prstTxWarp prst="textNoShape">
              <a:avLst/>
            </a:prstTxWarp>
            <a:spAutoFit/>
          </a:bodyPr>
          <a:lstStyle/>
          <a:p>
            <a:r>
              <a:rPr lang="en-US"/>
              <a:t>East African highlands</a:t>
            </a:r>
          </a:p>
        </p:txBody>
      </p:sp>
      <p:sp>
        <p:nvSpPr>
          <p:cNvPr id="38919" name="TextBox 12"/>
          <p:cNvSpPr txBox="1">
            <a:spLocks noChangeArrowheads="1"/>
          </p:cNvSpPr>
          <p:nvPr/>
        </p:nvSpPr>
        <p:spPr bwMode="auto">
          <a:xfrm>
            <a:off x="3886200" y="6027738"/>
            <a:ext cx="1981200" cy="461962"/>
          </a:xfrm>
          <a:prstGeom prst="rect">
            <a:avLst/>
          </a:prstGeom>
          <a:noFill/>
          <a:ln w="9525">
            <a:noFill/>
            <a:miter lim="800000"/>
            <a:headEnd/>
            <a:tailEnd/>
          </a:ln>
        </p:spPr>
        <p:txBody>
          <a:bodyPr>
            <a:prstTxWarp prst="textNoShape">
              <a:avLst/>
            </a:prstTxWarp>
            <a:spAutoFit/>
          </a:bodyPr>
          <a:lstStyle/>
          <a:p>
            <a:r>
              <a:rPr lang="en-US"/>
              <a:t>Andes</a:t>
            </a:r>
          </a:p>
        </p:txBody>
      </p:sp>
      <p:cxnSp>
        <p:nvCxnSpPr>
          <p:cNvPr id="38920" name="Straight Connector 16"/>
          <p:cNvCxnSpPr>
            <a:cxnSpLocks noChangeShapeType="1"/>
          </p:cNvCxnSpPr>
          <p:nvPr/>
        </p:nvCxnSpPr>
        <p:spPr bwMode="auto">
          <a:xfrm rot="16200000" flipH="1">
            <a:off x="800100" y="3017838"/>
            <a:ext cx="3200400" cy="2362200"/>
          </a:xfrm>
          <a:prstGeom prst="line">
            <a:avLst/>
          </a:prstGeom>
          <a:noFill/>
          <a:ln w="38100">
            <a:solidFill>
              <a:schemeClr val="tx1"/>
            </a:solidFill>
            <a:round/>
            <a:headEnd/>
            <a:tailEnd/>
          </a:ln>
        </p:spPr>
      </p:cxnSp>
      <p:sp>
        <p:nvSpPr>
          <p:cNvPr id="38921" name="TextBox 18"/>
          <p:cNvSpPr txBox="1">
            <a:spLocks noChangeArrowheads="1"/>
          </p:cNvSpPr>
          <p:nvPr/>
        </p:nvSpPr>
        <p:spPr bwMode="auto">
          <a:xfrm>
            <a:off x="2895600" y="5722938"/>
            <a:ext cx="1331913" cy="461962"/>
          </a:xfrm>
          <a:prstGeom prst="rect">
            <a:avLst/>
          </a:prstGeom>
          <a:noFill/>
          <a:ln w="9525">
            <a:noFill/>
            <a:miter lim="800000"/>
            <a:headEnd/>
            <a:tailEnd/>
          </a:ln>
        </p:spPr>
        <p:txBody>
          <a:bodyPr wrap="none">
            <a:prstTxWarp prst="textNoShape">
              <a:avLst/>
            </a:prstTxWarp>
            <a:spAutoFit/>
          </a:bodyPr>
          <a:lstStyle/>
          <a:p>
            <a:r>
              <a:rPr lang="en-US"/>
              <a:t>200 hPa</a:t>
            </a:r>
          </a:p>
        </p:txBody>
      </p:sp>
      <p:cxnSp>
        <p:nvCxnSpPr>
          <p:cNvPr id="38922" name="Straight Connector 20"/>
          <p:cNvCxnSpPr>
            <a:cxnSpLocks noChangeShapeType="1"/>
          </p:cNvCxnSpPr>
          <p:nvPr/>
        </p:nvCxnSpPr>
        <p:spPr bwMode="auto">
          <a:xfrm>
            <a:off x="1143000" y="3200400"/>
            <a:ext cx="3124200" cy="838200"/>
          </a:xfrm>
          <a:prstGeom prst="line">
            <a:avLst/>
          </a:prstGeom>
          <a:noFill/>
          <a:ln w="38100">
            <a:solidFill>
              <a:srgbClr val="FFFFFF"/>
            </a:solidFill>
            <a:prstDash val="dash"/>
            <a:round/>
            <a:headEnd/>
            <a:tailEnd/>
          </a:ln>
        </p:spPr>
      </p:cxnSp>
      <p:sp>
        <p:nvSpPr>
          <p:cNvPr id="38923" name="TextBox 21"/>
          <p:cNvSpPr txBox="1">
            <a:spLocks noChangeArrowheads="1"/>
          </p:cNvSpPr>
          <p:nvPr/>
        </p:nvSpPr>
        <p:spPr bwMode="auto">
          <a:xfrm>
            <a:off x="3124200" y="3881438"/>
            <a:ext cx="1017588" cy="461962"/>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MSLP</a:t>
            </a:r>
          </a:p>
        </p:txBody>
      </p:sp>
      <p:sp>
        <p:nvSpPr>
          <p:cNvPr id="38924" name="Rectangle 3"/>
          <p:cNvSpPr>
            <a:spLocks noChangeArrowheads="1"/>
          </p:cNvSpPr>
          <p:nvPr/>
        </p:nvSpPr>
        <p:spPr bwMode="auto">
          <a:xfrm>
            <a:off x="0" y="0"/>
            <a:ext cx="9144000" cy="9906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algn="ctr"/>
            <a:r>
              <a:rPr lang="en-US" sz="2800" dirty="0" smtClean="0">
                <a:solidFill>
                  <a:schemeClr val="bg1"/>
                </a:solidFill>
              </a:rPr>
              <a:t>Segmented </a:t>
            </a:r>
            <a:r>
              <a:rPr lang="en-US" sz="2800" dirty="0">
                <a:solidFill>
                  <a:schemeClr val="bg1"/>
                </a:solidFill>
              </a:rPr>
              <a:t>upper troposphere on MJO time scale</a:t>
            </a:r>
          </a:p>
        </p:txBody>
      </p:sp>
      <p:sp>
        <p:nvSpPr>
          <p:cNvPr id="38925" name="TextBox 15"/>
          <p:cNvSpPr txBox="1">
            <a:spLocks noChangeArrowheads="1"/>
          </p:cNvSpPr>
          <p:nvPr/>
        </p:nvSpPr>
        <p:spPr bwMode="auto">
          <a:xfrm>
            <a:off x="5486400" y="6381750"/>
            <a:ext cx="3505200" cy="400050"/>
          </a:xfrm>
          <a:prstGeom prst="rect">
            <a:avLst/>
          </a:prstGeom>
          <a:noFill/>
          <a:ln w="9525">
            <a:noFill/>
            <a:miter lim="800000"/>
            <a:headEnd/>
            <a:tailEnd/>
          </a:ln>
        </p:spPr>
        <p:txBody>
          <a:bodyPr>
            <a:prstTxWarp prst="textNoShape">
              <a:avLst/>
            </a:prstTxWarp>
            <a:spAutoFit/>
          </a:bodyPr>
          <a:lstStyle/>
          <a:p>
            <a:r>
              <a:rPr lang="en-US" sz="2000"/>
              <a:t>Courtesy: Fernado Hirata GT</a:t>
            </a:r>
          </a:p>
        </p:txBody>
      </p:sp>
      <p:sp>
        <p:nvSpPr>
          <p:cNvPr id="38926" name="TextBox 16"/>
          <p:cNvSpPr txBox="1">
            <a:spLocks noChangeArrowheads="1"/>
          </p:cNvSpPr>
          <p:nvPr/>
        </p:nvSpPr>
        <p:spPr bwMode="auto">
          <a:xfrm>
            <a:off x="6019800" y="1295400"/>
            <a:ext cx="2971800" cy="4524375"/>
          </a:xfrm>
          <a:prstGeom prst="rect">
            <a:avLst/>
          </a:prstGeom>
          <a:noFill/>
          <a:ln w="9525">
            <a:noFill/>
            <a:miter lim="800000"/>
            <a:headEnd/>
            <a:tailEnd/>
          </a:ln>
        </p:spPr>
        <p:txBody>
          <a:bodyPr>
            <a:prstTxWarp prst="textNoShape">
              <a:avLst/>
            </a:prstTxWarp>
            <a:spAutoFit/>
          </a:bodyPr>
          <a:lstStyle/>
          <a:p>
            <a:r>
              <a:rPr lang="en-US" u="sng"/>
              <a:t>Contours</a:t>
            </a:r>
            <a:r>
              <a:rPr lang="en-US"/>
              <a:t>: 200 hPa geopotential</a:t>
            </a:r>
          </a:p>
          <a:p>
            <a:r>
              <a:rPr lang="en-US" u="sng"/>
              <a:t>Colors</a:t>
            </a:r>
            <a:r>
              <a:rPr lang="en-US"/>
              <a:t>: MSLP</a:t>
            </a:r>
          </a:p>
          <a:p>
            <a:endParaRPr lang="en-US"/>
          </a:p>
          <a:p>
            <a:r>
              <a:rPr lang="en-US"/>
              <a:t>Convection and upper-tropospheric convection alligned</a:t>
            </a:r>
          </a:p>
          <a:p>
            <a:endParaRPr lang="en-US"/>
          </a:p>
          <a:p>
            <a:r>
              <a:rPr lang="en-US"/>
              <a:t>Discontinuities of geopotential at Andes and East African highlands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554053" y="784125"/>
            <a:ext cx="8378981" cy="5293756"/>
          </a:xfrm>
          <a:prstGeom prst="rect">
            <a:avLst/>
          </a:prstGeom>
          <a:noFill/>
        </p:spPr>
        <p:txBody>
          <a:bodyPr wrap="square" rtlCol="0">
            <a:spAutoFit/>
          </a:bodyPr>
          <a:lstStyle/>
          <a:p>
            <a:pPr marL="460375" indent="-460375">
              <a:spcAft>
                <a:spcPts val="1200"/>
              </a:spcAft>
              <a:buFont typeface="Arial"/>
              <a:buChar char="•"/>
            </a:pPr>
            <a:endParaRPr lang="en-US" sz="2400" dirty="0" smtClean="0">
              <a:latin typeface="Cambria"/>
              <a:cs typeface="Cambria"/>
            </a:endParaRPr>
          </a:p>
          <a:p>
            <a:pPr marL="460375" indent="-460375">
              <a:spcAft>
                <a:spcPts val="1200"/>
              </a:spcAft>
              <a:buFont typeface="Arial"/>
              <a:buChar char="•"/>
            </a:pPr>
            <a:r>
              <a:rPr lang="en-US" sz="2400" dirty="0" smtClean="0">
                <a:latin typeface="Cambria"/>
                <a:cs typeface="Cambria"/>
              </a:rPr>
              <a:t>The M&amp;J, W&amp;H and Hirata figures all suggest an ordered sequence of propagation from east to west.</a:t>
            </a:r>
          </a:p>
          <a:p>
            <a:pPr marL="460375" indent="-460375">
              <a:spcAft>
                <a:spcPts val="1200"/>
              </a:spcAft>
              <a:buFont typeface="Arial"/>
              <a:buChar char="•"/>
            </a:pPr>
            <a:r>
              <a:rPr lang="en-US" sz="2400" dirty="0" smtClean="0">
                <a:latin typeface="Cambria"/>
                <a:cs typeface="Cambria"/>
              </a:rPr>
              <a:t>How representative are the composites of an individual ISO?</a:t>
            </a:r>
          </a:p>
          <a:p>
            <a:pPr marL="460375" indent="-460375">
              <a:spcAft>
                <a:spcPts val="1200"/>
              </a:spcAft>
              <a:buFont typeface="Arial"/>
              <a:buChar char="•"/>
            </a:pPr>
            <a:r>
              <a:rPr lang="en-US" sz="2400" dirty="0" smtClean="0">
                <a:latin typeface="Cambria"/>
                <a:cs typeface="Cambria"/>
              </a:rPr>
              <a:t>Although a proper measure of variance about the composites  has not been computed we can look at some individual </a:t>
            </a:r>
            <a:r>
              <a:rPr lang="en-US" sz="2400" dirty="0" err="1" smtClean="0">
                <a:latin typeface="Cambria"/>
                <a:cs typeface="Cambria"/>
              </a:rPr>
              <a:t>ISOs</a:t>
            </a:r>
            <a:r>
              <a:rPr lang="en-US" sz="2400" dirty="0" smtClean="0">
                <a:latin typeface="Cambria"/>
                <a:cs typeface="Cambria"/>
              </a:rPr>
              <a:t>.</a:t>
            </a:r>
          </a:p>
          <a:p>
            <a:pPr marL="460375" indent="-460375">
              <a:spcAft>
                <a:spcPts val="1200"/>
              </a:spcAft>
              <a:buFont typeface="Arial"/>
              <a:buChar char="•"/>
            </a:pPr>
            <a:r>
              <a:rPr lang="en-US" sz="2400" dirty="0" smtClean="0">
                <a:latin typeface="Cambria"/>
                <a:cs typeface="Cambria"/>
              </a:rPr>
              <a:t>This is important because most empirical prediction schemes depend upon composite behavior. </a:t>
            </a:r>
          </a:p>
          <a:p>
            <a:pPr marL="460375" indent="-460375">
              <a:spcAft>
                <a:spcPts val="1200"/>
              </a:spcAft>
              <a:buFont typeface="Arial"/>
              <a:buChar char="•"/>
            </a:pPr>
            <a:r>
              <a:rPr lang="en-US" sz="2400" dirty="0" smtClean="0">
                <a:latin typeface="Cambria"/>
                <a:cs typeface="Cambria"/>
              </a:rPr>
              <a:t>We start with the three  DYNAMO </a:t>
            </a:r>
            <a:r>
              <a:rPr lang="en-US" sz="2400" dirty="0" err="1" smtClean="0">
                <a:latin typeface="Cambria"/>
                <a:cs typeface="Cambria"/>
              </a:rPr>
              <a:t>ISOs</a:t>
            </a:r>
            <a:r>
              <a:rPr lang="en-US" sz="2400" dirty="0" smtClean="0">
                <a:latin typeface="Cambria"/>
                <a:cs typeface="Cambria"/>
              </a:rPr>
              <a:t>: 2 similar and one different.</a:t>
            </a:r>
            <a:endParaRPr lang="en-US" sz="2400" dirty="0">
              <a:latin typeface="Cambria"/>
              <a:cs typeface="Cambria"/>
            </a:endParaRPr>
          </a:p>
        </p:txBody>
      </p:sp>
      <p:sp>
        <p:nvSpPr>
          <p:cNvPr id="3" name="TextBox 2"/>
          <p:cNvSpPr txBox="1"/>
          <p:nvPr/>
        </p:nvSpPr>
        <p:spPr>
          <a:xfrm>
            <a:off x="1414965" y="272743"/>
            <a:ext cx="6299153" cy="523220"/>
          </a:xfrm>
          <a:prstGeom prst="rect">
            <a:avLst/>
          </a:prstGeom>
          <a:noFill/>
        </p:spPr>
        <p:txBody>
          <a:bodyPr wrap="square" rtlCol="0">
            <a:spAutoFit/>
          </a:bodyPr>
          <a:lstStyle/>
          <a:p>
            <a:r>
              <a:rPr lang="en-US" sz="2800" u="sng" dirty="0" smtClean="0">
                <a:latin typeface="Cambria"/>
                <a:cs typeface="Cambria"/>
              </a:rPr>
              <a:t>Representativeness of the composites</a:t>
            </a:r>
            <a:endParaRPr lang="en-US" sz="2800" u="sng" dirty="0">
              <a:latin typeface="Cambria"/>
              <a:cs typeface="Cambria"/>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2" name="Picture 3" descr="20111218T000000anim72.gif"/>
          <p:cNvPicPr>
            <a:picLocks noChangeAspect="1"/>
          </p:cNvPicPr>
          <p:nvPr/>
        </p:nvPicPr>
        <p:blipFill>
          <a:blip r:embed="rId2"/>
          <a:srcRect/>
          <a:stretch>
            <a:fillRect/>
          </a:stretch>
        </p:blipFill>
        <p:spPr bwMode="auto">
          <a:xfrm>
            <a:off x="0" y="644525"/>
            <a:ext cx="8769350" cy="5424488"/>
          </a:xfrm>
          <a:prstGeom prst="rect">
            <a:avLst/>
          </a:prstGeom>
          <a:noFill/>
          <a:ln w="9525">
            <a:noFill/>
            <a:miter lim="800000"/>
            <a:headEnd/>
            <a:tailEnd/>
          </a:ln>
        </p:spPr>
      </p:pic>
      <p:sp>
        <p:nvSpPr>
          <p:cNvPr id="15363" name="TextBox 12"/>
          <p:cNvSpPr txBox="1">
            <a:spLocks noChangeArrowheads="1"/>
          </p:cNvSpPr>
          <p:nvPr/>
        </p:nvSpPr>
        <p:spPr bwMode="auto">
          <a:xfrm>
            <a:off x="217488" y="6240463"/>
            <a:ext cx="8321675" cy="339725"/>
          </a:xfrm>
          <a:prstGeom prst="rect">
            <a:avLst/>
          </a:prstGeom>
          <a:noFill/>
          <a:ln w="9525">
            <a:noFill/>
            <a:miter lim="800000"/>
            <a:headEnd/>
            <a:tailEnd/>
          </a:ln>
        </p:spPr>
        <p:txBody>
          <a:bodyPr>
            <a:prstTxWarp prst="textNoShape">
              <a:avLst/>
            </a:prstTxWarp>
            <a:spAutoFit/>
          </a:bodyPr>
          <a:lstStyle/>
          <a:p>
            <a:r>
              <a:rPr lang="en-US" sz="1600"/>
              <a:t>Data </a:t>
            </a:r>
            <a:r>
              <a:rPr lang="en-US" sz="1600">
                <a:hlinkClick r:id="rId3"/>
              </a:rPr>
              <a:t>http://tropic.ssec.wisc.edu/real-time/mimic-tpw/</a:t>
            </a:r>
            <a:r>
              <a:rPr lang="en-US" sz="1600"/>
              <a:t>        UWis/NOAA/CIMMS_MIMIC</a:t>
            </a:r>
          </a:p>
        </p:txBody>
      </p:sp>
      <p:sp>
        <p:nvSpPr>
          <p:cNvPr id="15364" name="TextBox 13"/>
          <p:cNvSpPr txBox="1">
            <a:spLocks noChangeArrowheads="1"/>
          </p:cNvSpPr>
          <p:nvPr/>
        </p:nvSpPr>
        <p:spPr bwMode="auto">
          <a:xfrm>
            <a:off x="471488" y="157163"/>
            <a:ext cx="7923212" cy="523875"/>
          </a:xfrm>
          <a:prstGeom prst="rect">
            <a:avLst/>
          </a:prstGeom>
          <a:noFill/>
          <a:ln w="9525">
            <a:noFill/>
            <a:miter lim="800000"/>
            <a:headEnd/>
            <a:tailEnd/>
          </a:ln>
        </p:spPr>
        <p:txBody>
          <a:bodyPr>
            <a:prstTxWarp prst="textNoShape">
              <a:avLst/>
            </a:prstTxWarp>
            <a:spAutoFit/>
          </a:bodyPr>
          <a:lstStyle/>
          <a:p>
            <a:r>
              <a:rPr lang="en-US" sz="2800" b="1"/>
              <a:t>DYNAMO ISO: 		</a:t>
            </a:r>
            <a:r>
              <a:rPr lang="en-US" sz="2800"/>
              <a:t>DEC 18-21, 2011</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6" name="Content Placeholder 3" descr="20111221T000000anim72.gif"/>
          <p:cNvPicPr>
            <a:picLocks noGrp="1" noChangeAspect="1"/>
          </p:cNvPicPr>
          <p:nvPr>
            <p:ph idx="1"/>
          </p:nvPr>
        </p:nvPicPr>
        <p:blipFill>
          <a:blip r:embed="rId2"/>
          <a:srcRect l="-6255" r="-6255"/>
          <a:stretch>
            <a:fillRect/>
          </a:stretch>
        </p:blipFill>
        <p:spPr>
          <a:xfrm>
            <a:off x="-485775" y="776288"/>
            <a:ext cx="9825038" cy="5403850"/>
          </a:xfrm>
        </p:spPr>
      </p:pic>
      <p:sp>
        <p:nvSpPr>
          <p:cNvPr id="16387" name="TextBox 8"/>
          <p:cNvSpPr txBox="1">
            <a:spLocks noChangeArrowheads="1"/>
          </p:cNvSpPr>
          <p:nvPr/>
        </p:nvSpPr>
        <p:spPr bwMode="auto">
          <a:xfrm>
            <a:off x="471488" y="157163"/>
            <a:ext cx="7923212" cy="523875"/>
          </a:xfrm>
          <a:prstGeom prst="rect">
            <a:avLst/>
          </a:prstGeom>
          <a:noFill/>
          <a:ln w="9525">
            <a:noFill/>
            <a:miter lim="800000"/>
            <a:headEnd/>
            <a:tailEnd/>
          </a:ln>
        </p:spPr>
        <p:txBody>
          <a:bodyPr>
            <a:prstTxWarp prst="textNoShape">
              <a:avLst/>
            </a:prstTxWarp>
            <a:spAutoFit/>
          </a:bodyPr>
          <a:lstStyle/>
          <a:p>
            <a:r>
              <a:rPr lang="en-US" sz="2800" b="1"/>
              <a:t>DYNAMO ISO: 		</a:t>
            </a:r>
            <a:r>
              <a:rPr lang="en-US" sz="2800"/>
              <a:t>DEC 20-22, 2011</a:t>
            </a:r>
          </a:p>
        </p:txBody>
      </p:sp>
      <p:sp>
        <p:nvSpPr>
          <p:cNvPr id="16388" name="TextBox 9"/>
          <p:cNvSpPr txBox="1">
            <a:spLocks noChangeArrowheads="1"/>
          </p:cNvSpPr>
          <p:nvPr/>
        </p:nvSpPr>
        <p:spPr bwMode="auto">
          <a:xfrm>
            <a:off x="217488" y="6240463"/>
            <a:ext cx="8321675" cy="339725"/>
          </a:xfrm>
          <a:prstGeom prst="rect">
            <a:avLst/>
          </a:prstGeom>
          <a:noFill/>
          <a:ln w="9525">
            <a:noFill/>
            <a:miter lim="800000"/>
            <a:headEnd/>
            <a:tailEnd/>
          </a:ln>
        </p:spPr>
        <p:txBody>
          <a:bodyPr>
            <a:prstTxWarp prst="textNoShape">
              <a:avLst/>
            </a:prstTxWarp>
            <a:spAutoFit/>
          </a:bodyPr>
          <a:lstStyle/>
          <a:p>
            <a:r>
              <a:rPr lang="en-US" sz="1600"/>
              <a:t>Data </a:t>
            </a:r>
            <a:r>
              <a:rPr lang="en-US" sz="1600">
                <a:hlinkClick r:id="rId3"/>
              </a:rPr>
              <a:t>http://tropic.ssec.wisc.edu/real-time/mimic-tpw/</a:t>
            </a:r>
            <a:r>
              <a:rPr lang="en-US" sz="1600"/>
              <a:t>        UWis/NOAA/CIMMS_MIMIC</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0" name="Picture 3" descr="20111223T000000anim72.gif"/>
          <p:cNvPicPr>
            <a:picLocks noChangeAspect="1"/>
          </p:cNvPicPr>
          <p:nvPr/>
        </p:nvPicPr>
        <p:blipFill>
          <a:blip r:embed="rId2"/>
          <a:srcRect/>
          <a:stretch>
            <a:fillRect/>
          </a:stretch>
        </p:blipFill>
        <p:spPr bwMode="auto">
          <a:xfrm>
            <a:off x="60325" y="668338"/>
            <a:ext cx="8659813" cy="5572125"/>
          </a:xfrm>
          <a:prstGeom prst="rect">
            <a:avLst/>
          </a:prstGeom>
          <a:noFill/>
          <a:ln w="9525">
            <a:noFill/>
            <a:miter lim="800000"/>
            <a:headEnd/>
            <a:tailEnd/>
          </a:ln>
        </p:spPr>
      </p:pic>
      <p:sp>
        <p:nvSpPr>
          <p:cNvPr id="17411" name="TextBox 8"/>
          <p:cNvSpPr txBox="1">
            <a:spLocks noChangeArrowheads="1"/>
          </p:cNvSpPr>
          <p:nvPr/>
        </p:nvSpPr>
        <p:spPr bwMode="auto">
          <a:xfrm>
            <a:off x="471488" y="157163"/>
            <a:ext cx="7923212" cy="523875"/>
          </a:xfrm>
          <a:prstGeom prst="rect">
            <a:avLst/>
          </a:prstGeom>
          <a:noFill/>
          <a:ln w="9525">
            <a:noFill/>
            <a:miter lim="800000"/>
            <a:headEnd/>
            <a:tailEnd/>
          </a:ln>
        </p:spPr>
        <p:txBody>
          <a:bodyPr>
            <a:prstTxWarp prst="textNoShape">
              <a:avLst/>
            </a:prstTxWarp>
            <a:spAutoFit/>
          </a:bodyPr>
          <a:lstStyle/>
          <a:p>
            <a:r>
              <a:rPr lang="en-US" sz="2800" b="1"/>
              <a:t>DYNAMO ISO: 		</a:t>
            </a:r>
            <a:r>
              <a:rPr lang="en-US" sz="2800"/>
              <a:t>DEC 23-25, 2011</a:t>
            </a:r>
          </a:p>
        </p:txBody>
      </p:sp>
      <p:sp>
        <p:nvSpPr>
          <p:cNvPr id="17412" name="TextBox 9"/>
          <p:cNvSpPr txBox="1">
            <a:spLocks noChangeArrowheads="1"/>
          </p:cNvSpPr>
          <p:nvPr/>
        </p:nvSpPr>
        <p:spPr bwMode="auto">
          <a:xfrm>
            <a:off x="217488" y="6240463"/>
            <a:ext cx="8321675" cy="339725"/>
          </a:xfrm>
          <a:prstGeom prst="rect">
            <a:avLst/>
          </a:prstGeom>
          <a:noFill/>
          <a:ln w="9525">
            <a:noFill/>
            <a:miter lim="800000"/>
            <a:headEnd/>
            <a:tailEnd/>
          </a:ln>
        </p:spPr>
        <p:txBody>
          <a:bodyPr>
            <a:prstTxWarp prst="textNoShape">
              <a:avLst/>
            </a:prstTxWarp>
            <a:spAutoFit/>
          </a:bodyPr>
          <a:lstStyle/>
          <a:p>
            <a:r>
              <a:rPr lang="en-US" sz="1600"/>
              <a:t>Data </a:t>
            </a:r>
            <a:r>
              <a:rPr lang="en-US" sz="1600">
                <a:hlinkClick r:id="rId3"/>
              </a:rPr>
              <a:t>http://tropic.ssec.wisc.edu/real-time/mimic-tpw/</a:t>
            </a:r>
            <a:r>
              <a:rPr lang="en-US" sz="1600"/>
              <a:t>        UWis/NOAA/CIMMS_MIMIC</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4" name="Picture 3" descr="20111224T000000anim72.gif"/>
          <p:cNvPicPr>
            <a:picLocks noChangeAspect="1"/>
          </p:cNvPicPr>
          <p:nvPr/>
        </p:nvPicPr>
        <p:blipFill>
          <a:blip r:embed="rId2"/>
          <a:srcRect/>
          <a:stretch>
            <a:fillRect/>
          </a:stretch>
        </p:blipFill>
        <p:spPr bwMode="auto">
          <a:xfrm>
            <a:off x="0" y="579438"/>
            <a:ext cx="8853488" cy="5478462"/>
          </a:xfrm>
          <a:prstGeom prst="rect">
            <a:avLst/>
          </a:prstGeom>
          <a:noFill/>
          <a:ln w="9525">
            <a:noFill/>
            <a:miter lim="800000"/>
            <a:headEnd/>
            <a:tailEnd/>
          </a:ln>
        </p:spPr>
      </p:pic>
      <p:sp>
        <p:nvSpPr>
          <p:cNvPr id="18435" name="TextBox 8"/>
          <p:cNvSpPr txBox="1">
            <a:spLocks noChangeArrowheads="1"/>
          </p:cNvSpPr>
          <p:nvPr/>
        </p:nvSpPr>
        <p:spPr bwMode="auto">
          <a:xfrm>
            <a:off x="217488" y="6240463"/>
            <a:ext cx="8321675" cy="339725"/>
          </a:xfrm>
          <a:prstGeom prst="rect">
            <a:avLst/>
          </a:prstGeom>
          <a:noFill/>
          <a:ln w="9525">
            <a:noFill/>
            <a:miter lim="800000"/>
            <a:headEnd/>
            <a:tailEnd/>
          </a:ln>
        </p:spPr>
        <p:txBody>
          <a:bodyPr>
            <a:prstTxWarp prst="textNoShape">
              <a:avLst/>
            </a:prstTxWarp>
            <a:spAutoFit/>
          </a:bodyPr>
          <a:lstStyle/>
          <a:p>
            <a:r>
              <a:rPr lang="en-US" sz="1600"/>
              <a:t>Data </a:t>
            </a:r>
            <a:r>
              <a:rPr lang="en-US" sz="1600">
                <a:hlinkClick r:id="rId3"/>
              </a:rPr>
              <a:t>http://tropic.ssec.wisc.edu/real-time/mimic-tpw/</a:t>
            </a:r>
            <a:r>
              <a:rPr lang="en-US" sz="1600"/>
              <a:t>        UWis/NOAA/CIMMS_MIMIC</a:t>
            </a:r>
          </a:p>
        </p:txBody>
      </p:sp>
      <p:sp>
        <p:nvSpPr>
          <p:cNvPr id="18436" name="TextBox 9"/>
          <p:cNvSpPr txBox="1">
            <a:spLocks noChangeArrowheads="1"/>
          </p:cNvSpPr>
          <p:nvPr/>
        </p:nvSpPr>
        <p:spPr bwMode="auto">
          <a:xfrm>
            <a:off x="471488" y="157163"/>
            <a:ext cx="7923212" cy="523875"/>
          </a:xfrm>
          <a:prstGeom prst="rect">
            <a:avLst/>
          </a:prstGeom>
          <a:noFill/>
          <a:ln w="9525">
            <a:noFill/>
            <a:miter lim="800000"/>
            <a:headEnd/>
            <a:tailEnd/>
          </a:ln>
        </p:spPr>
        <p:txBody>
          <a:bodyPr>
            <a:prstTxWarp prst="textNoShape">
              <a:avLst/>
            </a:prstTxWarp>
            <a:spAutoFit/>
          </a:bodyPr>
          <a:lstStyle/>
          <a:p>
            <a:r>
              <a:rPr lang="en-US" sz="2800" b="1"/>
              <a:t>DYNAMO ISO: 			</a:t>
            </a:r>
            <a:r>
              <a:rPr lang="en-US" sz="2800"/>
              <a:t>DEC 24-26, 2011</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3" descr="20111225T000000anim72.gif"/>
          <p:cNvPicPr>
            <a:picLocks noChangeAspect="1"/>
          </p:cNvPicPr>
          <p:nvPr/>
        </p:nvPicPr>
        <p:blipFill>
          <a:blip r:embed="rId2"/>
          <a:srcRect/>
          <a:stretch>
            <a:fillRect/>
          </a:stretch>
        </p:blipFill>
        <p:spPr bwMode="auto">
          <a:xfrm>
            <a:off x="52388" y="644525"/>
            <a:ext cx="8789987" cy="5437188"/>
          </a:xfrm>
          <a:prstGeom prst="rect">
            <a:avLst/>
          </a:prstGeom>
          <a:noFill/>
          <a:ln w="9525">
            <a:noFill/>
            <a:miter lim="800000"/>
            <a:headEnd/>
            <a:tailEnd/>
          </a:ln>
        </p:spPr>
      </p:pic>
      <p:sp>
        <p:nvSpPr>
          <p:cNvPr id="19459" name="TextBox 8"/>
          <p:cNvSpPr txBox="1">
            <a:spLocks noChangeArrowheads="1"/>
          </p:cNvSpPr>
          <p:nvPr/>
        </p:nvSpPr>
        <p:spPr bwMode="auto">
          <a:xfrm>
            <a:off x="217488" y="6240463"/>
            <a:ext cx="8321675" cy="369887"/>
          </a:xfrm>
          <a:prstGeom prst="rect">
            <a:avLst/>
          </a:prstGeom>
          <a:noFill/>
          <a:ln w="9525">
            <a:noFill/>
            <a:miter lim="800000"/>
            <a:headEnd/>
            <a:tailEnd/>
          </a:ln>
        </p:spPr>
        <p:txBody>
          <a:bodyPr>
            <a:prstTxWarp prst="textNoShape">
              <a:avLst/>
            </a:prstTxWarp>
            <a:spAutoFit/>
          </a:bodyPr>
          <a:lstStyle/>
          <a:p>
            <a:r>
              <a:rPr lang="en-US"/>
              <a:t>Data </a:t>
            </a:r>
            <a:r>
              <a:rPr lang="en-US">
                <a:hlinkClick r:id="rId3"/>
              </a:rPr>
              <a:t>http://tropic.ssec.wisc.edu/real-time/mimic-tpw/</a:t>
            </a:r>
            <a:r>
              <a:rPr lang="en-US"/>
              <a:t>        UWis/NOAA/CIMMS_MIMIC</a:t>
            </a:r>
          </a:p>
        </p:txBody>
      </p:sp>
      <p:sp>
        <p:nvSpPr>
          <p:cNvPr id="19460" name="TextBox 9"/>
          <p:cNvSpPr txBox="1">
            <a:spLocks noChangeArrowheads="1"/>
          </p:cNvSpPr>
          <p:nvPr/>
        </p:nvSpPr>
        <p:spPr bwMode="auto">
          <a:xfrm>
            <a:off x="471488" y="157163"/>
            <a:ext cx="7923212" cy="523875"/>
          </a:xfrm>
          <a:prstGeom prst="rect">
            <a:avLst/>
          </a:prstGeom>
          <a:noFill/>
          <a:ln w="9525">
            <a:noFill/>
            <a:miter lim="800000"/>
            <a:headEnd/>
            <a:tailEnd/>
          </a:ln>
        </p:spPr>
        <p:txBody>
          <a:bodyPr>
            <a:prstTxWarp prst="textNoShape">
              <a:avLst/>
            </a:prstTxWarp>
            <a:spAutoFit/>
          </a:bodyPr>
          <a:lstStyle/>
          <a:p>
            <a:r>
              <a:rPr lang="en-US" sz="2800" b="1"/>
              <a:t>DYNAMO ISO: 		</a:t>
            </a:r>
            <a:r>
              <a:rPr lang="en-US" sz="2800"/>
              <a:t>DEC 25--27, 2011</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t="5044" b="4068"/>
          <a:stretch>
            <a:fillRect/>
          </a:stretch>
        </p:blipFill>
        <p:spPr>
          <a:xfrm>
            <a:off x="38790" y="698904"/>
            <a:ext cx="3443650" cy="5003134"/>
          </a:xfrm>
          <a:prstGeom prst="rect">
            <a:avLst/>
          </a:prstGeom>
        </p:spPr>
      </p:pic>
      <p:pic>
        <p:nvPicPr>
          <p:cNvPr id="5" name="Picture 4"/>
          <p:cNvPicPr>
            <a:picLocks noChangeAspect="1"/>
          </p:cNvPicPr>
          <p:nvPr/>
        </p:nvPicPr>
        <p:blipFill>
          <a:blip r:embed="rId3"/>
          <a:srcRect l="6859" t="8396" b="7108"/>
          <a:stretch>
            <a:fillRect/>
          </a:stretch>
        </p:blipFill>
        <p:spPr>
          <a:xfrm>
            <a:off x="3647702" y="748106"/>
            <a:ext cx="5315403" cy="4131980"/>
          </a:xfrm>
          <a:prstGeom prst="rect">
            <a:avLst/>
          </a:prstGeom>
        </p:spPr>
      </p:pic>
      <p:sp>
        <p:nvSpPr>
          <p:cNvPr id="6" name="TextBox 5"/>
          <p:cNvSpPr txBox="1"/>
          <p:nvPr/>
        </p:nvSpPr>
        <p:spPr>
          <a:xfrm>
            <a:off x="278344" y="147881"/>
            <a:ext cx="9028749" cy="523220"/>
          </a:xfrm>
          <a:prstGeom prst="rect">
            <a:avLst/>
          </a:prstGeom>
          <a:noFill/>
        </p:spPr>
        <p:txBody>
          <a:bodyPr wrap="square" rtlCol="0">
            <a:spAutoFit/>
          </a:bodyPr>
          <a:lstStyle/>
          <a:p>
            <a:r>
              <a:rPr lang="en-US" sz="2800" dirty="0" smtClean="0">
                <a:solidFill>
                  <a:srgbClr val="FF0000"/>
                </a:solidFill>
              </a:rPr>
              <a:t>Components of the composites (Lawrence &amp; Webster 2002)</a:t>
            </a:r>
            <a:endParaRPr lang="en-US" sz="2800" dirty="0">
              <a:solidFill>
                <a:srgbClr val="FF0000"/>
              </a:solidFill>
            </a:endParaRPr>
          </a:p>
        </p:txBody>
      </p:sp>
      <p:sp>
        <p:nvSpPr>
          <p:cNvPr id="7" name="TextBox 6"/>
          <p:cNvSpPr txBox="1"/>
          <p:nvPr/>
        </p:nvSpPr>
        <p:spPr>
          <a:xfrm>
            <a:off x="278344" y="5702038"/>
            <a:ext cx="3204096" cy="923330"/>
          </a:xfrm>
          <a:prstGeom prst="rect">
            <a:avLst/>
          </a:prstGeom>
          <a:noFill/>
        </p:spPr>
        <p:txBody>
          <a:bodyPr wrap="square" rtlCol="0">
            <a:spAutoFit/>
          </a:bodyPr>
          <a:lstStyle/>
          <a:p>
            <a:r>
              <a:rPr lang="en-US" dirty="0" smtClean="0">
                <a:solidFill>
                  <a:srgbClr val="FF0000"/>
                </a:solidFill>
              </a:rPr>
              <a:t>Individual </a:t>
            </a:r>
            <a:r>
              <a:rPr lang="en-US" dirty="0" err="1" smtClean="0">
                <a:solidFill>
                  <a:srgbClr val="FF0000"/>
                </a:solidFill>
              </a:rPr>
              <a:t>ISOs</a:t>
            </a:r>
            <a:r>
              <a:rPr lang="en-US" dirty="0" smtClean="0">
                <a:solidFill>
                  <a:srgbClr val="FF0000"/>
                </a:solidFill>
              </a:rPr>
              <a:t> showed large differences in the longitudinal  and latitudinal propagation</a:t>
            </a:r>
            <a:endParaRPr lang="en-US" dirty="0">
              <a:solidFill>
                <a:srgbClr val="FF0000"/>
              </a:solidFill>
            </a:endParaRPr>
          </a:p>
        </p:txBody>
      </p:sp>
      <p:sp>
        <p:nvSpPr>
          <p:cNvPr id="8" name="TextBox 7"/>
          <p:cNvSpPr txBox="1"/>
          <p:nvPr/>
        </p:nvSpPr>
        <p:spPr>
          <a:xfrm>
            <a:off x="3879405" y="5062763"/>
            <a:ext cx="4914492" cy="1554272"/>
          </a:xfrm>
          <a:prstGeom prst="rect">
            <a:avLst/>
          </a:prstGeom>
          <a:noFill/>
        </p:spPr>
        <p:txBody>
          <a:bodyPr wrap="square" rtlCol="0">
            <a:spAutoFit/>
          </a:bodyPr>
          <a:lstStyle/>
          <a:p>
            <a:pPr>
              <a:spcAft>
                <a:spcPts val="600"/>
              </a:spcAft>
            </a:pPr>
            <a:r>
              <a:rPr lang="en-US" dirty="0" smtClean="0">
                <a:solidFill>
                  <a:srgbClr val="FF0000"/>
                </a:solidFill>
              </a:rPr>
              <a:t>L&amp;W (2002) found distinct classes of </a:t>
            </a:r>
            <a:r>
              <a:rPr lang="en-US" dirty="0" err="1" smtClean="0">
                <a:solidFill>
                  <a:srgbClr val="FF0000"/>
                </a:solidFill>
              </a:rPr>
              <a:t>ISOs</a:t>
            </a:r>
            <a:r>
              <a:rPr lang="en-US" dirty="0" smtClean="0">
                <a:solidFill>
                  <a:srgbClr val="FF0000"/>
                </a:solidFill>
              </a:rPr>
              <a:t> with very different characteristics. Some developed in situ and remained in the IO, some moved north and others propagated eastward. </a:t>
            </a:r>
          </a:p>
          <a:p>
            <a:pPr>
              <a:spcAft>
                <a:spcPts val="600"/>
              </a:spcAft>
            </a:pPr>
            <a:r>
              <a:rPr lang="en-US" dirty="0" smtClean="0">
                <a:solidFill>
                  <a:srgbClr val="FF0000"/>
                </a:solidFill>
              </a:rPr>
              <a:t>No precursor  behavior was found. </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b="37638"/>
          <a:stretch>
            <a:fillRect/>
          </a:stretch>
        </p:blipFill>
        <p:spPr>
          <a:xfrm>
            <a:off x="179325" y="740794"/>
            <a:ext cx="4495800" cy="4487259"/>
          </a:xfrm>
          <a:prstGeom prst="rect">
            <a:avLst/>
          </a:prstGeom>
        </p:spPr>
      </p:pic>
      <p:pic>
        <p:nvPicPr>
          <p:cNvPr id="5" name="Picture 4"/>
          <p:cNvPicPr>
            <a:picLocks noChangeAspect="1"/>
          </p:cNvPicPr>
          <p:nvPr/>
        </p:nvPicPr>
        <p:blipFill>
          <a:blip r:embed="rId2"/>
          <a:srcRect t="61453" b="2278"/>
          <a:stretch>
            <a:fillRect/>
          </a:stretch>
        </p:blipFill>
        <p:spPr>
          <a:xfrm>
            <a:off x="4648200" y="809005"/>
            <a:ext cx="4495800" cy="2609665"/>
          </a:xfrm>
          <a:prstGeom prst="rect">
            <a:avLst/>
          </a:prstGeom>
        </p:spPr>
      </p:pic>
      <p:sp>
        <p:nvSpPr>
          <p:cNvPr id="6" name="TextBox 5"/>
          <p:cNvSpPr txBox="1"/>
          <p:nvPr/>
        </p:nvSpPr>
        <p:spPr>
          <a:xfrm>
            <a:off x="179325" y="156580"/>
            <a:ext cx="8631968" cy="523220"/>
          </a:xfrm>
          <a:prstGeom prst="rect">
            <a:avLst/>
          </a:prstGeom>
          <a:noFill/>
        </p:spPr>
        <p:txBody>
          <a:bodyPr wrap="square" rtlCol="0">
            <a:spAutoFit/>
          </a:bodyPr>
          <a:lstStyle/>
          <a:p>
            <a:r>
              <a:rPr lang="en-US" sz="2800" dirty="0" smtClean="0"/>
              <a:t>Three </a:t>
            </a:r>
            <a:r>
              <a:rPr lang="en-US" sz="2800" dirty="0" err="1" smtClean="0"/>
              <a:t>ISOs</a:t>
            </a:r>
            <a:r>
              <a:rPr lang="en-US" sz="2800" dirty="0" smtClean="0"/>
              <a:t> exhibiting general north-easterly propagation.</a:t>
            </a:r>
            <a:endParaRPr lang="en-US" sz="2800" dirty="0"/>
          </a:p>
        </p:txBody>
      </p:sp>
      <p:sp>
        <p:nvSpPr>
          <p:cNvPr id="7" name="TextBox 6"/>
          <p:cNvSpPr txBox="1"/>
          <p:nvPr/>
        </p:nvSpPr>
        <p:spPr>
          <a:xfrm>
            <a:off x="652366" y="5402021"/>
            <a:ext cx="3757630" cy="369332"/>
          </a:xfrm>
          <a:prstGeom prst="rect">
            <a:avLst/>
          </a:prstGeom>
          <a:noFill/>
        </p:spPr>
        <p:txBody>
          <a:bodyPr wrap="square" rtlCol="0">
            <a:spAutoFit/>
          </a:bodyPr>
          <a:lstStyle/>
          <a:p>
            <a:r>
              <a:rPr lang="en-US" dirty="0" smtClean="0"/>
              <a:t>GPCP and TRMM satellite data</a:t>
            </a:r>
            <a:endParaRPr lang="en-US" dirty="0"/>
          </a:p>
        </p:txBody>
      </p:sp>
      <p:sp>
        <p:nvSpPr>
          <p:cNvPr id="10" name="TextBox 9"/>
          <p:cNvSpPr txBox="1"/>
          <p:nvPr/>
        </p:nvSpPr>
        <p:spPr>
          <a:xfrm>
            <a:off x="4836208" y="3418670"/>
            <a:ext cx="3975085" cy="2862323"/>
          </a:xfrm>
          <a:prstGeom prst="rect">
            <a:avLst/>
          </a:prstGeom>
          <a:noFill/>
        </p:spPr>
        <p:txBody>
          <a:bodyPr wrap="square" rtlCol="0">
            <a:spAutoFit/>
          </a:bodyPr>
          <a:lstStyle/>
          <a:p>
            <a:pPr marL="230188" indent="-230188">
              <a:buFont typeface="Arial"/>
              <a:buChar char="•"/>
            </a:pPr>
            <a:r>
              <a:rPr lang="en-US" dirty="0" smtClean="0">
                <a:solidFill>
                  <a:srgbClr val="FF0000"/>
                </a:solidFill>
              </a:rPr>
              <a:t>Note the northeasterly propagation of the ISO as depicted by the low resolution GPCP.</a:t>
            </a:r>
          </a:p>
          <a:p>
            <a:pPr marL="230188" indent="-230188">
              <a:buFont typeface="Arial"/>
              <a:buChar char="•"/>
            </a:pPr>
            <a:r>
              <a:rPr lang="en-US" dirty="0" smtClean="0">
                <a:solidFill>
                  <a:srgbClr val="FF0000"/>
                </a:solidFill>
              </a:rPr>
              <a:t>Note too the counter propagating transients imbedded in the low-frequency ISO</a:t>
            </a:r>
          </a:p>
          <a:p>
            <a:pPr marL="230188" indent="-230188">
              <a:buFont typeface="Arial"/>
              <a:buChar char="•"/>
            </a:pPr>
            <a:r>
              <a:rPr lang="en-US" dirty="0" smtClean="0">
                <a:solidFill>
                  <a:srgbClr val="FF0000"/>
                </a:solidFill>
              </a:rPr>
              <a:t>In order to understand and predict the ISO, do we need to take these transients into account? </a:t>
            </a:r>
          </a:p>
          <a:p>
            <a:pPr>
              <a:buFont typeface="Arial"/>
              <a:buChar char="•"/>
            </a:pPr>
            <a:endParaRPr lang="en-US" dirty="0">
              <a:solidFill>
                <a:srgbClr val="FF0000"/>
              </a:solidFill>
            </a:endParaRPr>
          </a:p>
        </p:txBody>
      </p:sp>
      <p:sp>
        <p:nvSpPr>
          <p:cNvPr id="11" name="TextBox 10"/>
          <p:cNvSpPr txBox="1"/>
          <p:nvPr/>
        </p:nvSpPr>
        <p:spPr>
          <a:xfrm>
            <a:off x="6077532" y="6452081"/>
            <a:ext cx="2733761" cy="369332"/>
          </a:xfrm>
          <a:prstGeom prst="rect">
            <a:avLst/>
          </a:prstGeom>
          <a:noFill/>
        </p:spPr>
        <p:txBody>
          <a:bodyPr wrap="square" rtlCol="0">
            <a:spAutoFit/>
          </a:bodyPr>
          <a:lstStyle/>
          <a:p>
            <a:r>
              <a:rPr lang="en-US" dirty="0" err="1" smtClean="0"/>
              <a:t>Hoyos</a:t>
            </a:r>
            <a:r>
              <a:rPr lang="en-US" dirty="0" smtClean="0"/>
              <a:t> and Webster 2007</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l="5905" b="36659"/>
          <a:stretch>
            <a:fillRect/>
          </a:stretch>
        </p:blipFill>
        <p:spPr>
          <a:xfrm>
            <a:off x="347929" y="892846"/>
            <a:ext cx="8454671" cy="4494323"/>
          </a:xfrm>
          <a:prstGeom prst="rect">
            <a:avLst/>
          </a:prstGeom>
        </p:spPr>
      </p:pic>
      <p:pic>
        <p:nvPicPr>
          <p:cNvPr id="5" name="Picture 4"/>
          <p:cNvPicPr>
            <a:picLocks noChangeAspect="1"/>
          </p:cNvPicPr>
          <p:nvPr/>
        </p:nvPicPr>
        <p:blipFill>
          <a:blip r:embed="rId2"/>
          <a:srcRect l="9087" t="64208" r="46911" b="25150"/>
          <a:stretch>
            <a:fillRect/>
          </a:stretch>
        </p:blipFill>
        <p:spPr>
          <a:xfrm>
            <a:off x="2104968" y="5387169"/>
            <a:ext cx="5482874" cy="1047160"/>
          </a:xfrm>
          <a:prstGeom prst="rect">
            <a:avLst/>
          </a:prstGeom>
        </p:spPr>
      </p:pic>
      <p:sp>
        <p:nvSpPr>
          <p:cNvPr id="6" name="TextBox 5"/>
          <p:cNvSpPr txBox="1"/>
          <p:nvPr/>
        </p:nvSpPr>
        <p:spPr>
          <a:xfrm>
            <a:off x="347929" y="121785"/>
            <a:ext cx="8167625" cy="523220"/>
          </a:xfrm>
          <a:prstGeom prst="rect">
            <a:avLst/>
          </a:prstGeom>
          <a:noFill/>
        </p:spPr>
        <p:txBody>
          <a:bodyPr wrap="square" rtlCol="0">
            <a:spAutoFit/>
          </a:bodyPr>
          <a:lstStyle/>
          <a:p>
            <a:pPr algn="ctr"/>
            <a:r>
              <a:rPr lang="en-US" sz="2800" dirty="0" smtClean="0"/>
              <a:t>Ditto in 1998 during the 1999 JASMINE field phase</a:t>
            </a:r>
            <a:endParaRPr lang="en-US" sz="2800" dirty="0"/>
          </a:p>
        </p:txBody>
      </p:sp>
      <p:sp>
        <p:nvSpPr>
          <p:cNvPr id="7" name="TextBox 6"/>
          <p:cNvSpPr txBox="1"/>
          <p:nvPr/>
        </p:nvSpPr>
        <p:spPr>
          <a:xfrm>
            <a:off x="5323308" y="6434329"/>
            <a:ext cx="3192246" cy="369332"/>
          </a:xfrm>
          <a:prstGeom prst="rect">
            <a:avLst/>
          </a:prstGeom>
          <a:noFill/>
        </p:spPr>
        <p:txBody>
          <a:bodyPr wrap="square" rtlCol="0">
            <a:spAutoFit/>
          </a:bodyPr>
          <a:lstStyle/>
          <a:p>
            <a:r>
              <a:rPr lang="en-US" dirty="0" smtClean="0"/>
              <a:t>Webster et al 2002</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4" name="Picture 2" descr="image001"/>
          <p:cNvPicPr>
            <a:picLocks noChangeAspect="1" noChangeArrowheads="1"/>
          </p:cNvPicPr>
          <p:nvPr/>
        </p:nvPicPr>
        <p:blipFill>
          <a:blip r:embed="rId3">
            <a:lum bright="-66000"/>
          </a:blip>
          <a:srcRect/>
          <a:stretch>
            <a:fillRect/>
          </a:stretch>
        </p:blipFill>
        <p:spPr bwMode="auto">
          <a:xfrm>
            <a:off x="0" y="0"/>
            <a:ext cx="9144000" cy="6858000"/>
          </a:xfrm>
          <a:prstGeom prst="rect">
            <a:avLst/>
          </a:prstGeom>
          <a:noFill/>
          <a:ln w="9525">
            <a:noFill/>
            <a:miter lim="800000"/>
            <a:headEnd/>
            <a:tailEnd/>
          </a:ln>
        </p:spPr>
      </p:pic>
      <p:sp>
        <p:nvSpPr>
          <p:cNvPr id="18435" name="TextBox 9"/>
          <p:cNvSpPr txBox="1">
            <a:spLocks noChangeArrowheads="1"/>
          </p:cNvSpPr>
          <p:nvPr/>
        </p:nvSpPr>
        <p:spPr bwMode="auto">
          <a:xfrm>
            <a:off x="533400" y="381000"/>
            <a:ext cx="8001000" cy="4555094"/>
          </a:xfrm>
          <a:prstGeom prst="rect">
            <a:avLst/>
          </a:prstGeom>
          <a:noFill/>
          <a:ln w="9525">
            <a:noFill/>
            <a:miter lim="800000"/>
            <a:headEnd/>
            <a:tailEnd/>
          </a:ln>
        </p:spPr>
        <p:txBody>
          <a:bodyPr>
            <a:prstTxWarp prst="textNoShape">
              <a:avLst/>
            </a:prstTxWarp>
            <a:spAutoFit/>
          </a:bodyPr>
          <a:lstStyle/>
          <a:p>
            <a:pPr marL="280988" indent="-280988">
              <a:spcAft>
                <a:spcPts val="1200"/>
              </a:spcAft>
              <a:buFont typeface="Arial" charset="0"/>
              <a:buChar char="•"/>
            </a:pPr>
            <a:r>
              <a:rPr lang="en-US" sz="2800" dirty="0">
                <a:solidFill>
                  <a:srgbClr val="FFFFFF"/>
                </a:solidFill>
                <a:latin typeface="Cambria"/>
                <a:cs typeface="Cambria"/>
              </a:rPr>
              <a:t>This investigation began nearly 15 years ago when Bob Tomas and I wondered why the ITCZ was displaced from the equator in some regions and not in others. The idea of inertial instability </a:t>
            </a:r>
            <a:r>
              <a:rPr lang="en-US" sz="2800" dirty="0" smtClean="0">
                <a:solidFill>
                  <a:srgbClr val="FFFFFF"/>
                </a:solidFill>
                <a:latin typeface="Cambria"/>
                <a:cs typeface="Cambria"/>
              </a:rPr>
              <a:t>arose: </a:t>
            </a:r>
            <a:r>
              <a:rPr lang="en-US" sz="2800" dirty="0">
                <a:solidFill>
                  <a:srgbClr val="FFFFFF"/>
                </a:solidFill>
                <a:latin typeface="Cambria"/>
                <a:cs typeface="Cambria"/>
              </a:rPr>
              <a:t>the “forgotten” instability</a:t>
            </a:r>
            <a:r>
              <a:rPr lang="en-US" sz="2800" i="1" dirty="0">
                <a:solidFill>
                  <a:srgbClr val="FFFFFF"/>
                </a:solidFill>
                <a:latin typeface="Cambria"/>
                <a:cs typeface="Cambria"/>
              </a:rPr>
              <a:t>!</a:t>
            </a:r>
            <a:r>
              <a:rPr lang="en-US" sz="2800" i="1" dirty="0" smtClean="0">
                <a:solidFill>
                  <a:srgbClr val="FFFFFF"/>
                </a:solidFill>
                <a:latin typeface="Cambria"/>
                <a:cs typeface="Cambria"/>
              </a:rPr>
              <a:t> </a:t>
            </a:r>
          </a:p>
          <a:p>
            <a:pPr marL="280988" indent="-280988">
              <a:spcAft>
                <a:spcPts val="1200"/>
              </a:spcAft>
              <a:buFont typeface="Arial" charset="0"/>
              <a:buChar char="•"/>
            </a:pPr>
            <a:r>
              <a:rPr lang="en-US" sz="2800" dirty="0" smtClean="0">
                <a:solidFill>
                  <a:srgbClr val="FFFFFF"/>
                </a:solidFill>
                <a:latin typeface="Cambria"/>
                <a:cs typeface="Cambria"/>
              </a:rPr>
              <a:t>We </a:t>
            </a:r>
            <a:r>
              <a:rPr lang="en-US" sz="2800" dirty="0">
                <a:solidFill>
                  <a:srgbClr val="FFFFFF"/>
                </a:solidFill>
                <a:latin typeface="Cambria"/>
                <a:cs typeface="Cambria"/>
              </a:rPr>
              <a:t>were joined by Jim Holton who raised some interesting questions about the</a:t>
            </a:r>
            <a:r>
              <a:rPr lang="en-US" sz="2800" dirty="0" smtClean="0">
                <a:solidFill>
                  <a:srgbClr val="FFFFFF"/>
                </a:solidFill>
                <a:latin typeface="Cambria"/>
                <a:cs typeface="Cambria"/>
              </a:rPr>
              <a:t> generality </a:t>
            </a:r>
            <a:r>
              <a:rPr lang="en-US" sz="2800" dirty="0">
                <a:solidFill>
                  <a:srgbClr val="FFFFFF"/>
                </a:solidFill>
                <a:latin typeface="Cambria"/>
                <a:cs typeface="Cambria"/>
              </a:rPr>
              <a:t>of the linear inertial  stability criteria to tropical flows. We are indebted</a:t>
            </a:r>
            <a:r>
              <a:rPr lang="en-US" sz="2800" dirty="0" smtClean="0">
                <a:solidFill>
                  <a:srgbClr val="FFFFFF"/>
                </a:solidFill>
                <a:latin typeface="Cambria"/>
                <a:cs typeface="Cambria"/>
              </a:rPr>
              <a:t> Dave </a:t>
            </a:r>
            <a:r>
              <a:rPr lang="en-US" sz="2800" dirty="0">
                <a:solidFill>
                  <a:srgbClr val="FFFFFF"/>
                </a:solidFill>
                <a:latin typeface="Cambria"/>
                <a:cs typeface="Cambria"/>
              </a:rPr>
              <a:t>Raymond for reminding us of this problem</a:t>
            </a:r>
            <a:r>
              <a:rPr lang="en-US" sz="2800" dirty="0" smtClean="0">
                <a:solidFill>
                  <a:srgbClr val="FFFFFF"/>
                </a:solidFill>
                <a:latin typeface="Cambria"/>
                <a:cs typeface="Cambria"/>
              </a:rPr>
              <a:t> that we have subsequently solved.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scaling in the tropics</a:t>
            </a:r>
            <a:endParaRPr lang="en-US" dirty="0"/>
          </a:p>
        </p:txBody>
      </p:sp>
      <p:sp>
        <p:nvSpPr>
          <p:cNvPr id="3" name="Content Placeholder 2"/>
          <p:cNvSpPr>
            <a:spLocks noGrp="1"/>
          </p:cNvSpPr>
          <p:nvPr>
            <p:ph idx="1"/>
          </p:nvPr>
        </p:nvSpPr>
        <p:spPr/>
        <p:txBody>
          <a:bodyPr/>
          <a:lstStyle/>
          <a:p>
            <a:r>
              <a:rPr lang="en-US" dirty="0" smtClean="0"/>
              <a:t>Is it possible to gain some insight into the basic properties of convective modes by returning to fundamental arguments?</a:t>
            </a:r>
          </a:p>
          <a:p>
            <a:r>
              <a:rPr lang="en-US" dirty="0" smtClean="0"/>
              <a:t>After this exercise, we will return to discussion of the equatorial waves in general and the ISO in particular. </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738888" y="2336233"/>
          <a:ext cx="5175899" cy="1717457"/>
        </p:xfrm>
        <a:graphic>
          <a:graphicData uri="http://schemas.openxmlformats.org/presentationml/2006/ole">
            <p:oleObj spid="_x0000_s3074" name="Equation" r:id="rId3" imgW="2794000" imgH="927100" progId="Equation.DSMT4">
              <p:embed/>
            </p:oleObj>
          </a:graphicData>
        </a:graphic>
      </p:graphicFrame>
      <p:sp>
        <p:nvSpPr>
          <p:cNvPr id="5" name="TextBox 4"/>
          <p:cNvSpPr txBox="1"/>
          <p:nvPr/>
        </p:nvSpPr>
        <p:spPr>
          <a:xfrm>
            <a:off x="187526" y="534231"/>
            <a:ext cx="7806135" cy="1446550"/>
          </a:xfrm>
          <a:prstGeom prst="rect">
            <a:avLst/>
          </a:prstGeom>
          <a:noFill/>
        </p:spPr>
        <p:txBody>
          <a:bodyPr wrap="square" rtlCol="0">
            <a:spAutoFit/>
          </a:bodyPr>
          <a:lstStyle/>
          <a:p>
            <a:r>
              <a:rPr lang="en-US" sz="2800" u="sng" dirty="0" smtClean="0">
                <a:latin typeface="Cambria"/>
                <a:cs typeface="Cambria"/>
              </a:rPr>
              <a:t>First, are the tropics hydrostatic</a:t>
            </a:r>
            <a:r>
              <a:rPr lang="en-US" sz="2400" dirty="0" smtClean="0">
                <a:latin typeface="Cambria"/>
                <a:cs typeface="Cambria"/>
              </a:rPr>
              <a:t>?</a:t>
            </a:r>
          </a:p>
          <a:p>
            <a:endParaRPr lang="en-US" sz="2000" dirty="0" smtClean="0">
              <a:latin typeface="Cambria"/>
              <a:cs typeface="Cambria"/>
            </a:endParaRPr>
          </a:p>
          <a:p>
            <a:r>
              <a:rPr lang="en-US" sz="2000" dirty="0" smtClean="0">
                <a:latin typeface="Cambria"/>
                <a:cs typeface="Cambria"/>
              </a:rPr>
              <a:t>Consider typical values: </a:t>
            </a:r>
            <a:r>
              <a:rPr lang="en-US" sz="2000" i="1" dirty="0" smtClean="0">
                <a:latin typeface="Cambria"/>
                <a:cs typeface="Cambria"/>
              </a:rPr>
              <a:t>U, W, L, D, P </a:t>
            </a:r>
            <a:r>
              <a:rPr lang="en-US" sz="2000" dirty="0" smtClean="0">
                <a:latin typeface="Cambria"/>
                <a:cs typeface="Cambria"/>
              </a:rPr>
              <a:t>and </a:t>
            </a:r>
            <a:r>
              <a:rPr lang="en-US" sz="2000" i="1" dirty="0" smtClean="0">
                <a:latin typeface="Cambria"/>
                <a:cs typeface="Cambria"/>
              </a:rPr>
              <a:t>F</a:t>
            </a:r>
            <a:r>
              <a:rPr lang="en-US" sz="2000" dirty="0" smtClean="0">
                <a:latin typeface="Cambria"/>
                <a:cs typeface="Cambria"/>
              </a:rPr>
              <a:t> represent typical horizontal and vertical velocity, pressure, length and depth and frequency.  </a:t>
            </a:r>
            <a:endParaRPr lang="en-US" sz="2000" dirty="0">
              <a:latin typeface="Cambria"/>
              <a:cs typeface="Cambria"/>
            </a:endParaRPr>
          </a:p>
        </p:txBody>
      </p:sp>
      <p:graphicFrame>
        <p:nvGraphicFramePr>
          <p:cNvPr id="3075" name="Object 3"/>
          <p:cNvGraphicFramePr>
            <a:graphicFrameLocks noChangeAspect="1"/>
          </p:cNvGraphicFramePr>
          <p:nvPr/>
        </p:nvGraphicFramePr>
        <p:xfrm>
          <a:off x="780821" y="5043664"/>
          <a:ext cx="3342142" cy="1593604"/>
        </p:xfrm>
        <a:graphic>
          <a:graphicData uri="http://schemas.openxmlformats.org/presentationml/2006/ole">
            <p:oleObj spid="_x0000_s3075" name="Equation" r:id="rId4" imgW="1917700" imgH="914400" progId="Equation.DSMT4">
              <p:embed/>
            </p:oleObj>
          </a:graphicData>
        </a:graphic>
      </p:graphicFrame>
      <p:sp>
        <p:nvSpPr>
          <p:cNvPr id="7" name="TextBox 6"/>
          <p:cNvSpPr txBox="1"/>
          <p:nvPr/>
        </p:nvSpPr>
        <p:spPr>
          <a:xfrm>
            <a:off x="187526" y="4253089"/>
            <a:ext cx="8719936" cy="707886"/>
          </a:xfrm>
          <a:prstGeom prst="rect">
            <a:avLst/>
          </a:prstGeom>
          <a:noFill/>
        </p:spPr>
        <p:txBody>
          <a:bodyPr wrap="square" rtlCol="0">
            <a:spAutoFit/>
          </a:bodyPr>
          <a:lstStyle/>
          <a:p>
            <a:r>
              <a:rPr lang="en-US" sz="2000" dirty="0" smtClean="0">
                <a:latin typeface="Cambria"/>
                <a:cs typeface="Cambria"/>
              </a:rPr>
              <a:t>To obtain a pressure scale,</a:t>
            </a:r>
            <a:r>
              <a:rPr lang="en-US" sz="2000" i="1" dirty="0" smtClean="0">
                <a:latin typeface="Cambria"/>
                <a:cs typeface="Cambria"/>
              </a:rPr>
              <a:t> P</a:t>
            </a:r>
            <a:r>
              <a:rPr lang="en-US" sz="2000" dirty="0" smtClean="0">
                <a:latin typeface="Cambria"/>
                <a:cs typeface="Cambria"/>
              </a:rPr>
              <a:t>, we use the zonal momentum equation seeking, successively,  inertial (</a:t>
            </a:r>
            <a:r>
              <a:rPr lang="en-US" sz="2000" i="1" dirty="0" smtClean="0">
                <a:latin typeface="Cambria"/>
                <a:cs typeface="Cambria"/>
              </a:rPr>
              <a:t>F&gt;&gt;</a:t>
            </a:r>
            <a:r>
              <a:rPr lang="en-US" sz="2000" i="1" dirty="0" err="1" smtClean="0">
                <a:latin typeface="Cambria"/>
                <a:cs typeface="Cambria"/>
              </a:rPr>
              <a:t>f</a:t>
            </a:r>
            <a:r>
              <a:rPr lang="en-US" sz="2000" dirty="0" smtClean="0">
                <a:latin typeface="Cambria"/>
                <a:cs typeface="Cambria"/>
              </a:rPr>
              <a:t>) and rotational (</a:t>
            </a:r>
            <a:r>
              <a:rPr lang="en-US" sz="2000" dirty="0" err="1" smtClean="0">
                <a:latin typeface="Cambria"/>
                <a:cs typeface="Cambria"/>
              </a:rPr>
              <a:t>geostrophic</a:t>
            </a:r>
            <a:r>
              <a:rPr lang="en-US" sz="2000" dirty="0" smtClean="0">
                <a:latin typeface="Cambria"/>
                <a:cs typeface="Cambria"/>
              </a:rPr>
              <a:t>) (</a:t>
            </a:r>
            <a:r>
              <a:rPr lang="en-US" sz="2000" i="1" dirty="0" smtClean="0">
                <a:latin typeface="Cambria"/>
                <a:cs typeface="Cambria"/>
              </a:rPr>
              <a:t>F&lt;&lt;</a:t>
            </a:r>
            <a:r>
              <a:rPr lang="en-US" sz="2000" i="1" dirty="0" err="1" smtClean="0">
                <a:latin typeface="Cambria"/>
                <a:cs typeface="Cambria"/>
              </a:rPr>
              <a:t>f</a:t>
            </a:r>
            <a:r>
              <a:rPr lang="en-US" sz="2000" dirty="0" smtClean="0">
                <a:latin typeface="Cambria"/>
                <a:cs typeface="Cambria"/>
              </a:rPr>
              <a:t>) limits </a:t>
            </a:r>
            <a:endParaRPr lang="en-US" sz="2000" dirty="0">
              <a:latin typeface="Cambria"/>
              <a:cs typeface="Cambria"/>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100" name="Object 4"/>
          <p:cNvGraphicFramePr>
            <a:graphicFrameLocks noChangeAspect="1"/>
          </p:cNvGraphicFramePr>
          <p:nvPr/>
        </p:nvGraphicFramePr>
        <p:xfrm>
          <a:off x="556694" y="802080"/>
          <a:ext cx="7671819" cy="732702"/>
        </p:xfrm>
        <a:graphic>
          <a:graphicData uri="http://schemas.openxmlformats.org/presentationml/2006/ole">
            <p:oleObj spid="_x0000_s4100" name="Equation" r:id="rId3" imgW="4521200" imgH="431800" progId="Equation.DSMT4">
              <p:embed/>
            </p:oleObj>
          </a:graphicData>
        </a:graphic>
      </p:graphicFrame>
      <p:graphicFrame>
        <p:nvGraphicFramePr>
          <p:cNvPr id="4101" name="Object 5"/>
          <p:cNvGraphicFramePr>
            <a:graphicFrameLocks noChangeAspect="1"/>
          </p:cNvGraphicFramePr>
          <p:nvPr/>
        </p:nvGraphicFramePr>
        <p:xfrm>
          <a:off x="539286" y="1829745"/>
          <a:ext cx="7950516" cy="750882"/>
        </p:xfrm>
        <a:graphic>
          <a:graphicData uri="http://schemas.openxmlformats.org/presentationml/2006/ole">
            <p:oleObj spid="_x0000_s4101" name="Equation" r:id="rId4" imgW="4572000" imgH="431800" progId="Equation.DSMT4">
              <p:embed/>
            </p:oleObj>
          </a:graphicData>
        </a:graphic>
      </p:graphicFrame>
      <p:sp>
        <p:nvSpPr>
          <p:cNvPr id="6" name="Rectangle 5"/>
          <p:cNvSpPr/>
          <p:nvPr/>
        </p:nvSpPr>
        <p:spPr>
          <a:xfrm>
            <a:off x="539286" y="2747011"/>
            <a:ext cx="4101107" cy="1323439"/>
          </a:xfrm>
          <a:prstGeom prst="rect">
            <a:avLst/>
          </a:prstGeom>
        </p:spPr>
        <p:txBody>
          <a:bodyPr wrap="square">
            <a:spAutoFit/>
          </a:bodyPr>
          <a:lstStyle/>
          <a:p>
            <a:r>
              <a:rPr lang="en-US" sz="2000" dirty="0">
                <a:latin typeface="Cambria"/>
                <a:cs typeface="Cambria"/>
              </a:rPr>
              <a:t>Now for hydrostatic balance</a:t>
            </a:r>
            <a:r>
              <a:rPr lang="en-US" sz="2000" dirty="0" smtClean="0">
                <a:latin typeface="Cambria"/>
                <a:cs typeface="Cambria"/>
              </a:rPr>
              <a:t>:</a:t>
            </a:r>
          </a:p>
          <a:p>
            <a:endParaRPr lang="en-US" sz="2000" dirty="0" smtClean="0">
              <a:latin typeface="Cambria"/>
              <a:cs typeface="Cambria"/>
            </a:endParaRPr>
          </a:p>
          <a:p>
            <a:endParaRPr lang="en-US" sz="2000" dirty="0" smtClean="0">
              <a:latin typeface="Cambria"/>
              <a:cs typeface="Cambria"/>
            </a:endParaRPr>
          </a:p>
          <a:p>
            <a:r>
              <a:rPr lang="en-US" sz="2000" dirty="0" smtClean="0">
                <a:latin typeface="Cambria"/>
                <a:cs typeface="Cambria"/>
              </a:rPr>
              <a:t>So that, if true: </a:t>
            </a:r>
            <a:endParaRPr lang="en-US" sz="2000" dirty="0">
              <a:latin typeface="Cambria"/>
              <a:cs typeface="Cambria"/>
            </a:endParaRPr>
          </a:p>
        </p:txBody>
      </p:sp>
      <p:graphicFrame>
        <p:nvGraphicFramePr>
          <p:cNvPr id="4102" name="Object 6"/>
          <p:cNvGraphicFramePr>
            <a:graphicFrameLocks noChangeAspect="1"/>
          </p:cNvGraphicFramePr>
          <p:nvPr/>
        </p:nvGraphicFramePr>
        <p:xfrm>
          <a:off x="4957568" y="2710257"/>
          <a:ext cx="1896627" cy="792262"/>
        </p:xfrm>
        <a:graphic>
          <a:graphicData uri="http://schemas.openxmlformats.org/presentationml/2006/ole">
            <p:oleObj spid="_x0000_s4102" name="Equation" r:id="rId5" imgW="1003300" imgH="419100" progId="Equation.DSMT4">
              <p:embed/>
            </p:oleObj>
          </a:graphicData>
        </a:graphic>
      </p:graphicFrame>
      <p:sp>
        <p:nvSpPr>
          <p:cNvPr id="11" name="TextBox 10"/>
          <p:cNvSpPr txBox="1"/>
          <p:nvPr/>
        </p:nvSpPr>
        <p:spPr>
          <a:xfrm>
            <a:off x="707483" y="4261613"/>
            <a:ext cx="6972539" cy="2246769"/>
          </a:xfrm>
          <a:prstGeom prst="rect">
            <a:avLst/>
          </a:prstGeom>
          <a:noFill/>
        </p:spPr>
        <p:txBody>
          <a:bodyPr wrap="square" rtlCol="0">
            <a:spAutoFit/>
          </a:bodyPr>
          <a:lstStyle/>
          <a:p>
            <a:r>
              <a:rPr lang="en-US" sz="2000" b="1" u="sng" dirty="0" smtClean="0">
                <a:latin typeface="Cambria"/>
                <a:cs typeface="Cambria"/>
              </a:rPr>
              <a:t>Some questions</a:t>
            </a:r>
            <a:r>
              <a:rPr lang="en-US" sz="2000" b="1" dirty="0" smtClean="0">
                <a:latin typeface="Cambria"/>
                <a:cs typeface="Cambria"/>
              </a:rPr>
              <a:t>:</a:t>
            </a:r>
          </a:p>
          <a:p>
            <a:r>
              <a:rPr lang="en-US" sz="2000" dirty="0" smtClean="0">
                <a:latin typeface="Cambria"/>
                <a:cs typeface="Cambria"/>
              </a:rPr>
              <a:t> </a:t>
            </a:r>
          </a:p>
          <a:p>
            <a:pPr marL="341313" indent="-341313">
              <a:buFont typeface="Wingdings" charset="2"/>
              <a:buChar char="§"/>
            </a:pPr>
            <a:r>
              <a:rPr lang="en-US" sz="2000" dirty="0" smtClean="0">
                <a:latin typeface="Cambria"/>
                <a:cs typeface="Cambria"/>
              </a:rPr>
              <a:t>Are convective clouds hydrostatic, convective clusters?</a:t>
            </a:r>
          </a:p>
          <a:p>
            <a:pPr marL="341313" indent="-341313">
              <a:buFont typeface="Wingdings" charset="2"/>
              <a:buChar char="§"/>
            </a:pPr>
            <a:r>
              <a:rPr lang="en-US" sz="2000" dirty="0" smtClean="0">
                <a:latin typeface="Cambria"/>
                <a:cs typeface="Cambria"/>
              </a:rPr>
              <a:t>Are gravity waves hydrostatic?</a:t>
            </a:r>
          </a:p>
          <a:p>
            <a:pPr marL="341313" indent="-341313">
              <a:buFont typeface="Wingdings" charset="2"/>
              <a:buChar char="§"/>
            </a:pPr>
            <a:r>
              <a:rPr lang="en-US" sz="2000" dirty="0" smtClean="0">
                <a:latin typeface="Cambria"/>
                <a:cs typeface="Cambria"/>
              </a:rPr>
              <a:t>Are the Hadley, Walker cells hydrostatic?</a:t>
            </a:r>
          </a:p>
          <a:p>
            <a:pPr marL="341313" indent="-341313">
              <a:buFont typeface="Wingdings" charset="2"/>
              <a:buChar char="§"/>
            </a:pPr>
            <a:r>
              <a:rPr lang="en-US" sz="2000" dirty="0" smtClean="0">
                <a:latin typeface="Cambria"/>
                <a:cs typeface="Cambria"/>
              </a:rPr>
              <a:t>What happens near the equator as </a:t>
            </a:r>
            <a:r>
              <a:rPr lang="en-US" sz="2000" dirty="0" err="1" smtClean="0">
                <a:latin typeface="Cambria"/>
                <a:cs typeface="Cambria"/>
              </a:rPr>
              <a:t>f</a:t>
            </a:r>
            <a:r>
              <a:rPr lang="en-US" sz="2000" dirty="0" smtClean="0">
                <a:latin typeface="Cambria"/>
                <a:cs typeface="Cambria"/>
              </a:rPr>
              <a:t> </a:t>
            </a:r>
            <a:r>
              <a:rPr lang="en-US" sz="2000" dirty="0" smtClean="0">
                <a:latin typeface="Cambria"/>
                <a:cs typeface="Cambria"/>
                <a:sym typeface="Wingdings"/>
              </a:rPr>
              <a:t>0? Are equatorially trapped modes hydrostatic?</a:t>
            </a:r>
            <a:endParaRPr lang="en-US" sz="2000" dirty="0">
              <a:latin typeface="Cambria"/>
              <a:cs typeface="Cambria"/>
            </a:endParaRPr>
          </a:p>
        </p:txBody>
      </p:sp>
      <p:graphicFrame>
        <p:nvGraphicFramePr>
          <p:cNvPr id="4105" name="Object 9"/>
          <p:cNvGraphicFramePr>
            <a:graphicFrameLocks noChangeAspect="1"/>
          </p:cNvGraphicFramePr>
          <p:nvPr/>
        </p:nvGraphicFramePr>
        <p:xfrm>
          <a:off x="5051952" y="3656464"/>
          <a:ext cx="1366921" cy="805507"/>
        </p:xfrm>
        <a:graphic>
          <a:graphicData uri="http://schemas.openxmlformats.org/presentationml/2006/ole">
            <p:oleObj spid="_x0000_s4105" name="Equation" r:id="rId6" imgW="711200" imgH="419100" progId="Equation.DSMT4">
              <p:embed/>
            </p:oleObj>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58583" y="756163"/>
            <a:ext cx="8236323" cy="461665"/>
          </a:xfrm>
          <a:prstGeom prst="rect">
            <a:avLst/>
          </a:prstGeom>
          <a:noFill/>
        </p:spPr>
        <p:txBody>
          <a:bodyPr wrap="none" rtlCol="0">
            <a:spAutoFit/>
          </a:bodyPr>
          <a:lstStyle/>
          <a:p>
            <a:r>
              <a:rPr lang="en-US" sz="2400" u="sng" dirty="0" smtClean="0">
                <a:solidFill>
                  <a:srgbClr val="FF0000"/>
                </a:solidFill>
                <a:latin typeface="Cambria"/>
                <a:cs typeface="Cambria"/>
              </a:rPr>
              <a:t>INERTIAL BALANCE</a:t>
            </a:r>
            <a:r>
              <a:rPr lang="en-US" sz="2400" dirty="0" smtClean="0">
                <a:solidFill>
                  <a:srgbClr val="FF0000"/>
                </a:solidFill>
                <a:latin typeface="Cambria"/>
                <a:cs typeface="Cambria"/>
              </a:rPr>
              <a:t> </a:t>
            </a:r>
            <a:r>
              <a:rPr lang="en-US" sz="2400" i="1" dirty="0" smtClean="0">
                <a:solidFill>
                  <a:srgbClr val="FF0000"/>
                </a:solidFill>
                <a:latin typeface="Cambria"/>
                <a:cs typeface="Cambria"/>
              </a:rPr>
              <a:t>P</a:t>
            </a:r>
            <a:r>
              <a:rPr lang="en-US" sz="2400" i="1" baseline="-25000" dirty="0" smtClean="0">
                <a:solidFill>
                  <a:srgbClr val="FF0000"/>
                </a:solidFill>
                <a:latin typeface="Cambria"/>
                <a:cs typeface="Cambria"/>
              </a:rPr>
              <a:t>1</a:t>
            </a:r>
            <a:r>
              <a:rPr lang="en-US" sz="2400" dirty="0" smtClean="0">
                <a:solidFill>
                  <a:srgbClr val="FF0000"/>
                </a:solidFill>
                <a:latin typeface="Cambria"/>
                <a:cs typeface="Cambria"/>
              </a:rPr>
              <a:t>                    </a:t>
            </a:r>
            <a:r>
              <a:rPr lang="en-US" sz="2400" u="sng" dirty="0" smtClean="0">
                <a:solidFill>
                  <a:srgbClr val="0000FF"/>
                </a:solidFill>
                <a:latin typeface="Cambria"/>
                <a:cs typeface="Cambria"/>
              </a:rPr>
              <a:t>GEOSTROPHIC BALANCE</a:t>
            </a:r>
            <a:r>
              <a:rPr lang="en-US" sz="2400" dirty="0" smtClean="0">
                <a:solidFill>
                  <a:srgbClr val="0000FF"/>
                </a:solidFill>
                <a:latin typeface="Cambria"/>
                <a:cs typeface="Cambria"/>
              </a:rPr>
              <a:t> </a:t>
            </a:r>
            <a:r>
              <a:rPr lang="en-US" sz="2400" i="1" dirty="0" smtClean="0">
                <a:solidFill>
                  <a:srgbClr val="0000FF"/>
                </a:solidFill>
                <a:latin typeface="Cambria"/>
                <a:cs typeface="Cambria"/>
              </a:rPr>
              <a:t>P</a:t>
            </a:r>
            <a:r>
              <a:rPr lang="en-US" sz="2400" i="1" baseline="-25000" dirty="0" smtClean="0">
                <a:solidFill>
                  <a:srgbClr val="0000FF"/>
                </a:solidFill>
                <a:latin typeface="Cambria"/>
                <a:cs typeface="Cambria"/>
              </a:rPr>
              <a:t>2</a:t>
            </a:r>
            <a:endParaRPr lang="en-US" sz="2400" i="1" baseline="-25000" dirty="0">
              <a:solidFill>
                <a:srgbClr val="0000FF"/>
              </a:solidFill>
              <a:latin typeface="Cambria"/>
              <a:cs typeface="Cambria"/>
            </a:endParaRPr>
          </a:p>
        </p:txBody>
      </p:sp>
      <p:graphicFrame>
        <p:nvGraphicFramePr>
          <p:cNvPr id="3" name="Object 7"/>
          <p:cNvGraphicFramePr>
            <a:graphicFrameLocks noChangeAspect="1"/>
          </p:cNvGraphicFramePr>
          <p:nvPr/>
        </p:nvGraphicFramePr>
        <p:xfrm>
          <a:off x="1170463" y="1372239"/>
          <a:ext cx="1749626" cy="671368"/>
        </p:xfrm>
        <a:graphic>
          <a:graphicData uri="http://schemas.openxmlformats.org/presentationml/2006/ole">
            <p:oleObj spid="_x0000_s5122" name="Equation" r:id="rId3" imgW="1092200" imgH="419100" progId="Equation.DSMT4">
              <p:embed/>
            </p:oleObj>
          </a:graphicData>
        </a:graphic>
      </p:graphicFrame>
      <p:graphicFrame>
        <p:nvGraphicFramePr>
          <p:cNvPr id="5123" name="Object 3"/>
          <p:cNvGraphicFramePr>
            <a:graphicFrameLocks noChangeAspect="1"/>
          </p:cNvGraphicFramePr>
          <p:nvPr/>
        </p:nvGraphicFramePr>
        <p:xfrm>
          <a:off x="5297358" y="1372239"/>
          <a:ext cx="1993900" cy="671512"/>
        </p:xfrm>
        <a:graphic>
          <a:graphicData uri="http://schemas.openxmlformats.org/presentationml/2006/ole">
            <p:oleObj spid="_x0000_s5123" name="Equation" r:id="rId4" imgW="1244600" imgH="419100" progId="Equation.DSMT4">
              <p:embed/>
            </p:oleObj>
          </a:graphicData>
        </a:graphic>
      </p:graphicFrame>
      <p:sp>
        <p:nvSpPr>
          <p:cNvPr id="5" name="TextBox 4"/>
          <p:cNvSpPr txBox="1"/>
          <p:nvPr/>
        </p:nvSpPr>
        <p:spPr>
          <a:xfrm>
            <a:off x="458583" y="2233089"/>
            <a:ext cx="3701074" cy="1938992"/>
          </a:xfrm>
          <a:prstGeom prst="rect">
            <a:avLst/>
          </a:prstGeom>
          <a:noFill/>
        </p:spPr>
        <p:txBody>
          <a:bodyPr wrap="square" rtlCol="0">
            <a:spAutoFit/>
          </a:bodyPr>
          <a:lstStyle/>
          <a:p>
            <a:r>
              <a:rPr lang="en-US" sz="2000" dirty="0" smtClean="0">
                <a:solidFill>
                  <a:srgbClr val="FF0000"/>
                </a:solidFill>
                <a:latin typeface="Cambria"/>
                <a:cs typeface="Cambria"/>
              </a:rPr>
              <a:t>If W&lt;&lt;U and D&lt;&lt;L, the system is hydrostatic</a:t>
            </a:r>
          </a:p>
          <a:p>
            <a:endParaRPr lang="en-US" sz="2000" dirty="0" smtClean="0">
              <a:solidFill>
                <a:srgbClr val="FF0000"/>
              </a:solidFill>
              <a:latin typeface="Cambria"/>
              <a:cs typeface="Cambria"/>
            </a:endParaRPr>
          </a:p>
          <a:p>
            <a:r>
              <a:rPr lang="en-US" sz="2000" dirty="0" smtClean="0">
                <a:solidFill>
                  <a:srgbClr val="FF0000"/>
                </a:solidFill>
                <a:latin typeface="Cambria"/>
                <a:cs typeface="Cambria"/>
              </a:rPr>
              <a:t>Thus convective clouds and clusters are not hydrostatic</a:t>
            </a:r>
          </a:p>
          <a:p>
            <a:r>
              <a:rPr lang="en-US" sz="2000" dirty="0" smtClean="0">
                <a:solidFill>
                  <a:srgbClr val="FF0000"/>
                </a:solidFill>
                <a:latin typeface="Cambria"/>
                <a:cs typeface="Cambria"/>
              </a:rPr>
              <a:t>Gravity waves are hydrostatic</a:t>
            </a:r>
            <a:endParaRPr lang="en-US" sz="2000" dirty="0">
              <a:solidFill>
                <a:srgbClr val="FF0000"/>
              </a:solidFill>
              <a:latin typeface="Cambria"/>
              <a:cs typeface="Cambria"/>
            </a:endParaRPr>
          </a:p>
        </p:txBody>
      </p:sp>
      <p:sp>
        <p:nvSpPr>
          <p:cNvPr id="6" name="TextBox 5"/>
          <p:cNvSpPr txBox="1"/>
          <p:nvPr/>
        </p:nvSpPr>
        <p:spPr>
          <a:xfrm>
            <a:off x="4798948" y="2233089"/>
            <a:ext cx="3562985" cy="4401205"/>
          </a:xfrm>
          <a:prstGeom prst="rect">
            <a:avLst/>
          </a:prstGeom>
          <a:noFill/>
        </p:spPr>
        <p:txBody>
          <a:bodyPr wrap="square" rtlCol="0">
            <a:spAutoFit/>
          </a:bodyPr>
          <a:lstStyle/>
          <a:p>
            <a:r>
              <a:rPr lang="en-US" sz="2000" dirty="0" smtClean="0">
                <a:solidFill>
                  <a:srgbClr val="0000FF"/>
                </a:solidFill>
                <a:latin typeface="Cambria"/>
                <a:cs typeface="Cambria"/>
              </a:rPr>
              <a:t>Even if W≈U and D≈L, the system is hydrostatic as long as F&lt;&lt;</a:t>
            </a:r>
            <a:r>
              <a:rPr lang="en-US" sz="2000" i="1" dirty="0" err="1" smtClean="0">
                <a:solidFill>
                  <a:srgbClr val="0000FF"/>
                </a:solidFill>
                <a:latin typeface="Cambria"/>
                <a:cs typeface="Cambria"/>
              </a:rPr>
              <a:t>f</a:t>
            </a:r>
            <a:endParaRPr lang="en-US" sz="2000" i="1" dirty="0" smtClean="0">
              <a:solidFill>
                <a:srgbClr val="0000FF"/>
              </a:solidFill>
              <a:latin typeface="Cambria"/>
              <a:cs typeface="Cambria"/>
            </a:endParaRPr>
          </a:p>
          <a:p>
            <a:endParaRPr lang="en-US" sz="2000" dirty="0" smtClean="0">
              <a:solidFill>
                <a:srgbClr val="0000FF"/>
              </a:solidFill>
              <a:latin typeface="Cambria"/>
              <a:cs typeface="Cambria"/>
            </a:endParaRPr>
          </a:p>
          <a:p>
            <a:r>
              <a:rPr lang="en-US" sz="2000" dirty="0" smtClean="0">
                <a:solidFill>
                  <a:srgbClr val="0000FF"/>
                </a:solidFill>
                <a:latin typeface="Cambria"/>
                <a:cs typeface="Cambria"/>
              </a:rPr>
              <a:t>For synoptic scale tropical features (</a:t>
            </a:r>
            <a:r>
              <a:rPr lang="en-US" sz="2000" dirty="0" err="1" smtClean="0">
                <a:solidFill>
                  <a:srgbClr val="0000FF"/>
                </a:solidFill>
                <a:latin typeface="Cambria"/>
                <a:cs typeface="Cambria"/>
              </a:rPr>
              <a:t>L≈a</a:t>
            </a:r>
            <a:r>
              <a:rPr lang="en-US" sz="2000" dirty="0" smtClean="0">
                <a:solidFill>
                  <a:srgbClr val="0000FF"/>
                </a:solidFill>
                <a:latin typeface="Cambria"/>
                <a:cs typeface="Cambria"/>
              </a:rPr>
              <a:t>), L still &gt;&gt;D and system is hydrostatic</a:t>
            </a:r>
          </a:p>
          <a:p>
            <a:endParaRPr lang="en-US" sz="2000" dirty="0" smtClean="0">
              <a:solidFill>
                <a:srgbClr val="0000FF"/>
              </a:solidFill>
              <a:latin typeface="Cambria"/>
              <a:cs typeface="Cambria"/>
            </a:endParaRPr>
          </a:p>
          <a:p>
            <a:r>
              <a:rPr lang="en-US" sz="2000" dirty="0" smtClean="0">
                <a:solidFill>
                  <a:srgbClr val="0000FF"/>
                </a:solidFill>
                <a:latin typeface="Cambria"/>
                <a:cs typeface="Cambria"/>
              </a:rPr>
              <a:t>Importantly, even as F tends to small </a:t>
            </a:r>
            <a:r>
              <a:rPr lang="en-US" sz="2000" i="1" dirty="0" err="1" smtClean="0">
                <a:solidFill>
                  <a:srgbClr val="0000FF"/>
                </a:solidFill>
                <a:latin typeface="Cambria"/>
                <a:cs typeface="Cambria"/>
              </a:rPr>
              <a:t>f</a:t>
            </a:r>
            <a:r>
              <a:rPr lang="en-US" sz="2000" dirty="0" smtClean="0">
                <a:solidFill>
                  <a:srgbClr val="0000FF"/>
                </a:solidFill>
                <a:latin typeface="Cambria"/>
                <a:cs typeface="Cambria"/>
              </a:rPr>
              <a:t> near the equator, large scale features are still hydrostatic. Equatorially trapped modes (R, K and G) may be considered hydrostatic</a:t>
            </a:r>
            <a:endParaRPr lang="en-US" sz="2000" dirty="0">
              <a:solidFill>
                <a:srgbClr val="0000FF"/>
              </a:solidFill>
              <a:latin typeface="Cambria"/>
              <a:cs typeface="Cambria"/>
            </a:endParaRPr>
          </a:p>
        </p:txBody>
      </p:sp>
      <p:sp>
        <p:nvSpPr>
          <p:cNvPr id="7" name="TextBox 6"/>
          <p:cNvSpPr txBox="1"/>
          <p:nvPr/>
        </p:nvSpPr>
        <p:spPr>
          <a:xfrm>
            <a:off x="458583" y="4755960"/>
            <a:ext cx="3803361" cy="1323439"/>
          </a:xfrm>
          <a:prstGeom prst="rect">
            <a:avLst/>
          </a:prstGeom>
          <a:noFill/>
          <a:ln w="28575" cap="flat" cmpd="sng" algn="ctr">
            <a:solidFill>
              <a:schemeClr val="tx1"/>
            </a:solidFill>
            <a:prstDash val="solid"/>
            <a:round/>
            <a:headEnd type="none" w="med" len="med"/>
            <a:tailEnd type="none" w="med" len="med"/>
          </a:ln>
        </p:spPr>
        <p:txBody>
          <a:bodyPr wrap="square" rtlCol="0">
            <a:spAutoFit/>
          </a:bodyPr>
          <a:lstStyle/>
          <a:p>
            <a:r>
              <a:rPr lang="en-US" sz="2000" dirty="0" smtClean="0">
                <a:latin typeface="Cambria"/>
                <a:cs typeface="Cambria"/>
              </a:rPr>
              <a:t>Note, though, that the hydrostatic circulation features contain no-hydrostatic elements. This is an important, non-trivial issue</a:t>
            </a:r>
            <a:endParaRPr lang="en-US" sz="2000" dirty="0">
              <a:latin typeface="Cambria"/>
              <a:cs typeface="Cambria"/>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196913" y="1389286"/>
          <a:ext cx="7405357" cy="2371269"/>
        </p:xfrm>
        <a:graphic>
          <a:graphicData uri="http://schemas.openxmlformats.org/presentationml/2006/ole">
            <p:oleObj spid="_x0000_s6146" name="Equation" r:id="rId3" imgW="4838700" imgH="1549400" progId="Equation.DSMT4">
              <p:embed/>
            </p:oleObj>
          </a:graphicData>
        </a:graphic>
      </p:graphicFrame>
      <p:sp>
        <p:nvSpPr>
          <p:cNvPr id="3" name="TextBox 2"/>
          <p:cNvSpPr txBox="1"/>
          <p:nvPr/>
        </p:nvSpPr>
        <p:spPr>
          <a:xfrm>
            <a:off x="298336" y="230127"/>
            <a:ext cx="8089169" cy="707886"/>
          </a:xfrm>
          <a:prstGeom prst="rect">
            <a:avLst/>
          </a:prstGeom>
          <a:noFill/>
        </p:spPr>
        <p:txBody>
          <a:bodyPr wrap="square" rtlCol="0">
            <a:spAutoFit/>
          </a:bodyPr>
          <a:lstStyle/>
          <a:p>
            <a:r>
              <a:rPr lang="en-US" sz="2000" dirty="0" smtClean="0"/>
              <a:t>Scaling of the thermodynamic variables in the tropics leads to the </a:t>
            </a:r>
            <a:r>
              <a:rPr lang="en-US" sz="2000" dirty="0" smtClean="0">
                <a:solidFill>
                  <a:srgbClr val="C0504D"/>
                </a:solidFill>
              </a:rPr>
              <a:t>“</a:t>
            </a:r>
            <a:r>
              <a:rPr lang="en-US" sz="2000" dirty="0" err="1" smtClean="0">
                <a:solidFill>
                  <a:srgbClr val="C0504D"/>
                </a:solidFill>
              </a:rPr>
              <a:t>Charney</a:t>
            </a:r>
            <a:r>
              <a:rPr lang="en-US" sz="2000" dirty="0" smtClean="0">
                <a:solidFill>
                  <a:srgbClr val="C0504D"/>
                </a:solidFill>
              </a:rPr>
              <a:t> Conundrum”</a:t>
            </a:r>
            <a:r>
              <a:rPr lang="en-US" sz="2000" dirty="0" smtClean="0"/>
              <a:t>, a problem that still persist in tropical meteorology</a:t>
            </a:r>
            <a:endParaRPr lang="en-US" sz="2000" dirty="0"/>
          </a:p>
        </p:txBody>
      </p:sp>
      <p:sp>
        <p:nvSpPr>
          <p:cNvPr id="4" name="Rectangle 3"/>
          <p:cNvSpPr/>
          <p:nvPr/>
        </p:nvSpPr>
        <p:spPr>
          <a:xfrm>
            <a:off x="5459466" y="1261437"/>
            <a:ext cx="1039915" cy="3042792"/>
          </a:xfrm>
          <a:prstGeom prst="rect">
            <a:avLst/>
          </a:prstGeom>
          <a:noFill/>
          <a:ln w="28575" cap="flat" cmpd="sng" algn="ctr">
            <a:solidFill>
              <a:schemeClr val="accent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733871" y="1892156"/>
            <a:ext cx="1892303" cy="1477328"/>
          </a:xfrm>
          <a:prstGeom prst="rect">
            <a:avLst/>
          </a:prstGeom>
          <a:noFill/>
        </p:spPr>
        <p:txBody>
          <a:bodyPr wrap="square" rtlCol="0">
            <a:spAutoFit/>
          </a:bodyPr>
          <a:lstStyle/>
          <a:p>
            <a:r>
              <a:rPr lang="en-US" dirty="0" smtClean="0">
                <a:solidFill>
                  <a:schemeClr val="accent2"/>
                </a:solidFill>
              </a:rPr>
              <a:t>Note that the geometric terms go to zero </a:t>
            </a:r>
            <a:r>
              <a:rPr lang="en-US" dirty="0">
                <a:solidFill>
                  <a:schemeClr val="accent2"/>
                </a:solidFill>
              </a:rPr>
              <a:t>n</a:t>
            </a:r>
            <a:r>
              <a:rPr lang="en-US" dirty="0" smtClean="0">
                <a:solidFill>
                  <a:schemeClr val="accent2"/>
                </a:solidFill>
              </a:rPr>
              <a:t>ear the equator as tan-&gt; 0</a:t>
            </a:r>
            <a:endParaRPr lang="en-US" dirty="0">
              <a:solidFill>
                <a:schemeClr val="accent2"/>
              </a:solidFill>
            </a:endParaRPr>
          </a:p>
        </p:txBody>
      </p:sp>
      <p:graphicFrame>
        <p:nvGraphicFramePr>
          <p:cNvPr id="6147" name="Object 3"/>
          <p:cNvGraphicFramePr>
            <a:graphicFrameLocks noChangeAspect="1"/>
          </p:cNvGraphicFramePr>
          <p:nvPr/>
        </p:nvGraphicFramePr>
        <p:xfrm>
          <a:off x="2011631" y="4478604"/>
          <a:ext cx="3437134" cy="667208"/>
        </p:xfrm>
        <a:graphic>
          <a:graphicData uri="http://schemas.openxmlformats.org/presentationml/2006/ole">
            <p:oleObj spid="_x0000_s6147" name="Equation" r:id="rId4" imgW="2159000" imgH="419100" progId="Equation.DSMT4">
              <p:embed/>
            </p:oleObj>
          </a:graphicData>
        </a:graphic>
      </p:graphicFrame>
      <p:graphicFrame>
        <p:nvGraphicFramePr>
          <p:cNvPr id="6148" name="Object 4"/>
          <p:cNvGraphicFramePr>
            <a:graphicFrameLocks noChangeAspect="1"/>
          </p:cNvGraphicFramePr>
          <p:nvPr/>
        </p:nvGraphicFramePr>
        <p:xfrm>
          <a:off x="1994291" y="5326256"/>
          <a:ext cx="3452465" cy="721084"/>
        </p:xfrm>
        <a:graphic>
          <a:graphicData uri="http://schemas.openxmlformats.org/presentationml/2006/ole">
            <p:oleObj spid="_x0000_s6148" name="Equation" r:id="rId5" imgW="2006600" imgH="419100" progId="Equation.DSMT4">
              <p:embed/>
            </p:oleObj>
          </a:graphicData>
        </a:graphic>
      </p:graphicFrame>
      <p:sp>
        <p:nvSpPr>
          <p:cNvPr id="9" name="TextBox 8"/>
          <p:cNvSpPr txBox="1"/>
          <p:nvPr/>
        </p:nvSpPr>
        <p:spPr>
          <a:xfrm>
            <a:off x="212463" y="4576984"/>
            <a:ext cx="1651414" cy="400110"/>
          </a:xfrm>
          <a:prstGeom prst="rect">
            <a:avLst/>
          </a:prstGeom>
          <a:noFill/>
        </p:spPr>
        <p:txBody>
          <a:bodyPr wrap="none" rtlCol="0">
            <a:spAutoFit/>
          </a:bodyPr>
          <a:lstStyle/>
          <a:p>
            <a:r>
              <a:rPr lang="en-US" sz="2000" dirty="0" smtClean="0">
                <a:latin typeface="Cambria"/>
                <a:cs typeface="Cambria"/>
              </a:rPr>
              <a:t>Mid-latitudes</a:t>
            </a:r>
            <a:endParaRPr lang="en-US" sz="2000" dirty="0">
              <a:latin typeface="Cambria"/>
              <a:cs typeface="Cambria"/>
            </a:endParaRPr>
          </a:p>
        </p:txBody>
      </p:sp>
      <p:sp>
        <p:nvSpPr>
          <p:cNvPr id="10" name="TextBox 9"/>
          <p:cNvSpPr txBox="1"/>
          <p:nvPr/>
        </p:nvSpPr>
        <p:spPr>
          <a:xfrm>
            <a:off x="194383" y="5402701"/>
            <a:ext cx="1003575" cy="400110"/>
          </a:xfrm>
          <a:prstGeom prst="rect">
            <a:avLst/>
          </a:prstGeom>
          <a:noFill/>
        </p:spPr>
        <p:txBody>
          <a:bodyPr wrap="none" rtlCol="0">
            <a:spAutoFit/>
          </a:bodyPr>
          <a:lstStyle/>
          <a:p>
            <a:r>
              <a:rPr lang="en-US" sz="2000" dirty="0" smtClean="0">
                <a:latin typeface="Cambria"/>
                <a:cs typeface="Cambria"/>
              </a:rPr>
              <a:t>Tropics</a:t>
            </a:r>
            <a:endParaRPr lang="en-US" sz="2000" dirty="0">
              <a:latin typeface="Cambria"/>
              <a:cs typeface="Cambria"/>
            </a:endParaRPr>
          </a:p>
        </p:txBody>
      </p:sp>
      <p:sp>
        <p:nvSpPr>
          <p:cNvPr id="11" name="TextBox 10"/>
          <p:cNvSpPr txBox="1"/>
          <p:nvPr/>
        </p:nvSpPr>
        <p:spPr>
          <a:xfrm>
            <a:off x="5634287" y="4576984"/>
            <a:ext cx="3315795" cy="400110"/>
          </a:xfrm>
          <a:prstGeom prst="rect">
            <a:avLst/>
          </a:prstGeom>
          <a:noFill/>
        </p:spPr>
        <p:txBody>
          <a:bodyPr wrap="square" rtlCol="0">
            <a:spAutoFit/>
          </a:bodyPr>
          <a:lstStyle/>
          <a:p>
            <a:r>
              <a:rPr lang="en-US" sz="2000" dirty="0" smtClean="0">
                <a:solidFill>
                  <a:srgbClr val="000000"/>
                </a:solidFill>
                <a:latin typeface="Cambria"/>
                <a:cs typeface="Cambria"/>
              </a:rPr>
              <a:t>U, L, </a:t>
            </a:r>
            <a:r>
              <a:rPr lang="en-US" sz="2000" i="1" dirty="0" err="1" smtClean="0">
                <a:solidFill>
                  <a:srgbClr val="000000"/>
                </a:solidFill>
                <a:latin typeface="Cambria"/>
                <a:cs typeface="Cambria"/>
              </a:rPr>
              <a:t>f</a:t>
            </a:r>
            <a:r>
              <a:rPr lang="en-US" sz="2000" dirty="0" smtClean="0">
                <a:solidFill>
                  <a:srgbClr val="000000"/>
                </a:solidFill>
                <a:latin typeface="Cambria"/>
                <a:cs typeface="Cambria"/>
              </a:rPr>
              <a:t>: 10 ms</a:t>
            </a:r>
            <a:r>
              <a:rPr lang="en-US" sz="2000" baseline="30000" dirty="0" smtClean="0">
                <a:solidFill>
                  <a:srgbClr val="000000"/>
                </a:solidFill>
                <a:latin typeface="Cambria"/>
                <a:cs typeface="Cambria"/>
              </a:rPr>
              <a:t>-1</a:t>
            </a:r>
            <a:r>
              <a:rPr lang="en-US" sz="2000" dirty="0" smtClean="0">
                <a:solidFill>
                  <a:srgbClr val="000000"/>
                </a:solidFill>
                <a:latin typeface="Cambria"/>
                <a:cs typeface="Cambria"/>
              </a:rPr>
              <a:t>, 10</a:t>
            </a:r>
            <a:r>
              <a:rPr lang="en-US" sz="2000" baseline="30000" dirty="0" smtClean="0">
                <a:solidFill>
                  <a:srgbClr val="000000"/>
                </a:solidFill>
                <a:latin typeface="Cambria"/>
                <a:cs typeface="Cambria"/>
              </a:rPr>
              <a:t>6</a:t>
            </a:r>
            <a:r>
              <a:rPr lang="en-US" sz="2000" dirty="0" smtClean="0">
                <a:solidFill>
                  <a:srgbClr val="000000"/>
                </a:solidFill>
                <a:latin typeface="Cambria"/>
                <a:cs typeface="Cambria"/>
              </a:rPr>
              <a:t> </a:t>
            </a:r>
            <a:r>
              <a:rPr lang="en-US" sz="2000" dirty="0" err="1" smtClean="0">
                <a:solidFill>
                  <a:srgbClr val="000000"/>
                </a:solidFill>
                <a:latin typeface="Cambria"/>
                <a:cs typeface="Cambria"/>
              </a:rPr>
              <a:t>m</a:t>
            </a:r>
            <a:r>
              <a:rPr lang="en-US" sz="2000" dirty="0" smtClean="0">
                <a:solidFill>
                  <a:srgbClr val="000000"/>
                </a:solidFill>
                <a:latin typeface="Cambria"/>
                <a:cs typeface="Cambria"/>
              </a:rPr>
              <a:t>, 10</a:t>
            </a:r>
            <a:r>
              <a:rPr lang="en-US" sz="2000" baseline="30000" dirty="0" smtClean="0">
                <a:solidFill>
                  <a:srgbClr val="000000"/>
                </a:solidFill>
                <a:latin typeface="Cambria"/>
                <a:cs typeface="Cambria"/>
              </a:rPr>
              <a:t>-4 </a:t>
            </a:r>
            <a:r>
              <a:rPr lang="en-US" sz="2000" dirty="0" smtClean="0">
                <a:solidFill>
                  <a:srgbClr val="000000"/>
                </a:solidFill>
                <a:latin typeface="Cambria"/>
                <a:cs typeface="Cambria"/>
              </a:rPr>
              <a:t>s</a:t>
            </a:r>
            <a:r>
              <a:rPr lang="en-US" sz="2000" baseline="30000" dirty="0" smtClean="0">
                <a:solidFill>
                  <a:srgbClr val="000000"/>
                </a:solidFill>
                <a:latin typeface="Cambria"/>
                <a:cs typeface="Cambria"/>
              </a:rPr>
              <a:t>-1</a:t>
            </a:r>
            <a:endParaRPr lang="en-US" sz="2000" baseline="30000" dirty="0">
              <a:solidFill>
                <a:srgbClr val="000000"/>
              </a:solidFill>
              <a:latin typeface="Cambria"/>
              <a:cs typeface="Cambria"/>
            </a:endParaRPr>
          </a:p>
        </p:txBody>
      </p:sp>
      <p:sp>
        <p:nvSpPr>
          <p:cNvPr id="12" name="TextBox 11"/>
          <p:cNvSpPr txBox="1"/>
          <p:nvPr/>
        </p:nvSpPr>
        <p:spPr>
          <a:xfrm>
            <a:off x="5633255" y="5462362"/>
            <a:ext cx="3315795" cy="400110"/>
          </a:xfrm>
          <a:prstGeom prst="rect">
            <a:avLst/>
          </a:prstGeom>
          <a:noFill/>
        </p:spPr>
        <p:txBody>
          <a:bodyPr wrap="square" rtlCol="0">
            <a:spAutoFit/>
          </a:bodyPr>
          <a:lstStyle/>
          <a:p>
            <a:r>
              <a:rPr lang="en-US" sz="2000" dirty="0" smtClean="0">
                <a:solidFill>
                  <a:srgbClr val="000000"/>
                </a:solidFill>
                <a:latin typeface="Cambria"/>
                <a:cs typeface="Cambria"/>
              </a:rPr>
              <a:t>U, L, </a:t>
            </a:r>
            <a:r>
              <a:rPr lang="en-US" sz="2000" i="1" dirty="0" err="1" smtClean="0">
                <a:solidFill>
                  <a:srgbClr val="000000"/>
                </a:solidFill>
                <a:latin typeface="Cambria"/>
                <a:cs typeface="Cambria"/>
              </a:rPr>
              <a:t>f</a:t>
            </a:r>
            <a:r>
              <a:rPr lang="en-US" sz="2000" dirty="0" smtClean="0">
                <a:solidFill>
                  <a:srgbClr val="000000"/>
                </a:solidFill>
                <a:latin typeface="Cambria"/>
                <a:cs typeface="Cambria"/>
              </a:rPr>
              <a:t>: 10 ms</a:t>
            </a:r>
            <a:r>
              <a:rPr lang="en-US" sz="2000" baseline="30000" dirty="0" smtClean="0">
                <a:solidFill>
                  <a:srgbClr val="000000"/>
                </a:solidFill>
                <a:latin typeface="Cambria"/>
                <a:cs typeface="Cambria"/>
              </a:rPr>
              <a:t>-1</a:t>
            </a:r>
            <a:r>
              <a:rPr lang="en-US" sz="2000" dirty="0" smtClean="0">
                <a:solidFill>
                  <a:srgbClr val="000000"/>
                </a:solidFill>
                <a:latin typeface="Cambria"/>
                <a:cs typeface="Cambria"/>
              </a:rPr>
              <a:t>, 10</a:t>
            </a:r>
            <a:r>
              <a:rPr lang="en-US" sz="2000" baseline="30000" dirty="0" smtClean="0">
                <a:solidFill>
                  <a:srgbClr val="000000"/>
                </a:solidFill>
                <a:latin typeface="Cambria"/>
                <a:cs typeface="Cambria"/>
              </a:rPr>
              <a:t>6</a:t>
            </a:r>
            <a:r>
              <a:rPr lang="en-US" sz="2000" dirty="0" smtClean="0">
                <a:solidFill>
                  <a:srgbClr val="000000"/>
                </a:solidFill>
                <a:latin typeface="Cambria"/>
                <a:cs typeface="Cambria"/>
              </a:rPr>
              <a:t> </a:t>
            </a:r>
            <a:r>
              <a:rPr lang="en-US" sz="2000" dirty="0" err="1" smtClean="0">
                <a:solidFill>
                  <a:srgbClr val="000000"/>
                </a:solidFill>
                <a:latin typeface="Cambria"/>
                <a:cs typeface="Cambria"/>
              </a:rPr>
              <a:t>m</a:t>
            </a:r>
            <a:r>
              <a:rPr lang="en-US" sz="2000" dirty="0" smtClean="0">
                <a:solidFill>
                  <a:srgbClr val="000000"/>
                </a:solidFill>
                <a:latin typeface="Cambria"/>
                <a:cs typeface="Cambria"/>
              </a:rPr>
              <a:t>, 10</a:t>
            </a:r>
            <a:r>
              <a:rPr lang="en-US" sz="2000" baseline="30000" dirty="0" smtClean="0">
                <a:solidFill>
                  <a:srgbClr val="000000"/>
                </a:solidFill>
                <a:latin typeface="Cambria"/>
                <a:cs typeface="Cambria"/>
              </a:rPr>
              <a:t>-5 </a:t>
            </a:r>
            <a:r>
              <a:rPr lang="en-US" sz="2000" dirty="0" smtClean="0">
                <a:solidFill>
                  <a:srgbClr val="000000"/>
                </a:solidFill>
                <a:latin typeface="Cambria"/>
                <a:cs typeface="Cambria"/>
              </a:rPr>
              <a:t>s</a:t>
            </a:r>
            <a:r>
              <a:rPr lang="en-US" sz="2000" baseline="30000" dirty="0" smtClean="0">
                <a:solidFill>
                  <a:srgbClr val="000000"/>
                </a:solidFill>
                <a:latin typeface="Cambria"/>
                <a:cs typeface="Cambria"/>
              </a:rPr>
              <a:t>-1</a:t>
            </a:r>
            <a:endParaRPr lang="en-US" sz="2000" baseline="30000" dirty="0">
              <a:solidFill>
                <a:srgbClr val="000000"/>
              </a:solidFill>
              <a:latin typeface="Cambria"/>
              <a:cs typeface="Cambria"/>
            </a:endParaRPr>
          </a:p>
        </p:txBody>
      </p:sp>
      <p:sp>
        <p:nvSpPr>
          <p:cNvPr id="13" name="Oval 12"/>
          <p:cNvSpPr/>
          <p:nvPr/>
        </p:nvSpPr>
        <p:spPr>
          <a:xfrm>
            <a:off x="1994291" y="4478604"/>
            <a:ext cx="409445" cy="354065"/>
          </a:xfrm>
          <a:prstGeom prst="ellipse">
            <a:avLst/>
          </a:prstGeom>
          <a:noFill/>
          <a:ln w="28575" cap="flat" cmpd="sng" algn="ctr">
            <a:solidFill>
              <a:srgbClr val="C0504D"/>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a:stCxn id="13" idx="1"/>
          </p:cNvCxnSpPr>
          <p:nvPr/>
        </p:nvCxnSpPr>
        <p:spPr>
          <a:xfrm rot="16200000" flipV="1">
            <a:off x="1396765" y="3872967"/>
            <a:ext cx="226227" cy="1088751"/>
          </a:xfrm>
          <a:prstGeom prst="line">
            <a:avLst/>
          </a:prstGeom>
          <a:ln>
            <a:solidFill>
              <a:srgbClr val="C0504D"/>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94383" y="3966699"/>
            <a:ext cx="3063872" cy="369332"/>
          </a:xfrm>
          <a:prstGeom prst="rect">
            <a:avLst/>
          </a:prstGeom>
          <a:noFill/>
          <a:ln>
            <a:noFill/>
          </a:ln>
        </p:spPr>
        <p:txBody>
          <a:bodyPr wrap="none" rtlCol="0">
            <a:spAutoFit/>
          </a:bodyPr>
          <a:lstStyle/>
          <a:p>
            <a:r>
              <a:rPr lang="en-US" dirty="0" smtClean="0">
                <a:solidFill>
                  <a:schemeClr val="accent2"/>
                </a:solidFill>
              </a:rPr>
              <a:t>Horizontal/temporal variability</a:t>
            </a:r>
            <a:endParaRPr lang="en-US" dirty="0">
              <a:solidFill>
                <a:schemeClr val="accent2"/>
              </a:solidFill>
            </a:endParaRPr>
          </a:p>
        </p:txBody>
      </p:sp>
      <p:sp>
        <p:nvSpPr>
          <p:cNvPr id="17" name="TextBox 16"/>
          <p:cNvSpPr txBox="1"/>
          <p:nvPr/>
        </p:nvSpPr>
        <p:spPr>
          <a:xfrm>
            <a:off x="565384" y="6047340"/>
            <a:ext cx="7822121" cy="646331"/>
          </a:xfrm>
          <a:prstGeom prst="rect">
            <a:avLst/>
          </a:prstGeom>
          <a:noFill/>
        </p:spPr>
        <p:txBody>
          <a:bodyPr wrap="square" rtlCol="0">
            <a:spAutoFit/>
          </a:bodyPr>
          <a:lstStyle/>
          <a:p>
            <a:r>
              <a:rPr lang="en-US" dirty="0" smtClean="0">
                <a:solidFill>
                  <a:srgbClr val="C0504D"/>
                </a:solidFill>
                <a:latin typeface="Cambria"/>
                <a:cs typeface="Cambria"/>
              </a:rPr>
              <a:t>Variability of thermodynamical quantities in tropics order of magnitude smaller than in the extratropics for same scale of motion </a:t>
            </a:r>
            <a:endParaRPr lang="en-US" dirty="0">
              <a:solidFill>
                <a:srgbClr val="C0504D"/>
              </a:solidFill>
              <a:latin typeface="Cambria"/>
              <a:cs typeface="Cambria"/>
            </a:endParaRPr>
          </a:p>
        </p:txBody>
      </p:sp>
      <p:sp>
        <p:nvSpPr>
          <p:cNvPr id="18" name="TextBox 17"/>
          <p:cNvSpPr txBox="1"/>
          <p:nvPr/>
        </p:nvSpPr>
        <p:spPr>
          <a:xfrm>
            <a:off x="76711" y="3615664"/>
            <a:ext cx="3452175" cy="369332"/>
          </a:xfrm>
          <a:prstGeom prst="rect">
            <a:avLst/>
          </a:prstGeom>
          <a:noFill/>
        </p:spPr>
        <p:txBody>
          <a:bodyPr wrap="square" rtlCol="0">
            <a:spAutoFit/>
          </a:bodyPr>
          <a:lstStyle/>
          <a:p>
            <a:r>
              <a:rPr lang="en-US" dirty="0" smtClean="0">
                <a:solidFill>
                  <a:srgbClr val="FF0000"/>
                </a:solidFill>
                <a:latin typeface="Cambria"/>
                <a:cs typeface="Cambria"/>
              </a:rPr>
              <a:t>R</a:t>
            </a:r>
            <a:r>
              <a:rPr lang="en-US" baseline="-25000" dirty="0" smtClean="0">
                <a:solidFill>
                  <a:srgbClr val="FF0000"/>
                </a:solidFill>
                <a:latin typeface="Cambria"/>
                <a:cs typeface="Cambria"/>
              </a:rPr>
              <a:t>o</a:t>
            </a:r>
            <a:r>
              <a:rPr lang="en-US" dirty="0" smtClean="0">
                <a:solidFill>
                  <a:srgbClr val="FF0000"/>
                </a:solidFill>
                <a:latin typeface="Cambria"/>
                <a:cs typeface="Cambria"/>
              </a:rPr>
              <a:t>=U/</a:t>
            </a:r>
            <a:r>
              <a:rPr lang="en-US" dirty="0" err="1" smtClean="0">
                <a:solidFill>
                  <a:srgbClr val="FF0000"/>
                </a:solidFill>
                <a:latin typeface="Cambria"/>
                <a:cs typeface="Cambria"/>
              </a:rPr>
              <a:t>fL</a:t>
            </a:r>
            <a:r>
              <a:rPr lang="en-US" dirty="0" smtClean="0">
                <a:solidFill>
                  <a:srgbClr val="FF0000"/>
                </a:solidFill>
                <a:latin typeface="Cambria"/>
                <a:cs typeface="Cambria"/>
              </a:rPr>
              <a:t> (inertial/rotational)</a:t>
            </a:r>
            <a:endParaRPr lang="en-US" dirty="0">
              <a:solidFill>
                <a:srgbClr val="FF0000"/>
              </a:solidFill>
              <a:latin typeface="Cambria"/>
              <a:cs typeface="Cambria"/>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298336" y="230127"/>
            <a:ext cx="8089169" cy="707886"/>
          </a:xfrm>
          <a:prstGeom prst="rect">
            <a:avLst/>
          </a:prstGeom>
          <a:noFill/>
        </p:spPr>
        <p:txBody>
          <a:bodyPr wrap="square" rtlCol="0">
            <a:spAutoFit/>
          </a:bodyPr>
          <a:lstStyle/>
          <a:p>
            <a:r>
              <a:rPr lang="en-US" sz="2000" dirty="0" smtClean="0"/>
              <a:t>Scaling of the thermodynamic variables in the tropics leads to the </a:t>
            </a:r>
            <a:r>
              <a:rPr lang="en-US" sz="2000" dirty="0" smtClean="0">
                <a:solidFill>
                  <a:srgbClr val="C0504D"/>
                </a:solidFill>
              </a:rPr>
              <a:t>“</a:t>
            </a:r>
            <a:r>
              <a:rPr lang="en-US" sz="2000" dirty="0" err="1" smtClean="0">
                <a:solidFill>
                  <a:srgbClr val="C0504D"/>
                </a:solidFill>
              </a:rPr>
              <a:t>Charney</a:t>
            </a:r>
            <a:r>
              <a:rPr lang="en-US" sz="2000" dirty="0" smtClean="0">
                <a:solidFill>
                  <a:srgbClr val="C0504D"/>
                </a:solidFill>
              </a:rPr>
              <a:t> Conundrum”</a:t>
            </a:r>
            <a:r>
              <a:rPr lang="en-US" sz="2000" dirty="0" smtClean="0"/>
              <a:t>, a problem that still persist in tropical meteorology</a:t>
            </a:r>
            <a:endParaRPr lang="en-US" sz="2000" dirty="0"/>
          </a:p>
        </p:txBody>
      </p:sp>
      <p:graphicFrame>
        <p:nvGraphicFramePr>
          <p:cNvPr id="6147" name="Object 3"/>
          <p:cNvGraphicFramePr>
            <a:graphicFrameLocks noChangeAspect="1"/>
          </p:cNvGraphicFramePr>
          <p:nvPr/>
        </p:nvGraphicFramePr>
        <p:xfrm>
          <a:off x="2011631" y="4478604"/>
          <a:ext cx="3437134" cy="667208"/>
        </p:xfrm>
        <a:graphic>
          <a:graphicData uri="http://schemas.openxmlformats.org/presentationml/2006/ole">
            <p:oleObj spid="_x0000_s21507" name="Equation" r:id="rId3" imgW="2159000" imgH="419100" progId="Equation.DSMT4">
              <p:embed/>
            </p:oleObj>
          </a:graphicData>
        </a:graphic>
      </p:graphicFrame>
      <p:graphicFrame>
        <p:nvGraphicFramePr>
          <p:cNvPr id="6148" name="Object 4"/>
          <p:cNvGraphicFramePr>
            <a:graphicFrameLocks noChangeAspect="1"/>
          </p:cNvGraphicFramePr>
          <p:nvPr/>
        </p:nvGraphicFramePr>
        <p:xfrm>
          <a:off x="1994291" y="5326256"/>
          <a:ext cx="3452465" cy="721084"/>
        </p:xfrm>
        <a:graphic>
          <a:graphicData uri="http://schemas.openxmlformats.org/presentationml/2006/ole">
            <p:oleObj spid="_x0000_s21508" name="Equation" r:id="rId4" imgW="2006600" imgH="419100" progId="Equation.DSMT4">
              <p:embed/>
            </p:oleObj>
          </a:graphicData>
        </a:graphic>
      </p:graphicFrame>
      <p:sp>
        <p:nvSpPr>
          <p:cNvPr id="9" name="TextBox 8"/>
          <p:cNvSpPr txBox="1"/>
          <p:nvPr/>
        </p:nvSpPr>
        <p:spPr>
          <a:xfrm>
            <a:off x="212463" y="4576984"/>
            <a:ext cx="1651414" cy="400110"/>
          </a:xfrm>
          <a:prstGeom prst="rect">
            <a:avLst/>
          </a:prstGeom>
          <a:noFill/>
        </p:spPr>
        <p:txBody>
          <a:bodyPr wrap="none" rtlCol="0">
            <a:spAutoFit/>
          </a:bodyPr>
          <a:lstStyle/>
          <a:p>
            <a:r>
              <a:rPr lang="en-US" sz="2000" dirty="0" smtClean="0">
                <a:latin typeface="Cambria"/>
                <a:cs typeface="Cambria"/>
              </a:rPr>
              <a:t>Mid-latitudes</a:t>
            </a:r>
            <a:endParaRPr lang="en-US" sz="2000" dirty="0">
              <a:latin typeface="Cambria"/>
              <a:cs typeface="Cambria"/>
            </a:endParaRPr>
          </a:p>
        </p:txBody>
      </p:sp>
      <p:sp>
        <p:nvSpPr>
          <p:cNvPr id="10" name="TextBox 9"/>
          <p:cNvSpPr txBox="1"/>
          <p:nvPr/>
        </p:nvSpPr>
        <p:spPr>
          <a:xfrm>
            <a:off x="194383" y="5402701"/>
            <a:ext cx="1003575" cy="400110"/>
          </a:xfrm>
          <a:prstGeom prst="rect">
            <a:avLst/>
          </a:prstGeom>
          <a:noFill/>
        </p:spPr>
        <p:txBody>
          <a:bodyPr wrap="none" rtlCol="0">
            <a:spAutoFit/>
          </a:bodyPr>
          <a:lstStyle/>
          <a:p>
            <a:r>
              <a:rPr lang="en-US" sz="2000" dirty="0" smtClean="0">
                <a:latin typeface="Cambria"/>
                <a:cs typeface="Cambria"/>
              </a:rPr>
              <a:t>Tropics</a:t>
            </a:r>
            <a:endParaRPr lang="en-US" sz="2000" dirty="0">
              <a:latin typeface="Cambria"/>
              <a:cs typeface="Cambria"/>
            </a:endParaRPr>
          </a:p>
        </p:txBody>
      </p:sp>
      <p:sp>
        <p:nvSpPr>
          <p:cNvPr id="11" name="TextBox 10"/>
          <p:cNvSpPr txBox="1"/>
          <p:nvPr/>
        </p:nvSpPr>
        <p:spPr>
          <a:xfrm>
            <a:off x="5634287" y="4576984"/>
            <a:ext cx="3315795" cy="400110"/>
          </a:xfrm>
          <a:prstGeom prst="rect">
            <a:avLst/>
          </a:prstGeom>
          <a:noFill/>
        </p:spPr>
        <p:txBody>
          <a:bodyPr wrap="square" rtlCol="0">
            <a:spAutoFit/>
          </a:bodyPr>
          <a:lstStyle/>
          <a:p>
            <a:r>
              <a:rPr lang="en-US" sz="2000" dirty="0" smtClean="0">
                <a:solidFill>
                  <a:srgbClr val="000000"/>
                </a:solidFill>
                <a:latin typeface="Cambria"/>
                <a:cs typeface="Cambria"/>
              </a:rPr>
              <a:t>U, L, </a:t>
            </a:r>
            <a:r>
              <a:rPr lang="en-US" sz="2000" i="1" dirty="0" err="1" smtClean="0">
                <a:solidFill>
                  <a:srgbClr val="000000"/>
                </a:solidFill>
                <a:latin typeface="Cambria"/>
                <a:cs typeface="Cambria"/>
              </a:rPr>
              <a:t>f</a:t>
            </a:r>
            <a:r>
              <a:rPr lang="en-US" sz="2000" dirty="0" smtClean="0">
                <a:solidFill>
                  <a:srgbClr val="000000"/>
                </a:solidFill>
                <a:latin typeface="Cambria"/>
                <a:cs typeface="Cambria"/>
              </a:rPr>
              <a:t>: 10 ms</a:t>
            </a:r>
            <a:r>
              <a:rPr lang="en-US" sz="2000" baseline="30000" dirty="0" smtClean="0">
                <a:solidFill>
                  <a:srgbClr val="000000"/>
                </a:solidFill>
                <a:latin typeface="Cambria"/>
                <a:cs typeface="Cambria"/>
              </a:rPr>
              <a:t>-1</a:t>
            </a:r>
            <a:r>
              <a:rPr lang="en-US" sz="2000" dirty="0" smtClean="0">
                <a:solidFill>
                  <a:srgbClr val="000000"/>
                </a:solidFill>
                <a:latin typeface="Cambria"/>
                <a:cs typeface="Cambria"/>
              </a:rPr>
              <a:t>, 10</a:t>
            </a:r>
            <a:r>
              <a:rPr lang="en-US" sz="2000" baseline="30000" dirty="0" smtClean="0">
                <a:solidFill>
                  <a:srgbClr val="000000"/>
                </a:solidFill>
                <a:latin typeface="Cambria"/>
                <a:cs typeface="Cambria"/>
              </a:rPr>
              <a:t>6</a:t>
            </a:r>
            <a:r>
              <a:rPr lang="en-US" sz="2000" dirty="0" smtClean="0">
                <a:solidFill>
                  <a:srgbClr val="000000"/>
                </a:solidFill>
                <a:latin typeface="Cambria"/>
                <a:cs typeface="Cambria"/>
              </a:rPr>
              <a:t> </a:t>
            </a:r>
            <a:r>
              <a:rPr lang="en-US" sz="2000" dirty="0" err="1" smtClean="0">
                <a:solidFill>
                  <a:srgbClr val="000000"/>
                </a:solidFill>
                <a:latin typeface="Cambria"/>
                <a:cs typeface="Cambria"/>
              </a:rPr>
              <a:t>m</a:t>
            </a:r>
            <a:r>
              <a:rPr lang="en-US" sz="2000" dirty="0" smtClean="0">
                <a:solidFill>
                  <a:srgbClr val="000000"/>
                </a:solidFill>
                <a:latin typeface="Cambria"/>
                <a:cs typeface="Cambria"/>
              </a:rPr>
              <a:t>, 10</a:t>
            </a:r>
            <a:r>
              <a:rPr lang="en-US" sz="2000" baseline="30000" dirty="0" smtClean="0">
                <a:solidFill>
                  <a:srgbClr val="000000"/>
                </a:solidFill>
                <a:latin typeface="Cambria"/>
                <a:cs typeface="Cambria"/>
              </a:rPr>
              <a:t>-4 </a:t>
            </a:r>
            <a:r>
              <a:rPr lang="en-US" sz="2000" dirty="0" smtClean="0">
                <a:solidFill>
                  <a:srgbClr val="000000"/>
                </a:solidFill>
                <a:latin typeface="Cambria"/>
                <a:cs typeface="Cambria"/>
              </a:rPr>
              <a:t>s</a:t>
            </a:r>
            <a:r>
              <a:rPr lang="en-US" sz="2000" baseline="30000" dirty="0" smtClean="0">
                <a:solidFill>
                  <a:srgbClr val="000000"/>
                </a:solidFill>
                <a:latin typeface="Cambria"/>
                <a:cs typeface="Cambria"/>
              </a:rPr>
              <a:t>-1</a:t>
            </a:r>
            <a:endParaRPr lang="en-US" sz="2000" baseline="30000" dirty="0">
              <a:solidFill>
                <a:srgbClr val="000000"/>
              </a:solidFill>
              <a:latin typeface="Cambria"/>
              <a:cs typeface="Cambria"/>
            </a:endParaRPr>
          </a:p>
        </p:txBody>
      </p:sp>
      <p:sp>
        <p:nvSpPr>
          <p:cNvPr id="12" name="TextBox 11"/>
          <p:cNvSpPr txBox="1"/>
          <p:nvPr/>
        </p:nvSpPr>
        <p:spPr>
          <a:xfrm>
            <a:off x="5633255" y="5462362"/>
            <a:ext cx="3315795" cy="400110"/>
          </a:xfrm>
          <a:prstGeom prst="rect">
            <a:avLst/>
          </a:prstGeom>
          <a:noFill/>
        </p:spPr>
        <p:txBody>
          <a:bodyPr wrap="square" rtlCol="0">
            <a:spAutoFit/>
          </a:bodyPr>
          <a:lstStyle/>
          <a:p>
            <a:r>
              <a:rPr lang="en-US" sz="2000" dirty="0" smtClean="0">
                <a:solidFill>
                  <a:srgbClr val="000000"/>
                </a:solidFill>
                <a:latin typeface="Cambria"/>
                <a:cs typeface="Cambria"/>
              </a:rPr>
              <a:t>U, L, </a:t>
            </a:r>
            <a:r>
              <a:rPr lang="en-US" sz="2000" i="1" dirty="0" err="1" smtClean="0">
                <a:solidFill>
                  <a:srgbClr val="000000"/>
                </a:solidFill>
                <a:latin typeface="Cambria"/>
                <a:cs typeface="Cambria"/>
              </a:rPr>
              <a:t>f</a:t>
            </a:r>
            <a:r>
              <a:rPr lang="en-US" sz="2000" dirty="0" smtClean="0">
                <a:solidFill>
                  <a:srgbClr val="000000"/>
                </a:solidFill>
                <a:latin typeface="Cambria"/>
                <a:cs typeface="Cambria"/>
              </a:rPr>
              <a:t>: 10 ms</a:t>
            </a:r>
            <a:r>
              <a:rPr lang="en-US" sz="2000" baseline="30000" dirty="0" smtClean="0">
                <a:solidFill>
                  <a:srgbClr val="000000"/>
                </a:solidFill>
                <a:latin typeface="Cambria"/>
                <a:cs typeface="Cambria"/>
              </a:rPr>
              <a:t>-1</a:t>
            </a:r>
            <a:r>
              <a:rPr lang="en-US" sz="2000" dirty="0" smtClean="0">
                <a:solidFill>
                  <a:srgbClr val="000000"/>
                </a:solidFill>
                <a:latin typeface="Cambria"/>
                <a:cs typeface="Cambria"/>
              </a:rPr>
              <a:t>, 10</a:t>
            </a:r>
            <a:r>
              <a:rPr lang="en-US" sz="2000" baseline="30000" dirty="0" smtClean="0">
                <a:solidFill>
                  <a:srgbClr val="000000"/>
                </a:solidFill>
                <a:latin typeface="Cambria"/>
                <a:cs typeface="Cambria"/>
              </a:rPr>
              <a:t>6</a:t>
            </a:r>
            <a:r>
              <a:rPr lang="en-US" sz="2000" dirty="0" smtClean="0">
                <a:solidFill>
                  <a:srgbClr val="000000"/>
                </a:solidFill>
                <a:latin typeface="Cambria"/>
                <a:cs typeface="Cambria"/>
              </a:rPr>
              <a:t> </a:t>
            </a:r>
            <a:r>
              <a:rPr lang="en-US" sz="2000" dirty="0" err="1" smtClean="0">
                <a:solidFill>
                  <a:srgbClr val="000000"/>
                </a:solidFill>
                <a:latin typeface="Cambria"/>
                <a:cs typeface="Cambria"/>
              </a:rPr>
              <a:t>m</a:t>
            </a:r>
            <a:r>
              <a:rPr lang="en-US" sz="2000" dirty="0" smtClean="0">
                <a:solidFill>
                  <a:srgbClr val="000000"/>
                </a:solidFill>
                <a:latin typeface="Cambria"/>
                <a:cs typeface="Cambria"/>
              </a:rPr>
              <a:t>, 10</a:t>
            </a:r>
            <a:r>
              <a:rPr lang="en-US" sz="2000" baseline="30000" dirty="0" smtClean="0">
                <a:solidFill>
                  <a:srgbClr val="000000"/>
                </a:solidFill>
                <a:latin typeface="Cambria"/>
                <a:cs typeface="Cambria"/>
              </a:rPr>
              <a:t>-5 </a:t>
            </a:r>
            <a:r>
              <a:rPr lang="en-US" sz="2000" dirty="0" smtClean="0">
                <a:solidFill>
                  <a:srgbClr val="000000"/>
                </a:solidFill>
                <a:latin typeface="Cambria"/>
                <a:cs typeface="Cambria"/>
              </a:rPr>
              <a:t>s</a:t>
            </a:r>
            <a:r>
              <a:rPr lang="en-US" sz="2000" baseline="30000" dirty="0" smtClean="0">
                <a:solidFill>
                  <a:srgbClr val="000000"/>
                </a:solidFill>
                <a:latin typeface="Cambria"/>
                <a:cs typeface="Cambria"/>
              </a:rPr>
              <a:t>-1</a:t>
            </a:r>
            <a:endParaRPr lang="en-US" sz="2000" baseline="30000" dirty="0">
              <a:solidFill>
                <a:srgbClr val="000000"/>
              </a:solidFill>
              <a:latin typeface="Cambria"/>
              <a:cs typeface="Cambria"/>
            </a:endParaRPr>
          </a:p>
        </p:txBody>
      </p:sp>
      <p:sp>
        <p:nvSpPr>
          <p:cNvPr id="13" name="Oval 12"/>
          <p:cNvSpPr/>
          <p:nvPr/>
        </p:nvSpPr>
        <p:spPr>
          <a:xfrm>
            <a:off x="1994291" y="4478604"/>
            <a:ext cx="409445" cy="354065"/>
          </a:xfrm>
          <a:prstGeom prst="ellipse">
            <a:avLst/>
          </a:prstGeom>
          <a:noFill/>
          <a:ln w="28575" cap="flat" cmpd="sng" algn="ctr">
            <a:solidFill>
              <a:srgbClr val="C0504D"/>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a:stCxn id="13" idx="1"/>
          </p:cNvCxnSpPr>
          <p:nvPr/>
        </p:nvCxnSpPr>
        <p:spPr>
          <a:xfrm rot="16200000" flipV="1">
            <a:off x="1396765" y="3872967"/>
            <a:ext cx="226227" cy="1088751"/>
          </a:xfrm>
          <a:prstGeom prst="line">
            <a:avLst/>
          </a:prstGeom>
          <a:ln>
            <a:solidFill>
              <a:srgbClr val="C0504D"/>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94383" y="3966699"/>
            <a:ext cx="3063872" cy="369332"/>
          </a:xfrm>
          <a:prstGeom prst="rect">
            <a:avLst/>
          </a:prstGeom>
          <a:noFill/>
          <a:ln>
            <a:noFill/>
          </a:ln>
        </p:spPr>
        <p:txBody>
          <a:bodyPr wrap="none" rtlCol="0">
            <a:spAutoFit/>
          </a:bodyPr>
          <a:lstStyle/>
          <a:p>
            <a:r>
              <a:rPr lang="en-US" dirty="0" smtClean="0">
                <a:solidFill>
                  <a:schemeClr val="accent2"/>
                </a:solidFill>
              </a:rPr>
              <a:t>Horizontal/temporal variability</a:t>
            </a:r>
            <a:endParaRPr lang="en-US" dirty="0">
              <a:solidFill>
                <a:schemeClr val="accent2"/>
              </a:solidFill>
            </a:endParaRPr>
          </a:p>
        </p:txBody>
      </p:sp>
      <p:sp>
        <p:nvSpPr>
          <p:cNvPr id="17" name="TextBox 16"/>
          <p:cNvSpPr txBox="1"/>
          <p:nvPr/>
        </p:nvSpPr>
        <p:spPr>
          <a:xfrm>
            <a:off x="565384" y="6047340"/>
            <a:ext cx="7822121" cy="646331"/>
          </a:xfrm>
          <a:prstGeom prst="rect">
            <a:avLst/>
          </a:prstGeom>
          <a:noFill/>
        </p:spPr>
        <p:txBody>
          <a:bodyPr wrap="square" rtlCol="0">
            <a:spAutoFit/>
          </a:bodyPr>
          <a:lstStyle/>
          <a:p>
            <a:r>
              <a:rPr lang="en-US" dirty="0" smtClean="0">
                <a:solidFill>
                  <a:srgbClr val="C0504D"/>
                </a:solidFill>
                <a:latin typeface="Cambria"/>
                <a:cs typeface="Cambria"/>
              </a:rPr>
              <a:t>Variability of thermodynamical quantities in tropics order of magnitude smaller than in the extratropics for same scale of motion </a:t>
            </a:r>
            <a:endParaRPr lang="en-US" dirty="0">
              <a:solidFill>
                <a:srgbClr val="C0504D"/>
              </a:solidFill>
              <a:latin typeface="Cambria"/>
              <a:cs typeface="Cambria"/>
            </a:endParaRPr>
          </a:p>
        </p:txBody>
      </p:sp>
      <p:sp>
        <p:nvSpPr>
          <p:cNvPr id="18" name="TextBox 17"/>
          <p:cNvSpPr txBox="1"/>
          <p:nvPr/>
        </p:nvSpPr>
        <p:spPr>
          <a:xfrm>
            <a:off x="318188" y="1312593"/>
            <a:ext cx="4105705" cy="2462213"/>
          </a:xfrm>
          <a:prstGeom prst="rect">
            <a:avLst/>
          </a:prstGeom>
          <a:noFill/>
          <a:ln w="28575" cap="flat" cmpd="sng" algn="ctr">
            <a:solidFill>
              <a:schemeClr val="tx1"/>
            </a:solidFill>
            <a:prstDash val="solid"/>
            <a:round/>
            <a:headEnd type="none" w="med" len="med"/>
            <a:tailEnd type="none" w="med" len="med"/>
          </a:ln>
        </p:spPr>
        <p:txBody>
          <a:bodyPr wrap="square" rtlCol="0">
            <a:spAutoFit/>
          </a:bodyPr>
          <a:lstStyle/>
          <a:p>
            <a:r>
              <a:rPr lang="en-US" dirty="0" smtClean="0"/>
              <a:t>(1) </a:t>
            </a:r>
            <a:r>
              <a:rPr lang="en-US" dirty="0" smtClean="0">
                <a:solidFill>
                  <a:srgbClr val="C0504D"/>
                </a:solidFill>
              </a:rPr>
              <a:t>Note that for very large scale motions in the tropics L: 10</a:t>
            </a:r>
            <a:r>
              <a:rPr lang="en-US" baseline="30000" dirty="0" smtClean="0">
                <a:solidFill>
                  <a:srgbClr val="C0504D"/>
                </a:solidFill>
              </a:rPr>
              <a:t>7</a:t>
            </a:r>
            <a:r>
              <a:rPr lang="en-US" dirty="0" smtClean="0">
                <a:solidFill>
                  <a:srgbClr val="C0504D"/>
                </a:solidFill>
              </a:rPr>
              <a:t> </a:t>
            </a:r>
            <a:r>
              <a:rPr lang="en-US" dirty="0" err="1" smtClean="0">
                <a:solidFill>
                  <a:srgbClr val="C0504D"/>
                </a:solidFill>
              </a:rPr>
              <a:t>m</a:t>
            </a:r>
            <a:r>
              <a:rPr lang="en-US" dirty="0" smtClean="0">
                <a:solidFill>
                  <a:srgbClr val="C0504D"/>
                </a:solidFill>
              </a:rPr>
              <a:t> (Hadley, Walker), that thermodynamical quantities scale as 10</a:t>
            </a:r>
            <a:r>
              <a:rPr lang="en-US" baseline="30000" dirty="0" smtClean="0">
                <a:solidFill>
                  <a:srgbClr val="C0504D"/>
                </a:solidFill>
              </a:rPr>
              <a:t>-2</a:t>
            </a:r>
            <a:r>
              <a:rPr lang="en-US" dirty="0" smtClean="0">
                <a:solidFill>
                  <a:srgbClr val="C0504D"/>
                </a:solidFill>
              </a:rPr>
              <a:t>, same as mid-latitudes for 10</a:t>
            </a:r>
            <a:r>
              <a:rPr lang="en-US" baseline="30000" dirty="0" smtClean="0">
                <a:solidFill>
                  <a:srgbClr val="C0504D"/>
                </a:solidFill>
              </a:rPr>
              <a:t>-6 </a:t>
            </a:r>
            <a:r>
              <a:rPr lang="en-US" dirty="0" err="1" smtClean="0">
                <a:solidFill>
                  <a:srgbClr val="C0504D"/>
                </a:solidFill>
              </a:rPr>
              <a:t>m</a:t>
            </a:r>
            <a:endParaRPr lang="en-US" dirty="0" smtClean="0">
              <a:solidFill>
                <a:srgbClr val="C0504D"/>
              </a:solidFill>
            </a:endParaRPr>
          </a:p>
          <a:p>
            <a:endParaRPr lang="en-US" sz="1000" dirty="0" smtClean="0">
              <a:solidFill>
                <a:srgbClr val="C0504D"/>
              </a:solidFill>
            </a:endParaRPr>
          </a:p>
          <a:p>
            <a:r>
              <a:rPr lang="en-US" dirty="0" smtClean="0">
                <a:solidFill>
                  <a:srgbClr val="C0504D"/>
                </a:solidFill>
              </a:rPr>
              <a:t>But for the moment, we are interested in the scales of motion of convective waves in the tropics (10</a:t>
            </a:r>
            <a:r>
              <a:rPr lang="en-US" baseline="30000" dirty="0" smtClean="0">
                <a:solidFill>
                  <a:srgbClr val="C0504D"/>
                </a:solidFill>
              </a:rPr>
              <a:t>6 </a:t>
            </a:r>
            <a:r>
              <a:rPr lang="en-US" dirty="0" err="1" smtClean="0">
                <a:solidFill>
                  <a:srgbClr val="C0504D"/>
                </a:solidFill>
              </a:rPr>
              <a:t>m</a:t>
            </a:r>
            <a:r>
              <a:rPr lang="en-US" dirty="0" smtClean="0">
                <a:solidFill>
                  <a:srgbClr val="C0504D"/>
                </a:solidFill>
              </a:rPr>
              <a:t>)</a:t>
            </a:r>
          </a:p>
          <a:p>
            <a:endParaRPr lang="en-US" dirty="0">
              <a:solidFill>
                <a:srgbClr val="C0504D"/>
              </a:solidFill>
            </a:endParaRPr>
          </a:p>
        </p:txBody>
      </p:sp>
      <p:sp>
        <p:nvSpPr>
          <p:cNvPr id="19" name="TextBox 18"/>
          <p:cNvSpPr txBox="1"/>
          <p:nvPr/>
        </p:nvSpPr>
        <p:spPr>
          <a:xfrm>
            <a:off x="4843345" y="1312593"/>
            <a:ext cx="4105705" cy="2308324"/>
          </a:xfrm>
          <a:prstGeom prst="rect">
            <a:avLst/>
          </a:prstGeom>
          <a:noFill/>
          <a:ln w="28575" cap="flat" cmpd="sng" algn="ctr">
            <a:solidFill>
              <a:schemeClr val="tx1"/>
            </a:solidFill>
            <a:prstDash val="solid"/>
            <a:round/>
            <a:headEnd type="none" w="med" len="med"/>
            <a:tailEnd type="none" w="med" len="med"/>
          </a:ln>
        </p:spPr>
        <p:txBody>
          <a:bodyPr wrap="square" rtlCol="0">
            <a:spAutoFit/>
          </a:bodyPr>
          <a:lstStyle/>
          <a:p>
            <a:r>
              <a:rPr lang="en-US" dirty="0" smtClean="0">
                <a:solidFill>
                  <a:srgbClr val="000000"/>
                </a:solidFill>
              </a:rPr>
              <a:t>(2) </a:t>
            </a:r>
            <a:r>
              <a:rPr lang="en-US" dirty="0" smtClean="0">
                <a:solidFill>
                  <a:srgbClr val="C0504D"/>
                </a:solidFill>
              </a:rPr>
              <a:t>We can also obtain a scaled version of the continuity equation. Noting that</a:t>
            </a:r>
          </a:p>
          <a:p>
            <a:r>
              <a:rPr lang="en-US" dirty="0" smtClean="0">
                <a:solidFill>
                  <a:srgbClr val="C0504D"/>
                </a:solidFill>
              </a:rPr>
              <a:t>                              and</a:t>
            </a:r>
          </a:p>
          <a:p>
            <a:r>
              <a:rPr lang="en-US" dirty="0" smtClean="0">
                <a:solidFill>
                  <a:srgbClr val="C0504D"/>
                </a:solidFill>
              </a:rPr>
              <a:t>then: </a:t>
            </a:r>
          </a:p>
          <a:p>
            <a:endParaRPr lang="en-US" dirty="0" smtClean="0">
              <a:solidFill>
                <a:srgbClr val="C0504D"/>
              </a:solidFill>
            </a:endParaRPr>
          </a:p>
          <a:p>
            <a:endParaRPr lang="en-US" dirty="0" smtClean="0">
              <a:solidFill>
                <a:srgbClr val="C0504D"/>
              </a:solidFill>
            </a:endParaRPr>
          </a:p>
          <a:p>
            <a:endParaRPr lang="en-US" dirty="0">
              <a:solidFill>
                <a:srgbClr val="C0504D"/>
              </a:solidFill>
            </a:endParaRPr>
          </a:p>
          <a:p>
            <a:r>
              <a:rPr lang="en-US" dirty="0" smtClean="0">
                <a:solidFill>
                  <a:srgbClr val="C0504D"/>
                </a:solidFill>
              </a:rPr>
              <a:t>  </a:t>
            </a:r>
            <a:endParaRPr lang="en-US" dirty="0">
              <a:solidFill>
                <a:srgbClr val="C0504D"/>
              </a:solidFill>
            </a:endParaRPr>
          </a:p>
        </p:txBody>
      </p:sp>
      <p:graphicFrame>
        <p:nvGraphicFramePr>
          <p:cNvPr id="21509" name="Object 5"/>
          <p:cNvGraphicFramePr>
            <a:graphicFrameLocks noChangeAspect="1"/>
          </p:cNvGraphicFramePr>
          <p:nvPr/>
        </p:nvGraphicFramePr>
        <p:xfrm>
          <a:off x="4967877" y="1928381"/>
          <a:ext cx="1332819" cy="296182"/>
        </p:xfrm>
        <a:graphic>
          <a:graphicData uri="http://schemas.openxmlformats.org/presentationml/2006/ole">
            <p:oleObj spid="_x0000_s21509" name="Equation" r:id="rId5" imgW="914400" imgH="203200" progId="Equation.DSMT4">
              <p:embed/>
            </p:oleObj>
          </a:graphicData>
        </a:graphic>
      </p:graphicFrame>
      <p:graphicFrame>
        <p:nvGraphicFramePr>
          <p:cNvPr id="21510" name="Object 6"/>
          <p:cNvGraphicFramePr>
            <a:graphicFrameLocks noChangeAspect="1"/>
          </p:cNvGraphicFramePr>
          <p:nvPr/>
        </p:nvGraphicFramePr>
        <p:xfrm>
          <a:off x="7131749" y="1928337"/>
          <a:ext cx="991516" cy="264404"/>
        </p:xfrm>
        <a:graphic>
          <a:graphicData uri="http://schemas.openxmlformats.org/presentationml/2006/ole">
            <p:oleObj spid="_x0000_s21510" name="Equation" r:id="rId6" imgW="762000" imgH="203200" progId="Equation.DSMT4">
              <p:embed/>
            </p:oleObj>
          </a:graphicData>
        </a:graphic>
      </p:graphicFrame>
      <p:graphicFrame>
        <p:nvGraphicFramePr>
          <p:cNvPr id="21511" name="Object 7"/>
          <p:cNvGraphicFramePr>
            <a:graphicFrameLocks noChangeAspect="1"/>
          </p:cNvGraphicFramePr>
          <p:nvPr/>
        </p:nvGraphicFramePr>
        <p:xfrm>
          <a:off x="5634287" y="2605480"/>
          <a:ext cx="1912217" cy="607620"/>
        </p:xfrm>
        <a:graphic>
          <a:graphicData uri="http://schemas.openxmlformats.org/presentationml/2006/ole">
            <p:oleObj spid="_x0000_s21511" name="Equation" r:id="rId7" imgW="1358900" imgH="431800" progId="Equation.DSMT4">
              <p:embed/>
            </p:oleObj>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579624" y="178988"/>
            <a:ext cx="8165884" cy="707886"/>
          </a:xfrm>
          <a:prstGeom prst="rect">
            <a:avLst/>
          </a:prstGeom>
          <a:noFill/>
        </p:spPr>
        <p:txBody>
          <a:bodyPr wrap="square" rtlCol="0">
            <a:spAutoFit/>
          </a:bodyPr>
          <a:lstStyle/>
          <a:p>
            <a:r>
              <a:rPr lang="en-US" sz="2000" dirty="0" smtClean="0">
                <a:latin typeface="Cambria"/>
                <a:cs typeface="Cambria"/>
              </a:rPr>
              <a:t>There are significant consequences to these thermodynamical </a:t>
            </a:r>
            <a:r>
              <a:rPr lang="en-US" sz="2000" dirty="0" err="1" smtClean="0">
                <a:latin typeface="Cambria"/>
                <a:cs typeface="Cambria"/>
              </a:rPr>
              <a:t>scalings</a:t>
            </a:r>
            <a:r>
              <a:rPr lang="en-US" sz="2000" dirty="0" smtClean="0">
                <a:latin typeface="Cambria"/>
                <a:cs typeface="Cambria"/>
              </a:rPr>
              <a:t> in the </a:t>
            </a:r>
            <a:r>
              <a:rPr lang="en-US" sz="2000" dirty="0" err="1" smtClean="0">
                <a:latin typeface="Cambria"/>
                <a:cs typeface="Cambria"/>
              </a:rPr>
              <a:t>vorticity</a:t>
            </a:r>
            <a:r>
              <a:rPr lang="en-US" sz="2000" dirty="0" smtClean="0">
                <a:latin typeface="Cambria"/>
                <a:cs typeface="Cambria"/>
              </a:rPr>
              <a:t> equation: </a:t>
            </a:r>
            <a:endParaRPr lang="en-US" sz="2000" dirty="0">
              <a:latin typeface="Cambria"/>
              <a:cs typeface="Cambria"/>
            </a:endParaRPr>
          </a:p>
        </p:txBody>
      </p:sp>
      <p:graphicFrame>
        <p:nvGraphicFramePr>
          <p:cNvPr id="7175" name="Object 7"/>
          <p:cNvGraphicFramePr>
            <a:graphicFrameLocks noChangeAspect="1"/>
          </p:cNvGraphicFramePr>
          <p:nvPr/>
        </p:nvGraphicFramePr>
        <p:xfrm>
          <a:off x="453783" y="1005738"/>
          <a:ext cx="7592767" cy="4200628"/>
        </p:xfrm>
        <a:graphic>
          <a:graphicData uri="http://schemas.openxmlformats.org/presentationml/2006/ole">
            <p:oleObj spid="_x0000_s7175" name="Document" r:id="rId3" imgW="5486400" imgH="3035300" progId="Word.Document.12">
              <p:link updateAutomatic="1"/>
            </p:oleObj>
          </a:graphicData>
        </a:graphic>
      </p:graphicFrame>
      <p:sp>
        <p:nvSpPr>
          <p:cNvPr id="9" name="TextBox 8"/>
          <p:cNvSpPr txBox="1"/>
          <p:nvPr/>
        </p:nvSpPr>
        <p:spPr>
          <a:xfrm>
            <a:off x="453783" y="5693506"/>
            <a:ext cx="8070104" cy="646331"/>
          </a:xfrm>
          <a:prstGeom prst="rect">
            <a:avLst/>
          </a:prstGeom>
          <a:noFill/>
        </p:spPr>
        <p:txBody>
          <a:bodyPr wrap="square" rtlCol="0">
            <a:spAutoFit/>
          </a:bodyPr>
          <a:lstStyle/>
          <a:p>
            <a:r>
              <a:rPr lang="en-US" dirty="0" smtClean="0">
                <a:solidFill>
                  <a:schemeClr val="accent2"/>
                </a:solidFill>
                <a:latin typeface="Cambria"/>
                <a:cs typeface="Cambria"/>
              </a:rPr>
              <a:t>Froude number:         F</a:t>
            </a:r>
            <a:r>
              <a:rPr lang="en-US" baseline="-25000" dirty="0" smtClean="0">
                <a:solidFill>
                  <a:schemeClr val="accent2"/>
                </a:solidFill>
                <a:latin typeface="Cambria"/>
                <a:cs typeface="Cambria"/>
              </a:rPr>
              <a:t>R</a:t>
            </a:r>
            <a:r>
              <a:rPr lang="en-US" dirty="0" smtClean="0">
                <a:solidFill>
                  <a:schemeClr val="accent2"/>
                </a:solidFill>
                <a:latin typeface="Cambria"/>
                <a:cs typeface="Cambria"/>
              </a:rPr>
              <a:t>=U</a:t>
            </a:r>
            <a:r>
              <a:rPr lang="en-US" baseline="30000" dirty="0" smtClean="0">
                <a:solidFill>
                  <a:schemeClr val="accent2"/>
                </a:solidFill>
                <a:latin typeface="Cambria"/>
                <a:cs typeface="Cambria"/>
              </a:rPr>
              <a:t>2</a:t>
            </a:r>
            <a:r>
              <a:rPr lang="en-US" dirty="0" smtClean="0">
                <a:solidFill>
                  <a:schemeClr val="accent2"/>
                </a:solidFill>
                <a:latin typeface="Cambria"/>
                <a:cs typeface="Cambria"/>
              </a:rPr>
              <a:t>/gh   I.e., (fluid speed/ gravity wave speed)</a:t>
            </a:r>
            <a:r>
              <a:rPr lang="en-US" baseline="30000" dirty="0" smtClean="0">
                <a:solidFill>
                  <a:schemeClr val="accent2"/>
                </a:solidFill>
                <a:latin typeface="Cambria"/>
                <a:cs typeface="Cambria"/>
              </a:rPr>
              <a:t>2</a:t>
            </a:r>
          </a:p>
          <a:p>
            <a:r>
              <a:rPr lang="en-US" dirty="0" smtClean="0">
                <a:solidFill>
                  <a:schemeClr val="accent2"/>
                </a:solidFill>
                <a:latin typeface="Cambria"/>
                <a:cs typeface="Cambria"/>
              </a:rPr>
              <a:t>Richardson number:  R</a:t>
            </a:r>
            <a:r>
              <a:rPr lang="en-US" baseline="-25000" dirty="0" smtClean="0">
                <a:solidFill>
                  <a:schemeClr val="accent2"/>
                </a:solidFill>
                <a:latin typeface="Cambria"/>
                <a:cs typeface="Cambria"/>
              </a:rPr>
              <a:t>I</a:t>
            </a:r>
            <a:r>
              <a:rPr lang="en-US" dirty="0" smtClean="0">
                <a:solidFill>
                  <a:schemeClr val="accent2"/>
                </a:solidFill>
                <a:latin typeface="Cambria"/>
                <a:cs typeface="Cambria"/>
              </a:rPr>
              <a:t>=gh/U</a:t>
            </a:r>
            <a:r>
              <a:rPr lang="en-US" baseline="30000" dirty="0" smtClean="0">
                <a:solidFill>
                  <a:schemeClr val="accent2"/>
                </a:solidFill>
                <a:latin typeface="Cambria"/>
                <a:cs typeface="Cambria"/>
              </a:rPr>
              <a:t>2</a:t>
            </a:r>
            <a:r>
              <a:rPr lang="en-US" dirty="0" smtClean="0">
                <a:solidFill>
                  <a:schemeClr val="accent2"/>
                </a:solidFill>
                <a:latin typeface="Cambria"/>
                <a:cs typeface="Cambria"/>
              </a:rPr>
              <a:t>  or =N</a:t>
            </a:r>
            <a:r>
              <a:rPr lang="en-US" baseline="30000" dirty="0" smtClean="0">
                <a:solidFill>
                  <a:schemeClr val="accent2"/>
                </a:solidFill>
                <a:latin typeface="Cambria"/>
                <a:cs typeface="Cambria"/>
              </a:rPr>
              <a:t>2</a:t>
            </a:r>
            <a:r>
              <a:rPr lang="en-US" dirty="0" smtClean="0">
                <a:solidFill>
                  <a:schemeClr val="accent2"/>
                </a:solidFill>
                <a:latin typeface="Cambria"/>
                <a:cs typeface="Cambria"/>
              </a:rPr>
              <a:t>H</a:t>
            </a:r>
            <a:r>
              <a:rPr lang="en-US" baseline="-25000" dirty="0" smtClean="0">
                <a:solidFill>
                  <a:schemeClr val="accent2"/>
                </a:solidFill>
                <a:latin typeface="Cambria"/>
                <a:cs typeface="Cambria"/>
              </a:rPr>
              <a:t>S</a:t>
            </a:r>
            <a:r>
              <a:rPr lang="en-US" baseline="30000" dirty="0" smtClean="0">
                <a:solidFill>
                  <a:schemeClr val="accent2"/>
                </a:solidFill>
                <a:latin typeface="Cambria"/>
                <a:cs typeface="Cambria"/>
              </a:rPr>
              <a:t>2</a:t>
            </a:r>
            <a:r>
              <a:rPr lang="en-US" dirty="0" smtClean="0">
                <a:solidFill>
                  <a:schemeClr val="accent2"/>
                </a:solidFill>
                <a:latin typeface="Cambria"/>
                <a:cs typeface="Cambria"/>
              </a:rPr>
              <a:t>/U</a:t>
            </a:r>
            <a:r>
              <a:rPr lang="en-US" baseline="30000" dirty="0" smtClean="0">
                <a:solidFill>
                  <a:schemeClr val="accent2"/>
                </a:solidFill>
                <a:latin typeface="Cambria"/>
                <a:cs typeface="Cambria"/>
              </a:rPr>
              <a:t>2</a:t>
            </a:r>
            <a:r>
              <a:rPr lang="en-US" dirty="0" smtClean="0">
                <a:solidFill>
                  <a:schemeClr val="accent2"/>
                </a:solidFill>
                <a:latin typeface="Cambria"/>
                <a:cs typeface="Cambria"/>
              </a:rPr>
              <a:t> (potential energy/kinetic energy)</a:t>
            </a:r>
            <a:endParaRPr lang="en-US" dirty="0">
              <a:solidFill>
                <a:schemeClr val="accent2"/>
              </a:solidFill>
              <a:latin typeface="Cambria"/>
              <a:cs typeface="Cambria"/>
            </a:endParaRPr>
          </a:p>
        </p:txBody>
      </p:sp>
      <p:sp>
        <p:nvSpPr>
          <p:cNvPr id="10" name="Rectangle 9"/>
          <p:cNvSpPr/>
          <p:nvPr/>
        </p:nvSpPr>
        <p:spPr>
          <a:xfrm>
            <a:off x="1790016" y="4040006"/>
            <a:ext cx="673387" cy="511393"/>
          </a:xfrm>
          <a:prstGeom prst="rect">
            <a:avLst/>
          </a:prstGeom>
          <a:noFill/>
          <a:ln w="28575" cap="flat" cmpd="sng" algn="ctr">
            <a:solidFill>
              <a:schemeClr val="accent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613098" y="4030469"/>
            <a:ext cx="1117659" cy="511393"/>
          </a:xfrm>
          <a:prstGeom prst="rect">
            <a:avLst/>
          </a:prstGeom>
          <a:noFill/>
          <a:ln w="28575" cap="flat" cmpd="sng" algn="ctr">
            <a:solidFill>
              <a:schemeClr val="accent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993968" y="4040006"/>
            <a:ext cx="810799" cy="511393"/>
          </a:xfrm>
          <a:prstGeom prst="rect">
            <a:avLst/>
          </a:prstGeom>
          <a:noFill/>
          <a:ln w="28575" cap="flat" cmpd="sng" algn="ctr">
            <a:solidFill>
              <a:schemeClr val="accent2"/>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788984" y="4652648"/>
            <a:ext cx="673387" cy="511393"/>
          </a:xfrm>
          <a:prstGeom prst="rect">
            <a:avLst/>
          </a:prstGeom>
          <a:noFill/>
          <a:ln w="285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612066" y="4660157"/>
            <a:ext cx="1117659" cy="511393"/>
          </a:xfrm>
          <a:prstGeom prst="rect">
            <a:avLst/>
          </a:prstGeom>
          <a:noFill/>
          <a:ln w="285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605195" y="485824"/>
            <a:ext cx="6927459" cy="4524315"/>
          </a:xfrm>
          <a:prstGeom prst="rect">
            <a:avLst/>
          </a:prstGeom>
          <a:noFill/>
        </p:spPr>
        <p:txBody>
          <a:bodyPr wrap="square" rtlCol="0">
            <a:spAutoFit/>
          </a:bodyPr>
          <a:lstStyle/>
          <a:p>
            <a:r>
              <a:rPr lang="en-US" sz="2400" dirty="0" smtClean="0">
                <a:solidFill>
                  <a:srgbClr val="FF0000"/>
                </a:solidFill>
              </a:rPr>
              <a:t>In mid-latitudes for L: 10</a:t>
            </a:r>
            <a:r>
              <a:rPr lang="en-US" sz="2400" baseline="30000" dirty="0" smtClean="0">
                <a:solidFill>
                  <a:srgbClr val="FF0000"/>
                </a:solidFill>
              </a:rPr>
              <a:t>6 </a:t>
            </a:r>
            <a:r>
              <a:rPr lang="en-US" sz="2400" dirty="0" err="1" smtClean="0">
                <a:solidFill>
                  <a:srgbClr val="FF0000"/>
                </a:solidFill>
              </a:rPr>
              <a:t>m</a:t>
            </a:r>
            <a:r>
              <a:rPr lang="en-US" sz="2400" dirty="0" smtClean="0"/>
              <a:t>:</a:t>
            </a:r>
          </a:p>
          <a:p>
            <a:endParaRPr lang="en-US" sz="2400" dirty="0" smtClean="0"/>
          </a:p>
          <a:p>
            <a:endParaRPr lang="en-US" sz="2400" dirty="0" smtClean="0"/>
          </a:p>
          <a:p>
            <a:endParaRPr lang="en-US" sz="2400" dirty="0" smtClean="0"/>
          </a:p>
          <a:p>
            <a:r>
              <a:rPr lang="en-US" sz="2400" dirty="0"/>
              <a:t>a</a:t>
            </a:r>
            <a:r>
              <a:rPr lang="en-US" sz="2400" dirty="0" smtClean="0"/>
              <a:t>nd noting from the scaled continuity equation:</a:t>
            </a:r>
          </a:p>
          <a:p>
            <a:endParaRPr lang="en-US" sz="2400" dirty="0" smtClean="0"/>
          </a:p>
          <a:p>
            <a:endParaRPr lang="en-US" sz="2400" dirty="0" smtClean="0"/>
          </a:p>
          <a:p>
            <a:endParaRPr lang="en-US" sz="2400" dirty="0" smtClean="0"/>
          </a:p>
          <a:p>
            <a:r>
              <a:rPr lang="en-US" sz="2400" dirty="0"/>
              <a:t>w</a:t>
            </a:r>
            <a:r>
              <a:rPr lang="en-US" sz="2400" dirty="0" smtClean="0"/>
              <a:t>e see that the </a:t>
            </a:r>
            <a:r>
              <a:rPr lang="en-US" sz="2400" dirty="0" err="1" smtClean="0"/>
              <a:t>vorticity</a:t>
            </a:r>
            <a:r>
              <a:rPr lang="en-US" sz="2400" dirty="0" smtClean="0"/>
              <a:t> equation is fully divergent and the system </a:t>
            </a:r>
            <a:r>
              <a:rPr lang="en-US" sz="2400" dirty="0" err="1" smtClean="0"/>
              <a:t>baroclinic</a:t>
            </a:r>
            <a:r>
              <a:rPr lang="en-US" sz="2400" dirty="0" smtClean="0"/>
              <a:t>!  </a:t>
            </a:r>
          </a:p>
          <a:p>
            <a:endParaRPr lang="en-US" sz="2400" dirty="0"/>
          </a:p>
          <a:p>
            <a:r>
              <a:rPr lang="en-US" sz="2400" dirty="0" smtClean="0"/>
              <a:t> </a:t>
            </a:r>
            <a:endParaRPr lang="en-US" sz="2400" dirty="0"/>
          </a:p>
        </p:txBody>
      </p:sp>
      <p:graphicFrame>
        <p:nvGraphicFramePr>
          <p:cNvPr id="8194" name="Object 2"/>
          <p:cNvGraphicFramePr>
            <a:graphicFrameLocks noChangeAspect="1"/>
          </p:cNvGraphicFramePr>
          <p:nvPr/>
        </p:nvGraphicFramePr>
        <p:xfrm>
          <a:off x="1844022" y="1000080"/>
          <a:ext cx="4192540" cy="774709"/>
        </p:xfrm>
        <a:graphic>
          <a:graphicData uri="http://schemas.openxmlformats.org/presentationml/2006/ole">
            <p:oleObj spid="_x0000_s8194" name="Equation" r:id="rId3" imgW="2336800" imgH="431800" progId="Equation.DSMT4">
              <p:embed/>
            </p:oleObj>
          </a:graphicData>
        </a:graphic>
      </p:graphicFrame>
      <p:graphicFrame>
        <p:nvGraphicFramePr>
          <p:cNvPr id="8195" name="Object 3"/>
          <p:cNvGraphicFramePr>
            <a:graphicFrameLocks noChangeAspect="1"/>
          </p:cNvGraphicFramePr>
          <p:nvPr/>
        </p:nvGraphicFramePr>
        <p:xfrm>
          <a:off x="1849257" y="2605088"/>
          <a:ext cx="2642832" cy="840003"/>
        </p:xfrm>
        <a:graphic>
          <a:graphicData uri="http://schemas.openxmlformats.org/presentationml/2006/ole">
            <p:oleObj spid="_x0000_s8195" name="Equation" r:id="rId4" imgW="1358900" imgH="431800" progId="Equation.DSMT4">
              <p:embed/>
            </p:oleObj>
          </a:graphicData>
        </a:graphic>
      </p:graphicFrame>
      <p:cxnSp>
        <p:nvCxnSpPr>
          <p:cNvPr id="6" name="Straight Connector 5"/>
          <p:cNvCxnSpPr/>
          <p:nvPr/>
        </p:nvCxnSpPr>
        <p:spPr>
          <a:xfrm flipV="1">
            <a:off x="4048846" y="4534356"/>
            <a:ext cx="3827226" cy="25569"/>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4064862" y="5385642"/>
            <a:ext cx="3827226" cy="25569"/>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080878" y="6296589"/>
            <a:ext cx="3827226" cy="2556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2583844" y="5436779"/>
            <a:ext cx="1762233" cy="8524"/>
          </a:xfrm>
          <a:prstGeom prst="line">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11" name="Up Arrow 10"/>
          <p:cNvSpPr/>
          <p:nvPr/>
        </p:nvSpPr>
        <p:spPr>
          <a:xfrm>
            <a:off x="5634289" y="5010139"/>
            <a:ext cx="221622" cy="998735"/>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Up Arrow 11"/>
          <p:cNvSpPr/>
          <p:nvPr/>
        </p:nvSpPr>
        <p:spPr>
          <a:xfrm rot="5400000">
            <a:off x="4729713" y="5503459"/>
            <a:ext cx="221622" cy="998735"/>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Up Arrow 12"/>
          <p:cNvSpPr/>
          <p:nvPr/>
        </p:nvSpPr>
        <p:spPr>
          <a:xfrm rot="5400000">
            <a:off x="6612462" y="4510772"/>
            <a:ext cx="221622" cy="998735"/>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Up Arrow 13"/>
          <p:cNvSpPr/>
          <p:nvPr/>
        </p:nvSpPr>
        <p:spPr>
          <a:xfrm rot="16200000">
            <a:off x="4729713" y="4548883"/>
            <a:ext cx="221622" cy="998735"/>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Up Arrow 14"/>
          <p:cNvSpPr/>
          <p:nvPr/>
        </p:nvSpPr>
        <p:spPr>
          <a:xfrm rot="16200000">
            <a:off x="6612463" y="5552121"/>
            <a:ext cx="221622" cy="998735"/>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025980" y="5104383"/>
            <a:ext cx="306244" cy="461665"/>
          </a:xfrm>
          <a:prstGeom prst="rect">
            <a:avLst/>
          </a:prstGeom>
          <a:noFill/>
        </p:spPr>
        <p:txBody>
          <a:bodyPr wrap="none" rtlCol="0">
            <a:spAutoFit/>
          </a:bodyPr>
          <a:lstStyle/>
          <a:p>
            <a:r>
              <a:rPr lang="en-US" sz="2400" dirty="0" err="1" smtClean="0"/>
              <a:t>z</a:t>
            </a:r>
            <a:endParaRPr lang="en-US" sz="2400" dirty="0"/>
          </a:p>
        </p:txBody>
      </p:sp>
      <p:sp>
        <p:nvSpPr>
          <p:cNvPr id="17" name="TextBox 16"/>
          <p:cNvSpPr txBox="1"/>
          <p:nvPr/>
        </p:nvSpPr>
        <p:spPr>
          <a:xfrm>
            <a:off x="5855911" y="5225128"/>
            <a:ext cx="485972" cy="461665"/>
          </a:xfrm>
          <a:prstGeom prst="rect">
            <a:avLst/>
          </a:prstGeom>
          <a:noFill/>
        </p:spPr>
        <p:txBody>
          <a:bodyPr wrap="none" rtlCol="0">
            <a:spAutoFit/>
          </a:bodyPr>
          <a:lstStyle/>
          <a:p>
            <a:r>
              <a:rPr lang="en-US" sz="2400" i="1" dirty="0" err="1" smtClean="0">
                <a:latin typeface="Cambria"/>
                <a:cs typeface="Cambria"/>
              </a:rPr>
              <a:t>w</a:t>
            </a:r>
            <a:endParaRPr lang="en-US" sz="2400" i="1" dirty="0">
              <a:latin typeface="Cambria"/>
              <a:cs typeface="Cambria"/>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605195" y="34105"/>
            <a:ext cx="6927459" cy="5262979"/>
          </a:xfrm>
          <a:prstGeom prst="rect">
            <a:avLst/>
          </a:prstGeom>
          <a:noFill/>
        </p:spPr>
        <p:txBody>
          <a:bodyPr wrap="square" rtlCol="0">
            <a:spAutoFit/>
          </a:bodyPr>
          <a:lstStyle/>
          <a:p>
            <a:r>
              <a:rPr lang="en-US" sz="2400" dirty="0" smtClean="0">
                <a:solidFill>
                  <a:srgbClr val="FF0000"/>
                </a:solidFill>
              </a:rPr>
              <a:t>In tropics for L: 10</a:t>
            </a:r>
            <a:r>
              <a:rPr lang="en-US" sz="2400" baseline="30000" dirty="0" smtClean="0">
                <a:solidFill>
                  <a:srgbClr val="FF0000"/>
                </a:solidFill>
              </a:rPr>
              <a:t>6 </a:t>
            </a:r>
            <a:r>
              <a:rPr lang="en-US" sz="2400" dirty="0" err="1" smtClean="0">
                <a:solidFill>
                  <a:srgbClr val="FF0000"/>
                </a:solidFill>
              </a:rPr>
              <a:t>m</a:t>
            </a:r>
            <a:r>
              <a:rPr lang="en-US" sz="2400" dirty="0" smtClean="0">
                <a:solidFill>
                  <a:srgbClr val="FF0000"/>
                </a:solidFill>
              </a:rPr>
              <a:t>:</a:t>
            </a:r>
          </a:p>
          <a:p>
            <a:endParaRPr lang="en-US" sz="2400" dirty="0" smtClean="0"/>
          </a:p>
          <a:p>
            <a:endParaRPr lang="en-US" sz="2400" dirty="0" smtClean="0"/>
          </a:p>
          <a:p>
            <a:r>
              <a:rPr lang="en-US" sz="2400" dirty="0" smtClean="0"/>
              <a:t>we see that the </a:t>
            </a:r>
            <a:r>
              <a:rPr lang="en-US" sz="2400" dirty="0" err="1" smtClean="0"/>
              <a:t>vorticity</a:t>
            </a:r>
            <a:r>
              <a:rPr lang="en-US" sz="2400" dirty="0" smtClean="0"/>
              <a:t> equation is non-divergent and the system </a:t>
            </a:r>
            <a:r>
              <a:rPr lang="en-US" sz="2400" dirty="0" err="1" smtClean="0"/>
              <a:t>barotropic</a:t>
            </a:r>
            <a:r>
              <a:rPr lang="en-US" sz="2400" dirty="0" smtClean="0"/>
              <a:t>!</a:t>
            </a:r>
          </a:p>
          <a:p>
            <a:endParaRPr lang="en-US" sz="2400" dirty="0" smtClean="0"/>
          </a:p>
          <a:p>
            <a:r>
              <a:rPr lang="en-US" sz="2400" dirty="0" smtClean="0"/>
              <a:t>For L: 10</a:t>
            </a:r>
            <a:r>
              <a:rPr lang="en-US" sz="2400" baseline="30000" dirty="0" smtClean="0"/>
              <a:t>7 </a:t>
            </a:r>
            <a:r>
              <a:rPr lang="en-US" sz="2400" dirty="0" err="1" smtClean="0"/>
              <a:t>m</a:t>
            </a:r>
            <a:r>
              <a:rPr lang="en-US" sz="2400" dirty="0" smtClean="0"/>
              <a:t>:</a:t>
            </a:r>
          </a:p>
          <a:p>
            <a:endParaRPr lang="en-US" sz="2400" dirty="0" smtClean="0"/>
          </a:p>
          <a:p>
            <a:endParaRPr lang="en-US" sz="2400" dirty="0" smtClean="0"/>
          </a:p>
          <a:p>
            <a:r>
              <a:rPr lang="en-US" sz="2400" dirty="0" smtClean="0"/>
              <a:t>So on scale of the Hadley and Walker circulations system is divergent allowing communication between the upper and lower troposphere.   </a:t>
            </a:r>
          </a:p>
          <a:p>
            <a:endParaRPr lang="en-US" sz="2400" dirty="0"/>
          </a:p>
          <a:p>
            <a:r>
              <a:rPr lang="en-US" sz="2400" dirty="0" smtClean="0"/>
              <a:t> </a:t>
            </a:r>
            <a:endParaRPr lang="en-US" sz="2400" dirty="0"/>
          </a:p>
        </p:txBody>
      </p:sp>
      <p:cxnSp>
        <p:nvCxnSpPr>
          <p:cNvPr id="6" name="Straight Connector 5"/>
          <p:cNvCxnSpPr/>
          <p:nvPr/>
        </p:nvCxnSpPr>
        <p:spPr>
          <a:xfrm flipV="1">
            <a:off x="4839514" y="4508787"/>
            <a:ext cx="3658812" cy="2557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4823498" y="5385642"/>
            <a:ext cx="3827226" cy="2557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839514" y="6296589"/>
            <a:ext cx="3827226" cy="2557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3802776" y="5436779"/>
            <a:ext cx="1762234" cy="8524"/>
          </a:xfrm>
          <a:prstGeom prst="line">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11" name="Up Arrow 10"/>
          <p:cNvSpPr/>
          <p:nvPr/>
        </p:nvSpPr>
        <p:spPr>
          <a:xfrm>
            <a:off x="6392925" y="4967524"/>
            <a:ext cx="221622" cy="998735"/>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Up Arrow 11"/>
          <p:cNvSpPr/>
          <p:nvPr/>
        </p:nvSpPr>
        <p:spPr>
          <a:xfrm rot="5400000">
            <a:off x="5488349" y="5503459"/>
            <a:ext cx="221622" cy="998735"/>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Up Arrow 12"/>
          <p:cNvSpPr/>
          <p:nvPr/>
        </p:nvSpPr>
        <p:spPr>
          <a:xfrm rot="5400000">
            <a:off x="7371098" y="4510772"/>
            <a:ext cx="221622" cy="998735"/>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Up Arrow 13"/>
          <p:cNvSpPr/>
          <p:nvPr/>
        </p:nvSpPr>
        <p:spPr>
          <a:xfrm rot="16200000">
            <a:off x="5488349" y="4548883"/>
            <a:ext cx="221622" cy="998735"/>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Up Arrow 14"/>
          <p:cNvSpPr/>
          <p:nvPr/>
        </p:nvSpPr>
        <p:spPr>
          <a:xfrm rot="16200000">
            <a:off x="7371099" y="5509506"/>
            <a:ext cx="221622" cy="998735"/>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4244912" y="5104383"/>
            <a:ext cx="306244" cy="461665"/>
          </a:xfrm>
          <a:prstGeom prst="rect">
            <a:avLst/>
          </a:prstGeom>
          <a:noFill/>
        </p:spPr>
        <p:txBody>
          <a:bodyPr wrap="square" rtlCol="0">
            <a:spAutoFit/>
          </a:bodyPr>
          <a:lstStyle/>
          <a:p>
            <a:r>
              <a:rPr lang="en-US" sz="2400" dirty="0" err="1" smtClean="0"/>
              <a:t>z</a:t>
            </a:r>
            <a:endParaRPr lang="en-US" sz="2400" dirty="0"/>
          </a:p>
        </p:txBody>
      </p:sp>
      <p:sp>
        <p:nvSpPr>
          <p:cNvPr id="17" name="TextBox 16"/>
          <p:cNvSpPr txBox="1"/>
          <p:nvPr/>
        </p:nvSpPr>
        <p:spPr>
          <a:xfrm>
            <a:off x="6614547" y="5225128"/>
            <a:ext cx="485972" cy="461665"/>
          </a:xfrm>
          <a:prstGeom prst="rect">
            <a:avLst/>
          </a:prstGeom>
          <a:noFill/>
        </p:spPr>
        <p:txBody>
          <a:bodyPr wrap="square" rtlCol="0">
            <a:spAutoFit/>
          </a:bodyPr>
          <a:lstStyle/>
          <a:p>
            <a:r>
              <a:rPr lang="en-US" sz="2400" i="1" dirty="0" err="1" smtClean="0">
                <a:latin typeface="Cambria"/>
                <a:cs typeface="Cambria"/>
              </a:rPr>
              <a:t>w</a:t>
            </a:r>
            <a:endParaRPr lang="en-US" sz="2400" i="1" dirty="0">
              <a:latin typeface="Cambria"/>
              <a:cs typeface="Cambria"/>
            </a:endParaRPr>
          </a:p>
        </p:txBody>
      </p:sp>
      <p:graphicFrame>
        <p:nvGraphicFramePr>
          <p:cNvPr id="22532" name="Object 4"/>
          <p:cNvGraphicFramePr>
            <a:graphicFrameLocks noChangeAspect="1"/>
          </p:cNvGraphicFramePr>
          <p:nvPr/>
        </p:nvGraphicFramePr>
        <p:xfrm>
          <a:off x="1744702" y="383556"/>
          <a:ext cx="2754756" cy="843799"/>
        </p:xfrm>
        <a:graphic>
          <a:graphicData uri="http://schemas.openxmlformats.org/presentationml/2006/ole">
            <p:oleObj spid="_x0000_s22532" name="Equation" r:id="rId3" imgW="1409700" imgH="431800" progId="Equation.DSMT4">
              <p:embed/>
            </p:oleObj>
          </a:graphicData>
        </a:graphic>
      </p:graphicFrame>
      <p:graphicFrame>
        <p:nvGraphicFramePr>
          <p:cNvPr id="22533" name="Object 5"/>
          <p:cNvGraphicFramePr>
            <a:graphicFrameLocks noChangeAspect="1"/>
          </p:cNvGraphicFramePr>
          <p:nvPr/>
        </p:nvGraphicFramePr>
        <p:xfrm>
          <a:off x="1759435" y="2696202"/>
          <a:ext cx="4192588" cy="774700"/>
        </p:xfrm>
        <a:graphic>
          <a:graphicData uri="http://schemas.openxmlformats.org/presentationml/2006/ole">
            <p:oleObj spid="_x0000_s22533" name="Equation" r:id="rId4" imgW="2336800" imgH="431800" progId="Equation.DSMT4">
              <p:embed/>
            </p:oleObj>
          </a:graphicData>
        </a:graphic>
      </p:graphicFrame>
      <p:cxnSp>
        <p:nvCxnSpPr>
          <p:cNvPr id="22" name="Straight Connector 21"/>
          <p:cNvCxnSpPr/>
          <p:nvPr/>
        </p:nvCxnSpPr>
        <p:spPr>
          <a:xfrm flipV="1">
            <a:off x="468211" y="4559924"/>
            <a:ext cx="3658812" cy="255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452195" y="5436779"/>
            <a:ext cx="3827226" cy="255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468211" y="6347726"/>
            <a:ext cx="3827226" cy="25570"/>
          </a:xfrm>
          <a:prstGeom prst="line">
            <a:avLst/>
          </a:prstGeom>
        </p:spPr>
        <p:style>
          <a:lnRef idx="2">
            <a:schemeClr val="accent1"/>
          </a:lnRef>
          <a:fillRef idx="0">
            <a:schemeClr val="accent1"/>
          </a:fillRef>
          <a:effectRef idx="1">
            <a:schemeClr val="accent1"/>
          </a:effectRef>
          <a:fontRef idx="minor">
            <a:schemeClr val="tx1"/>
          </a:fontRef>
        </p:style>
      </p:cxnSp>
      <p:sp>
        <p:nvSpPr>
          <p:cNvPr id="25" name="Up Arrow 24"/>
          <p:cNvSpPr/>
          <p:nvPr/>
        </p:nvSpPr>
        <p:spPr>
          <a:xfrm rot="5400000">
            <a:off x="1117046" y="5554596"/>
            <a:ext cx="221622" cy="998735"/>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Up Arrow 25"/>
          <p:cNvSpPr/>
          <p:nvPr/>
        </p:nvSpPr>
        <p:spPr>
          <a:xfrm rot="16200000">
            <a:off x="2999795" y="4561909"/>
            <a:ext cx="221622" cy="998735"/>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Up Arrow 26"/>
          <p:cNvSpPr/>
          <p:nvPr/>
        </p:nvSpPr>
        <p:spPr>
          <a:xfrm rot="16200000">
            <a:off x="1117046" y="4600020"/>
            <a:ext cx="221622" cy="998735"/>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Up Arrow 27"/>
          <p:cNvSpPr/>
          <p:nvPr/>
        </p:nvSpPr>
        <p:spPr>
          <a:xfrm rot="5400000">
            <a:off x="2999796" y="5560643"/>
            <a:ext cx="221622" cy="998735"/>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1946261" y="5301123"/>
            <a:ext cx="1105287" cy="461665"/>
          </a:xfrm>
          <a:prstGeom prst="rect">
            <a:avLst/>
          </a:prstGeom>
          <a:noFill/>
        </p:spPr>
        <p:txBody>
          <a:bodyPr wrap="square" rtlCol="0">
            <a:spAutoFit/>
          </a:bodyPr>
          <a:lstStyle/>
          <a:p>
            <a:r>
              <a:rPr lang="en-US" sz="2400" i="1" dirty="0" smtClean="0">
                <a:latin typeface="Cambria"/>
                <a:cs typeface="Cambria"/>
              </a:rPr>
              <a:t>w≈0</a:t>
            </a:r>
            <a:endParaRPr lang="en-US" sz="2400" i="1" dirty="0">
              <a:latin typeface="Cambria"/>
              <a:cs typeface="Cambria"/>
            </a:endParaRPr>
          </a:p>
        </p:txBody>
      </p:sp>
      <p:sp>
        <p:nvSpPr>
          <p:cNvPr id="30" name="TextBox 29"/>
          <p:cNvSpPr txBox="1"/>
          <p:nvPr/>
        </p:nvSpPr>
        <p:spPr>
          <a:xfrm>
            <a:off x="1659033" y="4574286"/>
            <a:ext cx="1037989" cy="523220"/>
          </a:xfrm>
          <a:prstGeom prst="rect">
            <a:avLst/>
          </a:prstGeom>
          <a:noFill/>
        </p:spPr>
        <p:txBody>
          <a:bodyPr wrap="none" rtlCol="0">
            <a:spAutoFit/>
          </a:bodyPr>
          <a:lstStyle/>
          <a:p>
            <a:r>
              <a:rPr lang="en-US" sz="2800" dirty="0" smtClean="0"/>
              <a:t>10</a:t>
            </a:r>
            <a:r>
              <a:rPr lang="en-US" sz="2800" baseline="30000" dirty="0" smtClean="0"/>
              <a:t>6</a:t>
            </a:r>
            <a:r>
              <a:rPr lang="en-US" sz="2800" dirty="0" smtClean="0"/>
              <a:t> </a:t>
            </a:r>
            <a:r>
              <a:rPr lang="en-US" sz="2800" dirty="0" err="1" smtClean="0"/>
              <a:t>m</a:t>
            </a:r>
            <a:endParaRPr lang="en-US" sz="2800" dirty="0"/>
          </a:p>
        </p:txBody>
      </p:sp>
      <p:sp>
        <p:nvSpPr>
          <p:cNvPr id="31" name="TextBox 30"/>
          <p:cNvSpPr txBox="1"/>
          <p:nvPr/>
        </p:nvSpPr>
        <p:spPr>
          <a:xfrm>
            <a:off x="6095552" y="4508787"/>
            <a:ext cx="1037989" cy="523220"/>
          </a:xfrm>
          <a:prstGeom prst="rect">
            <a:avLst/>
          </a:prstGeom>
          <a:noFill/>
        </p:spPr>
        <p:txBody>
          <a:bodyPr wrap="none" rtlCol="0">
            <a:spAutoFit/>
          </a:bodyPr>
          <a:lstStyle/>
          <a:p>
            <a:r>
              <a:rPr lang="en-US" sz="2800" dirty="0" smtClean="0"/>
              <a:t>10</a:t>
            </a:r>
            <a:r>
              <a:rPr lang="en-US" sz="2800" baseline="30000" dirty="0"/>
              <a:t>7</a:t>
            </a:r>
            <a:r>
              <a:rPr lang="en-US" sz="2800" dirty="0" smtClean="0"/>
              <a:t> </a:t>
            </a:r>
            <a:r>
              <a:rPr lang="en-US" sz="2800" dirty="0" err="1" smtClean="0"/>
              <a:t>m</a:t>
            </a:r>
            <a:endParaRPr lang="en-US" sz="28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81288" y="1073903"/>
            <a:ext cx="8549459" cy="5601533"/>
          </a:xfrm>
          <a:prstGeom prst="rect">
            <a:avLst/>
          </a:prstGeom>
          <a:noFill/>
        </p:spPr>
        <p:txBody>
          <a:bodyPr wrap="square" rtlCol="0">
            <a:spAutoFit/>
          </a:bodyPr>
          <a:lstStyle/>
          <a:p>
            <a:pPr marL="460375" indent="-460375">
              <a:buFont typeface="Arial"/>
              <a:buChar char="•"/>
            </a:pPr>
            <a:r>
              <a:rPr lang="en-US" sz="2000" dirty="0" smtClean="0">
                <a:latin typeface="Cambria"/>
                <a:cs typeface="Cambria"/>
              </a:rPr>
              <a:t>Cloud clusters and large areas of organized convection on the scale of 10</a:t>
            </a:r>
            <a:r>
              <a:rPr lang="en-US" sz="2000" baseline="30000" dirty="0" smtClean="0">
                <a:latin typeface="Cambria"/>
                <a:cs typeface="Cambria"/>
              </a:rPr>
              <a:t>6</a:t>
            </a:r>
            <a:r>
              <a:rPr lang="en-US" sz="2000" dirty="0" smtClean="0">
                <a:latin typeface="Cambria"/>
                <a:cs typeface="Cambria"/>
              </a:rPr>
              <a:t> </a:t>
            </a:r>
            <a:r>
              <a:rPr lang="en-US" sz="2000" dirty="0" err="1" smtClean="0">
                <a:latin typeface="Cambria"/>
                <a:cs typeface="Cambria"/>
              </a:rPr>
              <a:t>m</a:t>
            </a:r>
            <a:r>
              <a:rPr lang="en-US" sz="2000" dirty="0" smtClean="0">
                <a:latin typeface="Cambria"/>
                <a:cs typeface="Cambria"/>
              </a:rPr>
              <a:t> had been observed in the tropics associated with troughs and ridges since WW2. Yet </a:t>
            </a:r>
            <a:r>
              <a:rPr lang="en-US" sz="2000" dirty="0" err="1" smtClean="0">
                <a:latin typeface="Cambria"/>
                <a:cs typeface="Cambria"/>
              </a:rPr>
              <a:t>Charney’s</a:t>
            </a:r>
            <a:r>
              <a:rPr lang="en-US" sz="2000" dirty="0" smtClean="0">
                <a:latin typeface="Cambria"/>
                <a:cs typeface="Cambria"/>
              </a:rPr>
              <a:t> scaling suggested that the atmosphere would be extremely stable on these scales. </a:t>
            </a:r>
            <a:r>
              <a:rPr lang="en-US" sz="2000" dirty="0" err="1" smtClean="0">
                <a:latin typeface="Cambria"/>
                <a:cs typeface="Cambria"/>
              </a:rPr>
              <a:t>Charney’s</a:t>
            </a:r>
            <a:r>
              <a:rPr lang="en-US" sz="2000" dirty="0" smtClean="0">
                <a:latin typeface="Cambria"/>
                <a:cs typeface="Cambria"/>
              </a:rPr>
              <a:t> conundrum! What produces these convective waves?</a:t>
            </a:r>
          </a:p>
          <a:p>
            <a:pPr marL="460375" indent="-460375">
              <a:buFont typeface="Arial"/>
              <a:buChar char="•"/>
            </a:pPr>
            <a:endParaRPr lang="en-US" sz="2000" dirty="0" smtClean="0">
              <a:latin typeface="Cambria"/>
              <a:cs typeface="Cambria"/>
            </a:endParaRPr>
          </a:p>
          <a:p>
            <a:pPr marL="460375" indent="-460375">
              <a:buFont typeface="Arial"/>
              <a:buChar char="•"/>
            </a:pPr>
            <a:r>
              <a:rPr lang="en-US" sz="2000" dirty="0" smtClean="0">
                <a:latin typeface="Cambria"/>
                <a:cs typeface="Cambria"/>
              </a:rPr>
              <a:t>It was noted too, relatively early in the Atlantic but much later in the Pacific, that there were source regions for these modes. </a:t>
            </a:r>
          </a:p>
          <a:p>
            <a:pPr marL="460375" indent="-460375">
              <a:buFont typeface="Arial"/>
              <a:buChar char="•"/>
            </a:pPr>
            <a:endParaRPr lang="en-US" sz="2000" dirty="0" smtClean="0">
              <a:latin typeface="Cambria"/>
              <a:cs typeface="Cambria"/>
            </a:endParaRPr>
          </a:p>
          <a:p>
            <a:pPr marL="460375" indent="-460375">
              <a:buFont typeface="Arial"/>
              <a:buChar char="•"/>
            </a:pPr>
            <a:r>
              <a:rPr lang="en-US" sz="2000" dirty="0" err="1" smtClean="0">
                <a:latin typeface="Cambria"/>
                <a:cs typeface="Cambria"/>
              </a:rPr>
              <a:t>Charney</a:t>
            </a:r>
            <a:r>
              <a:rPr lang="en-US" sz="2000" dirty="0" smtClean="0">
                <a:latin typeface="Cambria"/>
                <a:cs typeface="Cambria"/>
              </a:rPr>
              <a:t> wrote a second scaling paper in which he showed that in regions of convection, the static stability would be less and the </a:t>
            </a:r>
            <a:r>
              <a:rPr lang="en-US" sz="2000" dirty="0" err="1" smtClean="0">
                <a:latin typeface="Cambria"/>
                <a:cs typeface="Cambria"/>
              </a:rPr>
              <a:t>vorticity</a:t>
            </a:r>
            <a:r>
              <a:rPr lang="en-US" sz="2000" dirty="0" smtClean="0">
                <a:latin typeface="Cambria"/>
                <a:cs typeface="Cambria"/>
              </a:rPr>
              <a:t> equation would become divergent  on L:10</a:t>
            </a:r>
            <a:r>
              <a:rPr lang="en-US" sz="2000" baseline="30000" dirty="0" smtClean="0">
                <a:latin typeface="Cambria"/>
                <a:cs typeface="Cambria"/>
              </a:rPr>
              <a:t>6 </a:t>
            </a:r>
            <a:r>
              <a:rPr lang="en-US" sz="2000" dirty="0" err="1" smtClean="0">
                <a:latin typeface="Cambria"/>
                <a:cs typeface="Cambria"/>
              </a:rPr>
              <a:t>m</a:t>
            </a:r>
            <a:r>
              <a:rPr lang="en-US" sz="2000" dirty="0" smtClean="0">
                <a:latin typeface="Cambria"/>
                <a:cs typeface="Cambria"/>
              </a:rPr>
              <a:t> scales. </a:t>
            </a:r>
          </a:p>
          <a:p>
            <a:pPr marL="460375" indent="-460375">
              <a:buFont typeface="Arial"/>
              <a:buChar char="•"/>
            </a:pPr>
            <a:endParaRPr lang="en-US" sz="2000" dirty="0" smtClean="0">
              <a:latin typeface="Cambria"/>
              <a:cs typeface="Cambria"/>
            </a:endParaRPr>
          </a:p>
          <a:p>
            <a:pPr marL="460375" indent="-460375">
              <a:buFont typeface="Arial"/>
              <a:buChar char="•"/>
            </a:pPr>
            <a:r>
              <a:rPr lang="en-US" sz="2000" dirty="0" smtClean="0">
                <a:latin typeface="Cambria"/>
                <a:cs typeface="Cambria"/>
              </a:rPr>
              <a:t>But this begged the question of what produced the reduced static stability. In essence, his argument was an artifact (perhaps similar to convectively coupled waves) that there is a consistency between heating and waves. We will briefly consider this question.</a:t>
            </a:r>
          </a:p>
          <a:p>
            <a:endParaRPr lang="en-US" dirty="0" smtClean="0"/>
          </a:p>
        </p:txBody>
      </p:sp>
      <p:sp>
        <p:nvSpPr>
          <p:cNvPr id="3" name="TextBox 2"/>
          <p:cNvSpPr txBox="1"/>
          <p:nvPr/>
        </p:nvSpPr>
        <p:spPr>
          <a:xfrm>
            <a:off x="502909" y="375022"/>
            <a:ext cx="8225551" cy="523220"/>
          </a:xfrm>
          <a:prstGeom prst="rect">
            <a:avLst/>
          </a:prstGeom>
          <a:noFill/>
        </p:spPr>
        <p:txBody>
          <a:bodyPr wrap="square" rtlCol="0">
            <a:spAutoFit/>
          </a:bodyPr>
          <a:lstStyle/>
          <a:p>
            <a:pPr algn="ctr"/>
            <a:r>
              <a:rPr lang="en-US" sz="2800" dirty="0" smtClean="0">
                <a:solidFill>
                  <a:srgbClr val="C0504D"/>
                </a:solidFill>
              </a:rPr>
              <a:t>Some issues arising from the tropical scaling: </a:t>
            </a:r>
            <a:endParaRPr lang="en-US" sz="2800" dirty="0">
              <a:solidFill>
                <a:srgbClr val="C0504D"/>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4" name="Picture 2" descr="image001"/>
          <p:cNvPicPr>
            <a:picLocks noChangeAspect="1" noChangeArrowheads="1"/>
          </p:cNvPicPr>
          <p:nvPr/>
        </p:nvPicPr>
        <p:blipFill>
          <a:blip r:embed="rId3">
            <a:lum bright="-66000"/>
          </a:blip>
          <a:srcRect/>
          <a:stretch>
            <a:fillRect/>
          </a:stretch>
        </p:blipFill>
        <p:spPr bwMode="auto">
          <a:xfrm>
            <a:off x="0" y="0"/>
            <a:ext cx="9144000" cy="6858000"/>
          </a:xfrm>
          <a:prstGeom prst="rect">
            <a:avLst/>
          </a:prstGeom>
          <a:noFill/>
          <a:ln w="9525">
            <a:noFill/>
            <a:miter lim="800000"/>
            <a:headEnd/>
            <a:tailEnd/>
          </a:ln>
        </p:spPr>
      </p:pic>
      <p:sp>
        <p:nvSpPr>
          <p:cNvPr id="18435" name="TextBox 9"/>
          <p:cNvSpPr txBox="1">
            <a:spLocks noChangeArrowheads="1"/>
          </p:cNvSpPr>
          <p:nvPr/>
        </p:nvSpPr>
        <p:spPr bwMode="auto">
          <a:xfrm>
            <a:off x="533400" y="381000"/>
            <a:ext cx="8001000" cy="5847755"/>
          </a:xfrm>
          <a:prstGeom prst="rect">
            <a:avLst/>
          </a:prstGeom>
          <a:noFill/>
          <a:ln w="9525">
            <a:noFill/>
            <a:miter lim="800000"/>
            <a:headEnd/>
            <a:tailEnd/>
          </a:ln>
        </p:spPr>
        <p:txBody>
          <a:bodyPr>
            <a:prstTxWarp prst="textNoShape">
              <a:avLst/>
            </a:prstTxWarp>
            <a:spAutoFit/>
          </a:bodyPr>
          <a:lstStyle/>
          <a:p>
            <a:pPr marL="280988" indent="-280988">
              <a:spcAft>
                <a:spcPts val="1200"/>
              </a:spcAft>
              <a:buFont typeface="Arial"/>
              <a:buChar char="•"/>
            </a:pPr>
            <a:r>
              <a:rPr lang="en-US" sz="2800" dirty="0" err="1" smtClean="0">
                <a:solidFill>
                  <a:srgbClr val="FFFFFF"/>
                </a:solidFill>
                <a:latin typeface="Cambria"/>
                <a:cs typeface="Cambria"/>
              </a:rPr>
              <a:t>Violeta</a:t>
            </a:r>
            <a:r>
              <a:rPr lang="en-US" sz="2800" dirty="0" smtClean="0">
                <a:solidFill>
                  <a:srgbClr val="FFFFFF"/>
                </a:solidFill>
                <a:latin typeface="Cambria"/>
                <a:cs typeface="Cambria"/>
              </a:rPr>
              <a:t> </a:t>
            </a:r>
            <a:r>
              <a:rPr lang="en-US" sz="2800" dirty="0" err="1">
                <a:solidFill>
                  <a:srgbClr val="FFFFFF"/>
                </a:solidFill>
                <a:latin typeface="Cambria"/>
                <a:cs typeface="Cambria"/>
              </a:rPr>
              <a:t>Toma</a:t>
            </a:r>
            <a:r>
              <a:rPr lang="en-US" sz="2800" dirty="0">
                <a:solidFill>
                  <a:srgbClr val="FFFFFF"/>
                </a:solidFill>
                <a:latin typeface="Cambria"/>
                <a:cs typeface="Cambria"/>
              </a:rPr>
              <a:t> and I decided to “rethink” the problem and try and understand the linkage between the mean ITCZ and the transient ITCZ. Out of this has emerged a theory for the generation of easterly waves and (coincidently) the inertial stability of the summer monsoon flow in the Indian Ocean</a:t>
            </a:r>
            <a:r>
              <a:rPr lang="en-US" sz="2800" dirty="0" smtClean="0">
                <a:solidFill>
                  <a:srgbClr val="FFFFFF"/>
                </a:solidFill>
                <a:latin typeface="Cambria"/>
                <a:cs typeface="Cambria"/>
              </a:rPr>
              <a:t>.</a:t>
            </a:r>
          </a:p>
          <a:p>
            <a:pPr marL="280988" indent="-280988">
              <a:spcAft>
                <a:spcPts val="1200"/>
              </a:spcAft>
              <a:buFont typeface="Arial"/>
              <a:buChar char="•"/>
            </a:pPr>
            <a:r>
              <a:rPr lang="en-US" sz="2800" dirty="0" smtClean="0">
                <a:solidFill>
                  <a:srgbClr val="FFFFFF"/>
                </a:solidFill>
                <a:latin typeface="Cambria"/>
                <a:cs typeface="Cambria"/>
              </a:rPr>
              <a:t>I have also become concerned about the lack of differentiation between free and forced tropical modes. In particular, I think the concept or application of the “convectively coupled modes requires some further thought. We start that process here. </a:t>
            </a:r>
            <a:endParaRPr lang="en-US" sz="2800" dirty="0">
              <a:solidFill>
                <a:srgbClr val="FFFFFF"/>
              </a:solidFill>
              <a:latin typeface="Cambria"/>
              <a:cs typeface="Cambria"/>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81288" y="1073903"/>
            <a:ext cx="8549459" cy="677108"/>
          </a:xfrm>
          <a:prstGeom prst="rect">
            <a:avLst/>
          </a:prstGeom>
          <a:noFill/>
        </p:spPr>
        <p:txBody>
          <a:bodyPr wrap="square" rtlCol="0">
            <a:spAutoFit/>
          </a:bodyPr>
          <a:lstStyle/>
          <a:p>
            <a:pPr marL="460375" indent="-460375">
              <a:buFont typeface="Arial"/>
              <a:buChar char="•"/>
            </a:pPr>
            <a:endParaRPr lang="en-US" sz="2000" dirty="0" smtClean="0">
              <a:latin typeface="Cambria"/>
              <a:cs typeface="Cambria"/>
            </a:endParaRPr>
          </a:p>
          <a:p>
            <a:endParaRPr lang="en-US" dirty="0" smtClean="0"/>
          </a:p>
        </p:txBody>
      </p:sp>
      <p:sp>
        <p:nvSpPr>
          <p:cNvPr id="3" name="TextBox 2"/>
          <p:cNvSpPr txBox="1"/>
          <p:nvPr/>
        </p:nvSpPr>
        <p:spPr>
          <a:xfrm>
            <a:off x="502909" y="375022"/>
            <a:ext cx="8225551" cy="523220"/>
          </a:xfrm>
          <a:prstGeom prst="rect">
            <a:avLst/>
          </a:prstGeom>
          <a:noFill/>
        </p:spPr>
        <p:txBody>
          <a:bodyPr wrap="square" rtlCol="0">
            <a:spAutoFit/>
          </a:bodyPr>
          <a:lstStyle/>
          <a:p>
            <a:pPr algn="ctr"/>
            <a:r>
              <a:rPr lang="en-US" sz="2800" dirty="0" smtClean="0">
                <a:solidFill>
                  <a:srgbClr val="C0504D"/>
                </a:solidFill>
                <a:latin typeface="Cambria"/>
                <a:cs typeface="Cambria"/>
              </a:rPr>
              <a:t>Suggestions to solve </a:t>
            </a:r>
            <a:r>
              <a:rPr lang="en-US" sz="2800" dirty="0" err="1" smtClean="0">
                <a:solidFill>
                  <a:srgbClr val="C0504D"/>
                </a:solidFill>
                <a:latin typeface="Cambria"/>
                <a:cs typeface="Cambria"/>
              </a:rPr>
              <a:t>Charney’s</a:t>
            </a:r>
            <a:r>
              <a:rPr lang="en-US" sz="2800" dirty="0" smtClean="0">
                <a:solidFill>
                  <a:srgbClr val="C0504D"/>
                </a:solidFill>
                <a:latin typeface="Cambria"/>
                <a:cs typeface="Cambria"/>
              </a:rPr>
              <a:t> conundrum: </a:t>
            </a:r>
            <a:endParaRPr lang="en-US" sz="2800" dirty="0">
              <a:solidFill>
                <a:srgbClr val="C0504D"/>
              </a:solidFill>
              <a:latin typeface="Cambria"/>
              <a:cs typeface="Cambria"/>
            </a:endParaRPr>
          </a:p>
        </p:txBody>
      </p:sp>
      <p:sp>
        <p:nvSpPr>
          <p:cNvPr id="4" name="TextBox 3"/>
          <p:cNvSpPr txBox="1"/>
          <p:nvPr/>
        </p:nvSpPr>
        <p:spPr>
          <a:xfrm>
            <a:off x="119333" y="988704"/>
            <a:ext cx="8404553" cy="1631216"/>
          </a:xfrm>
          <a:prstGeom prst="rect">
            <a:avLst/>
          </a:prstGeom>
          <a:noFill/>
        </p:spPr>
        <p:txBody>
          <a:bodyPr wrap="square" rtlCol="0">
            <a:spAutoFit/>
          </a:bodyPr>
          <a:lstStyle/>
          <a:p>
            <a:pPr marL="457200" indent="-457200">
              <a:buAutoNum type="arabicParenBoth"/>
            </a:pPr>
            <a:r>
              <a:rPr lang="en-US" sz="2000" u="sng" dirty="0" smtClean="0">
                <a:latin typeface="Cambria"/>
                <a:cs typeface="Cambria"/>
              </a:rPr>
              <a:t>The tropical atmosphere is highly convectively unstable</a:t>
            </a:r>
            <a:r>
              <a:rPr lang="en-US" sz="2000" dirty="0" smtClean="0">
                <a:latin typeface="Cambria"/>
                <a:cs typeface="Cambria"/>
              </a:rPr>
              <a:t>.</a:t>
            </a:r>
          </a:p>
          <a:p>
            <a:pPr marL="457200" indent="-457200"/>
            <a:r>
              <a:rPr lang="en-US" sz="2000" dirty="0" smtClean="0">
                <a:latin typeface="Cambria"/>
                <a:cs typeface="Cambria"/>
              </a:rPr>
              <a:t>	This may be referred to as </a:t>
            </a:r>
            <a:r>
              <a:rPr lang="en-US" sz="2000" i="1" dirty="0" smtClean="0">
                <a:latin typeface="Cambria"/>
                <a:cs typeface="Cambria"/>
              </a:rPr>
              <a:t>convective instability of the first kind</a:t>
            </a:r>
            <a:r>
              <a:rPr lang="en-US" sz="2000" dirty="0" smtClean="0">
                <a:latin typeface="Cambria"/>
                <a:cs typeface="Cambria"/>
              </a:rPr>
              <a:t>. Potential temperature increases height (statically stable) there is a deep mid-tropospheric  equivalent potential temperature minimum so that the mid-troposphere is extremely stable.</a:t>
            </a:r>
          </a:p>
        </p:txBody>
      </p:sp>
      <p:pic>
        <p:nvPicPr>
          <p:cNvPr id="5" name="Picture 4"/>
          <p:cNvPicPr>
            <a:picLocks noChangeAspect="1" noChangeArrowheads="1"/>
          </p:cNvPicPr>
          <p:nvPr/>
        </p:nvPicPr>
        <p:blipFill>
          <a:blip r:embed="rId2"/>
          <a:srcRect b="14973"/>
          <a:stretch>
            <a:fillRect/>
          </a:stretch>
        </p:blipFill>
        <p:spPr bwMode="auto">
          <a:xfrm>
            <a:off x="3166876" y="2619920"/>
            <a:ext cx="4700665" cy="3900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81288" y="1073903"/>
            <a:ext cx="8549459" cy="677108"/>
          </a:xfrm>
          <a:prstGeom prst="rect">
            <a:avLst/>
          </a:prstGeom>
          <a:noFill/>
        </p:spPr>
        <p:txBody>
          <a:bodyPr wrap="square" rtlCol="0">
            <a:spAutoFit/>
          </a:bodyPr>
          <a:lstStyle/>
          <a:p>
            <a:pPr marL="460375" indent="-460375">
              <a:buFont typeface="Arial"/>
              <a:buChar char="•"/>
            </a:pPr>
            <a:endParaRPr lang="en-US" sz="2000" dirty="0" smtClean="0">
              <a:latin typeface="Cambria"/>
              <a:cs typeface="Cambria"/>
            </a:endParaRPr>
          </a:p>
          <a:p>
            <a:endParaRPr lang="en-US" dirty="0" smtClean="0"/>
          </a:p>
        </p:txBody>
      </p:sp>
      <p:sp>
        <p:nvSpPr>
          <p:cNvPr id="3" name="TextBox 2"/>
          <p:cNvSpPr txBox="1"/>
          <p:nvPr/>
        </p:nvSpPr>
        <p:spPr>
          <a:xfrm>
            <a:off x="502909" y="375022"/>
            <a:ext cx="8225551" cy="523220"/>
          </a:xfrm>
          <a:prstGeom prst="rect">
            <a:avLst/>
          </a:prstGeom>
          <a:noFill/>
        </p:spPr>
        <p:txBody>
          <a:bodyPr wrap="square" rtlCol="0">
            <a:spAutoFit/>
          </a:bodyPr>
          <a:lstStyle/>
          <a:p>
            <a:pPr algn="ctr"/>
            <a:r>
              <a:rPr lang="en-US" sz="2800" dirty="0" smtClean="0">
                <a:solidFill>
                  <a:srgbClr val="C0504D"/>
                </a:solidFill>
                <a:latin typeface="Cambria"/>
                <a:cs typeface="Cambria"/>
              </a:rPr>
              <a:t>Suggestions to solve </a:t>
            </a:r>
            <a:r>
              <a:rPr lang="en-US" sz="2800" dirty="0" err="1" smtClean="0">
                <a:solidFill>
                  <a:srgbClr val="C0504D"/>
                </a:solidFill>
                <a:latin typeface="Cambria"/>
                <a:cs typeface="Cambria"/>
              </a:rPr>
              <a:t>Charney’s</a:t>
            </a:r>
            <a:r>
              <a:rPr lang="en-US" sz="2800" dirty="0" smtClean="0">
                <a:solidFill>
                  <a:srgbClr val="C0504D"/>
                </a:solidFill>
                <a:latin typeface="Cambria"/>
                <a:cs typeface="Cambria"/>
              </a:rPr>
              <a:t> conundrum: </a:t>
            </a:r>
            <a:endParaRPr lang="en-US" sz="2800" dirty="0">
              <a:solidFill>
                <a:srgbClr val="C0504D"/>
              </a:solidFill>
              <a:latin typeface="Cambria"/>
              <a:cs typeface="Cambria"/>
            </a:endParaRPr>
          </a:p>
        </p:txBody>
      </p:sp>
      <p:sp>
        <p:nvSpPr>
          <p:cNvPr id="4" name="TextBox 3"/>
          <p:cNvSpPr txBox="1"/>
          <p:nvPr/>
        </p:nvSpPr>
        <p:spPr>
          <a:xfrm>
            <a:off x="119334" y="988704"/>
            <a:ext cx="8609126" cy="2246769"/>
          </a:xfrm>
          <a:prstGeom prst="rect">
            <a:avLst/>
          </a:prstGeom>
          <a:noFill/>
        </p:spPr>
        <p:txBody>
          <a:bodyPr wrap="square" rtlCol="0">
            <a:spAutoFit/>
          </a:bodyPr>
          <a:lstStyle/>
          <a:p>
            <a:pPr marL="457200" indent="-457200"/>
            <a:r>
              <a:rPr lang="en-US" sz="2000" dirty="0" smtClean="0">
                <a:latin typeface="Cambria"/>
                <a:cs typeface="Cambria"/>
              </a:rPr>
              <a:t>(2) 	</a:t>
            </a:r>
            <a:r>
              <a:rPr lang="en-US" sz="2000" u="sng" dirty="0" smtClean="0">
                <a:latin typeface="Cambria"/>
                <a:cs typeface="Cambria"/>
              </a:rPr>
              <a:t>Convective instability of the second kind  </a:t>
            </a:r>
          </a:p>
          <a:p>
            <a:pPr marL="457200" indent="-457200"/>
            <a:r>
              <a:rPr lang="en-US" sz="2000" dirty="0" smtClean="0">
                <a:latin typeface="Cambria"/>
                <a:cs typeface="Cambria"/>
              </a:rPr>
              <a:t>	Below the theta-</a:t>
            </a:r>
            <a:r>
              <a:rPr lang="en-US" sz="2000" dirty="0" err="1" smtClean="0">
                <a:latin typeface="Cambria"/>
                <a:cs typeface="Cambria"/>
              </a:rPr>
              <a:t>e</a:t>
            </a:r>
            <a:r>
              <a:rPr lang="en-US" sz="2000" dirty="0" smtClean="0">
                <a:latin typeface="Cambria"/>
                <a:cs typeface="Cambria"/>
              </a:rPr>
              <a:t> minimum there is deep moist layer which is potentially unstable. </a:t>
            </a:r>
            <a:r>
              <a:rPr lang="en-US" sz="2000" dirty="0" err="1" smtClean="0">
                <a:latin typeface="Cambria"/>
                <a:cs typeface="Cambria"/>
              </a:rPr>
              <a:t>Charney</a:t>
            </a:r>
            <a:r>
              <a:rPr lang="en-US" sz="2000" dirty="0" smtClean="0">
                <a:latin typeface="Cambria"/>
                <a:cs typeface="Cambria"/>
              </a:rPr>
              <a:t> proposed  that low level cyclonic </a:t>
            </a:r>
            <a:r>
              <a:rPr lang="en-US" sz="2000" dirty="0" err="1" smtClean="0">
                <a:latin typeface="Cambria"/>
                <a:cs typeface="Cambria"/>
              </a:rPr>
              <a:t>vorticity</a:t>
            </a:r>
            <a:r>
              <a:rPr lang="en-US" sz="2000" dirty="0" smtClean="0">
                <a:latin typeface="Cambria"/>
                <a:cs typeface="Cambria"/>
              </a:rPr>
              <a:t>, albeit weak, could cause frictional convergence and vertical </a:t>
            </a:r>
            <a:r>
              <a:rPr lang="en-US" sz="2000" dirty="0" err="1" smtClean="0">
                <a:latin typeface="Cambria"/>
                <a:cs typeface="Cambria"/>
              </a:rPr>
              <a:t>Ekman</a:t>
            </a:r>
            <a:r>
              <a:rPr lang="en-US" sz="2000" dirty="0" smtClean="0">
                <a:latin typeface="Cambria"/>
                <a:cs typeface="Cambria"/>
              </a:rPr>
              <a:t> pumping. This upward velocity would raise moist parcel, release latent heat and deepen the cyclonic zone and so on. Unfortunately, the most unstable scale was the cumulus cloud. Not 10</a:t>
            </a:r>
            <a:r>
              <a:rPr lang="en-US" sz="2000" baseline="30000" dirty="0" smtClean="0">
                <a:latin typeface="Cambria"/>
                <a:cs typeface="Cambria"/>
              </a:rPr>
              <a:t>6</a:t>
            </a:r>
            <a:r>
              <a:rPr lang="en-US" sz="2000" dirty="0" smtClean="0">
                <a:latin typeface="Cambria"/>
                <a:cs typeface="Cambria"/>
              </a:rPr>
              <a:t> </a:t>
            </a:r>
            <a:r>
              <a:rPr lang="en-US" sz="2000" dirty="0" err="1" smtClean="0">
                <a:latin typeface="Cambria"/>
                <a:cs typeface="Cambria"/>
              </a:rPr>
              <a:t>m</a:t>
            </a:r>
            <a:r>
              <a:rPr lang="en-US" sz="2000" dirty="0">
                <a:latin typeface="Cambria"/>
                <a:cs typeface="Cambria"/>
              </a:rPr>
              <a:t>!</a:t>
            </a:r>
          </a:p>
        </p:txBody>
      </p:sp>
      <p:pic>
        <p:nvPicPr>
          <p:cNvPr id="6" name="Picture 5"/>
          <p:cNvPicPr>
            <a:picLocks noChangeAspect="1" noChangeArrowheads="1"/>
          </p:cNvPicPr>
          <p:nvPr/>
        </p:nvPicPr>
        <p:blipFill>
          <a:blip r:embed="rId2"/>
          <a:srcRect b="14973"/>
          <a:stretch>
            <a:fillRect/>
          </a:stretch>
        </p:blipFill>
        <p:spPr bwMode="auto">
          <a:xfrm>
            <a:off x="4278831" y="2949036"/>
            <a:ext cx="4508266" cy="3740708"/>
          </a:xfrm>
          <a:prstGeom prst="rect">
            <a:avLst/>
          </a:prstGeom>
          <a:noFill/>
          <a:ln w="9525">
            <a:noFill/>
            <a:miter lim="800000"/>
            <a:headEnd/>
            <a:tailEnd/>
          </a:ln>
          <a:effectLst/>
        </p:spPr>
      </p:pic>
      <p:cxnSp>
        <p:nvCxnSpPr>
          <p:cNvPr id="8" name="Straight Arrow Connector 7"/>
          <p:cNvCxnSpPr/>
          <p:nvPr/>
        </p:nvCxnSpPr>
        <p:spPr>
          <a:xfrm flipV="1">
            <a:off x="6725347" y="6264570"/>
            <a:ext cx="579624" cy="8524"/>
          </a:xfrm>
          <a:prstGeom prst="straightConnector1">
            <a:avLst/>
          </a:prstGeom>
          <a:ln w="285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7517047" y="6280602"/>
            <a:ext cx="579624" cy="8524"/>
          </a:xfrm>
          <a:prstGeom prst="straightConnector1">
            <a:avLst/>
          </a:prstGeom>
          <a:ln w="285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5400000" flipH="1" flipV="1">
            <a:off x="6870800" y="5786763"/>
            <a:ext cx="1004726" cy="1588"/>
          </a:xfrm>
          <a:prstGeom prst="straightConnector1">
            <a:avLst/>
          </a:prstGeom>
          <a:ln w="285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375866" y="6485192"/>
            <a:ext cx="2257875" cy="369332"/>
          </a:xfrm>
          <a:prstGeom prst="rect">
            <a:avLst/>
          </a:prstGeom>
          <a:noFill/>
          <a:ln>
            <a:noFill/>
          </a:ln>
        </p:spPr>
        <p:txBody>
          <a:bodyPr wrap="none" rtlCol="0">
            <a:spAutoFit/>
          </a:bodyPr>
          <a:lstStyle/>
          <a:p>
            <a:r>
              <a:rPr lang="en-US" dirty="0">
                <a:solidFill>
                  <a:srgbClr val="C0504D"/>
                </a:solidFill>
              </a:rPr>
              <a:t>f</a:t>
            </a:r>
            <a:r>
              <a:rPr lang="en-US" dirty="0" smtClean="0">
                <a:solidFill>
                  <a:srgbClr val="C0504D"/>
                </a:solidFill>
              </a:rPr>
              <a:t>rictional convergence</a:t>
            </a:r>
            <a:endParaRPr lang="en-US" dirty="0">
              <a:solidFill>
                <a:srgbClr val="C0504D"/>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81288" y="1073903"/>
            <a:ext cx="8549459" cy="677108"/>
          </a:xfrm>
          <a:prstGeom prst="rect">
            <a:avLst/>
          </a:prstGeom>
          <a:noFill/>
        </p:spPr>
        <p:txBody>
          <a:bodyPr wrap="square" rtlCol="0">
            <a:spAutoFit/>
          </a:bodyPr>
          <a:lstStyle/>
          <a:p>
            <a:pPr marL="460375" indent="-460375">
              <a:buFont typeface="Arial"/>
              <a:buChar char="•"/>
            </a:pPr>
            <a:endParaRPr lang="en-US" sz="2000" dirty="0" smtClean="0">
              <a:latin typeface="Cambria"/>
              <a:cs typeface="Cambria"/>
            </a:endParaRPr>
          </a:p>
          <a:p>
            <a:endParaRPr lang="en-US" dirty="0" smtClean="0"/>
          </a:p>
        </p:txBody>
      </p:sp>
      <p:sp>
        <p:nvSpPr>
          <p:cNvPr id="3" name="TextBox 2"/>
          <p:cNvSpPr txBox="1"/>
          <p:nvPr/>
        </p:nvSpPr>
        <p:spPr>
          <a:xfrm>
            <a:off x="502909" y="375022"/>
            <a:ext cx="8225551" cy="523220"/>
          </a:xfrm>
          <a:prstGeom prst="rect">
            <a:avLst/>
          </a:prstGeom>
          <a:noFill/>
        </p:spPr>
        <p:txBody>
          <a:bodyPr wrap="square" rtlCol="0">
            <a:spAutoFit/>
          </a:bodyPr>
          <a:lstStyle/>
          <a:p>
            <a:pPr algn="ctr"/>
            <a:r>
              <a:rPr lang="en-US" sz="2800" dirty="0" smtClean="0">
                <a:solidFill>
                  <a:srgbClr val="C0504D"/>
                </a:solidFill>
                <a:latin typeface="Cambria"/>
                <a:cs typeface="Cambria"/>
              </a:rPr>
              <a:t>Suggestions to solve </a:t>
            </a:r>
            <a:r>
              <a:rPr lang="en-US" sz="2800" dirty="0" err="1" smtClean="0">
                <a:solidFill>
                  <a:srgbClr val="C0504D"/>
                </a:solidFill>
                <a:latin typeface="Cambria"/>
                <a:cs typeface="Cambria"/>
              </a:rPr>
              <a:t>Charney’s</a:t>
            </a:r>
            <a:r>
              <a:rPr lang="en-US" sz="2800" dirty="0" smtClean="0">
                <a:solidFill>
                  <a:srgbClr val="C0504D"/>
                </a:solidFill>
                <a:latin typeface="Cambria"/>
                <a:cs typeface="Cambria"/>
              </a:rPr>
              <a:t> conundrum……… </a:t>
            </a:r>
            <a:endParaRPr lang="en-US" sz="2800" dirty="0">
              <a:solidFill>
                <a:srgbClr val="C0504D"/>
              </a:solidFill>
              <a:latin typeface="Cambria"/>
              <a:cs typeface="Cambria"/>
            </a:endParaRPr>
          </a:p>
        </p:txBody>
      </p:sp>
      <p:sp>
        <p:nvSpPr>
          <p:cNvPr id="4" name="TextBox 3"/>
          <p:cNvSpPr txBox="1"/>
          <p:nvPr/>
        </p:nvSpPr>
        <p:spPr>
          <a:xfrm>
            <a:off x="119333" y="988704"/>
            <a:ext cx="8055075" cy="2554545"/>
          </a:xfrm>
          <a:prstGeom prst="rect">
            <a:avLst/>
          </a:prstGeom>
          <a:noFill/>
        </p:spPr>
        <p:txBody>
          <a:bodyPr wrap="square" rtlCol="0">
            <a:spAutoFit/>
          </a:bodyPr>
          <a:lstStyle/>
          <a:p>
            <a:pPr marL="457200" indent="-457200">
              <a:buAutoNum type="arabicParenBoth" startAt="3"/>
            </a:pPr>
            <a:r>
              <a:rPr lang="en-US" sz="2000" u="sng" dirty="0" smtClean="0">
                <a:latin typeface="Cambria"/>
                <a:cs typeface="Cambria"/>
              </a:rPr>
              <a:t>Lateral forcing by propagating higher latitude waves</a:t>
            </a:r>
          </a:p>
          <a:p>
            <a:pPr marL="457200" indent="-457200"/>
            <a:r>
              <a:rPr lang="en-US" sz="2000" dirty="0" smtClean="0">
                <a:latin typeface="Cambria"/>
                <a:cs typeface="Cambria"/>
              </a:rPr>
              <a:t>	Assuming a </a:t>
            </a:r>
            <a:r>
              <a:rPr lang="en-US" sz="2000" dirty="0" err="1" smtClean="0">
                <a:latin typeface="Cambria"/>
                <a:cs typeface="Cambria"/>
              </a:rPr>
              <a:t>zonally</a:t>
            </a:r>
            <a:r>
              <a:rPr lang="en-US" sz="2000" dirty="0" smtClean="0">
                <a:latin typeface="Cambria"/>
                <a:cs typeface="Cambria"/>
              </a:rPr>
              <a:t> symmetric basic state, waves reflected at </a:t>
            </a:r>
            <a:r>
              <a:rPr lang="en-US" sz="2000" i="1" dirty="0" smtClean="0">
                <a:latin typeface="Cambria"/>
                <a:cs typeface="Cambria"/>
              </a:rPr>
              <a:t>U</a:t>
            </a:r>
            <a:r>
              <a:rPr lang="en-US" sz="2000" dirty="0" smtClean="0">
                <a:latin typeface="Cambria"/>
                <a:cs typeface="Cambria"/>
              </a:rPr>
              <a:t>=</a:t>
            </a:r>
            <a:r>
              <a:rPr lang="en-US" sz="2000" i="1" dirty="0" err="1" smtClean="0">
                <a:latin typeface="Cambria"/>
                <a:cs typeface="Cambria"/>
              </a:rPr>
              <a:t>C</a:t>
            </a:r>
            <a:r>
              <a:rPr lang="en-US" sz="2000" i="1" baseline="-25000" dirty="0" err="1" smtClean="0">
                <a:latin typeface="Cambria"/>
                <a:cs typeface="Cambria"/>
              </a:rPr>
              <a:t>ph</a:t>
            </a:r>
            <a:r>
              <a:rPr lang="en-US" sz="2000" dirty="0" smtClean="0">
                <a:latin typeface="Cambria"/>
                <a:cs typeface="Cambria"/>
              </a:rPr>
              <a:t> and couldn’t penetrate deeply into the tropics (</a:t>
            </a:r>
            <a:r>
              <a:rPr lang="en-US" sz="2000" dirty="0" err="1" smtClean="0">
                <a:latin typeface="Cambria"/>
                <a:cs typeface="Cambria"/>
              </a:rPr>
              <a:t>Mak</a:t>
            </a:r>
            <a:r>
              <a:rPr lang="en-US" sz="2000" dirty="0" smtClean="0">
                <a:latin typeface="Cambria"/>
                <a:cs typeface="Cambria"/>
              </a:rPr>
              <a:t> 1969). But realization that there were regions  where the the upper tropospheric </a:t>
            </a:r>
            <a:r>
              <a:rPr lang="en-US" sz="2000" dirty="0" err="1" smtClean="0">
                <a:latin typeface="Cambria"/>
                <a:cs typeface="Cambria"/>
              </a:rPr>
              <a:t>westerlies</a:t>
            </a:r>
            <a:r>
              <a:rPr lang="en-US" sz="2000" dirty="0" smtClean="0">
                <a:latin typeface="Cambria"/>
                <a:cs typeface="Cambria"/>
              </a:rPr>
              <a:t> penetrated to the equator (e.g., mid-Pacific) extratropical modes can penetrate but not into lower troposphere (Webster &amp; Holton 1982).</a:t>
            </a:r>
          </a:p>
          <a:p>
            <a:pPr marL="457200" indent="-457200"/>
            <a:r>
              <a:rPr lang="en-US" sz="2000" dirty="0">
                <a:latin typeface="Cambria"/>
                <a:cs typeface="Cambria"/>
              </a:rPr>
              <a:t>	</a:t>
            </a:r>
            <a:r>
              <a:rPr lang="en-US" sz="2000" u="sng" dirty="0" smtClean="0">
                <a:latin typeface="Cambria"/>
                <a:cs typeface="Cambria"/>
              </a:rPr>
              <a:t> </a:t>
            </a:r>
            <a:endParaRPr lang="en-US" sz="2000" u="sng" dirty="0">
              <a:latin typeface="Cambria"/>
              <a:cs typeface="Cambria"/>
            </a:endParaRPr>
          </a:p>
        </p:txBody>
      </p:sp>
      <p:pic>
        <p:nvPicPr>
          <p:cNvPr id="17" name="Picture 2"/>
          <p:cNvPicPr>
            <a:picLocks noChangeAspect="1" noChangeArrowheads="1"/>
          </p:cNvPicPr>
          <p:nvPr/>
        </p:nvPicPr>
        <p:blipFill>
          <a:blip r:embed="rId2"/>
          <a:srcRect/>
          <a:stretch>
            <a:fillRect/>
          </a:stretch>
        </p:blipFill>
        <p:spPr bwMode="auto">
          <a:xfrm>
            <a:off x="4339511" y="3128018"/>
            <a:ext cx="3776800" cy="3716630"/>
          </a:xfrm>
          <a:prstGeom prst="rect">
            <a:avLst/>
          </a:prstGeom>
          <a:noFill/>
        </p:spPr>
      </p:pic>
      <p:pic>
        <p:nvPicPr>
          <p:cNvPr id="19" name="Picture 3"/>
          <p:cNvPicPr>
            <a:picLocks noChangeAspect="1" noChangeArrowheads="1"/>
          </p:cNvPicPr>
          <p:nvPr/>
        </p:nvPicPr>
        <p:blipFill>
          <a:blip r:embed="rId3"/>
          <a:srcRect/>
          <a:stretch>
            <a:fillRect/>
          </a:stretch>
        </p:blipFill>
        <p:spPr bwMode="auto">
          <a:xfrm>
            <a:off x="400220" y="3245163"/>
            <a:ext cx="3939291" cy="2551081"/>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3"/>
          <a:srcRect/>
          <a:stretch>
            <a:fillRect/>
          </a:stretch>
        </p:blipFill>
        <p:spPr bwMode="auto">
          <a:xfrm>
            <a:off x="4605338" y="1524000"/>
            <a:ext cx="4538662" cy="4699000"/>
          </a:xfrm>
          <a:prstGeom prst="rect">
            <a:avLst/>
          </a:prstGeom>
          <a:noFill/>
          <a:ln w="9525">
            <a:noFill/>
            <a:miter lim="800000"/>
            <a:headEnd/>
            <a:tailEnd/>
          </a:ln>
          <a:effectLst/>
        </p:spPr>
      </p:pic>
      <p:pic>
        <p:nvPicPr>
          <p:cNvPr id="146435" name="Picture 3"/>
          <p:cNvPicPr>
            <a:picLocks noChangeAspect="1" noChangeArrowheads="1"/>
          </p:cNvPicPr>
          <p:nvPr/>
        </p:nvPicPr>
        <p:blipFill>
          <a:blip r:embed="rId4"/>
          <a:srcRect/>
          <a:stretch>
            <a:fillRect/>
          </a:stretch>
        </p:blipFill>
        <p:spPr bwMode="auto">
          <a:xfrm>
            <a:off x="0" y="1524000"/>
            <a:ext cx="4546600" cy="4584700"/>
          </a:xfrm>
          <a:prstGeom prst="rect">
            <a:avLst/>
          </a:prstGeom>
          <a:noFill/>
          <a:ln w="9525">
            <a:noFill/>
            <a:miter lim="800000"/>
            <a:headEnd/>
            <a:tailEnd/>
          </a:ln>
          <a:effectLst/>
        </p:spPr>
      </p:pic>
      <p:sp>
        <p:nvSpPr>
          <p:cNvPr id="146436" name="Text Box 4"/>
          <p:cNvSpPr txBox="1">
            <a:spLocks noChangeArrowheads="1"/>
          </p:cNvSpPr>
          <p:nvPr/>
        </p:nvSpPr>
        <p:spPr bwMode="auto">
          <a:xfrm>
            <a:off x="323908" y="381000"/>
            <a:ext cx="8362892" cy="584776"/>
          </a:xfrm>
          <a:prstGeom prst="rect">
            <a:avLst/>
          </a:prstGeom>
          <a:noFill/>
          <a:ln w="9525">
            <a:noFill/>
            <a:miter lim="800000"/>
            <a:headEnd/>
            <a:tailEnd/>
          </a:ln>
          <a:effectLst/>
        </p:spPr>
        <p:txBody>
          <a:bodyPr wrap="square">
            <a:prstTxWarp prst="textNoShape">
              <a:avLst/>
            </a:prstTxWarp>
            <a:spAutoFit/>
          </a:bodyPr>
          <a:lstStyle/>
          <a:p>
            <a:r>
              <a:rPr lang="en-US" sz="3200" dirty="0"/>
              <a:t>Composites relative to extratropical</a:t>
            </a:r>
            <a:r>
              <a:rPr lang="en-US" sz="3200" dirty="0" smtClean="0"/>
              <a:t> disturbance</a:t>
            </a:r>
            <a:endParaRPr lang="en-US" sz="3200" dirty="0"/>
          </a:p>
        </p:txBody>
      </p:sp>
      <p:sp>
        <p:nvSpPr>
          <p:cNvPr id="146437" name="Text Box 5"/>
          <p:cNvSpPr txBox="1">
            <a:spLocks noChangeArrowheads="1"/>
          </p:cNvSpPr>
          <p:nvPr/>
        </p:nvSpPr>
        <p:spPr bwMode="auto">
          <a:xfrm>
            <a:off x="1660525" y="1812925"/>
            <a:ext cx="184150" cy="457200"/>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146438" name="Text Box 6"/>
          <p:cNvSpPr txBox="1">
            <a:spLocks noChangeArrowheads="1"/>
          </p:cNvSpPr>
          <p:nvPr/>
        </p:nvSpPr>
        <p:spPr bwMode="auto">
          <a:xfrm>
            <a:off x="3133725" y="1249363"/>
            <a:ext cx="5440363" cy="396875"/>
          </a:xfrm>
          <a:prstGeom prst="rect">
            <a:avLst/>
          </a:prstGeom>
          <a:noFill/>
          <a:ln w="9525">
            <a:noFill/>
            <a:miter lim="800000"/>
            <a:headEnd/>
            <a:tailEnd/>
          </a:ln>
          <a:effectLst/>
        </p:spPr>
        <p:txBody>
          <a:bodyPr wrap="none">
            <a:prstTxWarp prst="textNoShape">
              <a:avLst/>
            </a:prstTxWarp>
            <a:spAutoFit/>
          </a:bodyPr>
          <a:lstStyle/>
          <a:p>
            <a:r>
              <a:rPr lang="en-US" sz="2000">
                <a:solidFill>
                  <a:srgbClr val="222B94"/>
                </a:solidFill>
              </a:rPr>
              <a:t>315K 1-day lag                                 345K 1-day lag</a:t>
            </a:r>
          </a:p>
        </p:txBody>
      </p:sp>
      <p:sp>
        <p:nvSpPr>
          <p:cNvPr id="146439" name="Text Box 7"/>
          <p:cNvSpPr txBox="1">
            <a:spLocks noChangeArrowheads="1"/>
          </p:cNvSpPr>
          <p:nvPr/>
        </p:nvSpPr>
        <p:spPr bwMode="auto">
          <a:xfrm>
            <a:off x="3182938" y="3641725"/>
            <a:ext cx="5503862" cy="396875"/>
          </a:xfrm>
          <a:prstGeom prst="rect">
            <a:avLst/>
          </a:prstGeom>
          <a:noFill/>
          <a:ln w="9525">
            <a:noFill/>
            <a:miter lim="800000"/>
            <a:headEnd/>
            <a:tailEnd/>
          </a:ln>
          <a:effectLst/>
        </p:spPr>
        <p:txBody>
          <a:bodyPr wrap="none">
            <a:prstTxWarp prst="textNoShape">
              <a:avLst/>
            </a:prstTxWarp>
            <a:spAutoFit/>
          </a:bodyPr>
          <a:lstStyle/>
          <a:p>
            <a:r>
              <a:rPr lang="en-US" sz="2000">
                <a:solidFill>
                  <a:srgbClr val="222B94"/>
                </a:solidFill>
              </a:rPr>
              <a:t>315K  3-day lag                                345K  3-day lag</a:t>
            </a:r>
          </a:p>
        </p:txBody>
      </p:sp>
      <p:sp>
        <p:nvSpPr>
          <p:cNvPr id="146440" name="Text Box 8"/>
          <p:cNvSpPr txBox="1">
            <a:spLocks noChangeArrowheads="1"/>
          </p:cNvSpPr>
          <p:nvPr/>
        </p:nvSpPr>
        <p:spPr bwMode="auto">
          <a:xfrm>
            <a:off x="6556375" y="6521450"/>
            <a:ext cx="2130425" cy="336550"/>
          </a:xfrm>
          <a:prstGeom prst="rect">
            <a:avLst/>
          </a:prstGeom>
          <a:noFill/>
          <a:ln w="9525">
            <a:noFill/>
            <a:miter lim="800000"/>
            <a:headEnd/>
            <a:tailEnd/>
          </a:ln>
          <a:effectLst/>
        </p:spPr>
        <p:txBody>
          <a:bodyPr wrap="none">
            <a:prstTxWarp prst="textNoShape">
              <a:avLst/>
            </a:prstTxWarp>
            <a:spAutoFit/>
          </a:bodyPr>
          <a:lstStyle/>
          <a:p>
            <a:r>
              <a:rPr lang="en-US" sz="1600">
                <a:solidFill>
                  <a:srgbClr val="222B94"/>
                </a:solidFill>
              </a:rPr>
              <a:t>Tomas &amp; Webster 1994</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b="67325"/>
          <a:stretch>
            <a:fillRect/>
          </a:stretch>
        </p:blipFill>
        <p:spPr>
          <a:xfrm>
            <a:off x="0" y="1835161"/>
            <a:ext cx="3529965" cy="3111048"/>
          </a:xfrm>
          <a:prstGeom prst="rect">
            <a:avLst/>
          </a:prstGeom>
        </p:spPr>
      </p:pic>
      <p:pic>
        <p:nvPicPr>
          <p:cNvPr id="3" name="Picture 2"/>
          <p:cNvPicPr>
            <a:picLocks noChangeAspect="1"/>
          </p:cNvPicPr>
          <p:nvPr/>
        </p:nvPicPr>
        <p:blipFill>
          <a:blip r:embed="rId2"/>
          <a:srcRect l="17485" t="32675" b="33059"/>
          <a:stretch>
            <a:fillRect/>
          </a:stretch>
        </p:blipFill>
        <p:spPr>
          <a:xfrm>
            <a:off x="3401020" y="1725307"/>
            <a:ext cx="2912735" cy="3262531"/>
          </a:xfrm>
          <a:prstGeom prst="rect">
            <a:avLst/>
          </a:prstGeom>
        </p:spPr>
      </p:pic>
      <p:pic>
        <p:nvPicPr>
          <p:cNvPr id="4" name="Picture 3"/>
          <p:cNvPicPr>
            <a:picLocks noChangeAspect="1"/>
          </p:cNvPicPr>
          <p:nvPr/>
        </p:nvPicPr>
        <p:blipFill>
          <a:blip r:embed="rId2"/>
          <a:srcRect l="18405" t="66941" r="12354"/>
          <a:stretch>
            <a:fillRect/>
          </a:stretch>
        </p:blipFill>
        <p:spPr>
          <a:xfrm>
            <a:off x="6236608" y="1786635"/>
            <a:ext cx="2444199" cy="3147610"/>
          </a:xfrm>
          <a:prstGeom prst="rect">
            <a:avLst/>
          </a:prstGeom>
        </p:spPr>
      </p:pic>
      <p:sp>
        <p:nvSpPr>
          <p:cNvPr id="6" name="TextBox 5"/>
          <p:cNvSpPr txBox="1"/>
          <p:nvPr/>
        </p:nvSpPr>
        <p:spPr>
          <a:xfrm>
            <a:off x="1043786" y="1531003"/>
            <a:ext cx="7489164" cy="369332"/>
          </a:xfrm>
          <a:prstGeom prst="rect">
            <a:avLst/>
          </a:prstGeom>
          <a:noFill/>
        </p:spPr>
        <p:txBody>
          <a:bodyPr wrap="square" rtlCol="0">
            <a:spAutoFit/>
          </a:bodyPr>
          <a:lstStyle/>
          <a:p>
            <a:r>
              <a:rPr lang="en-US" dirty="0" smtClean="0"/>
              <a:t>Lag -3 days                                   lag 0 days                                       lag +3 days</a:t>
            </a:r>
            <a:endParaRPr lang="en-US" dirty="0"/>
          </a:p>
        </p:txBody>
      </p:sp>
      <p:sp>
        <p:nvSpPr>
          <p:cNvPr id="7" name="TextBox 6"/>
          <p:cNvSpPr txBox="1"/>
          <p:nvPr/>
        </p:nvSpPr>
        <p:spPr>
          <a:xfrm>
            <a:off x="391420" y="304462"/>
            <a:ext cx="8141530" cy="830997"/>
          </a:xfrm>
          <a:prstGeom prst="rect">
            <a:avLst/>
          </a:prstGeom>
          <a:noFill/>
        </p:spPr>
        <p:txBody>
          <a:bodyPr wrap="square" rtlCol="0">
            <a:spAutoFit/>
          </a:bodyPr>
          <a:lstStyle/>
          <a:p>
            <a:r>
              <a:rPr lang="en-US" sz="2400" dirty="0" smtClean="0"/>
              <a:t>Vertical one-point correlation fields using DJF 6-30 day IPV in section across equator with 22.5N, 165W at 200 </a:t>
            </a:r>
            <a:r>
              <a:rPr lang="en-US" sz="2400" dirty="0" err="1" smtClean="0"/>
              <a:t>hPa</a:t>
            </a:r>
            <a:r>
              <a:rPr lang="en-US" sz="2400" dirty="0" smtClean="0"/>
              <a:t>.</a:t>
            </a:r>
            <a:endParaRPr lang="en-US" sz="2400" dirty="0"/>
          </a:p>
        </p:txBody>
      </p:sp>
      <p:sp>
        <p:nvSpPr>
          <p:cNvPr id="8" name="TextBox 7"/>
          <p:cNvSpPr txBox="1"/>
          <p:nvPr/>
        </p:nvSpPr>
        <p:spPr>
          <a:xfrm>
            <a:off x="5914787" y="6506782"/>
            <a:ext cx="3061772" cy="369332"/>
          </a:xfrm>
          <a:prstGeom prst="rect">
            <a:avLst/>
          </a:prstGeom>
          <a:noFill/>
        </p:spPr>
        <p:txBody>
          <a:bodyPr wrap="square" rtlCol="0">
            <a:spAutoFit/>
          </a:bodyPr>
          <a:lstStyle/>
          <a:p>
            <a:r>
              <a:rPr lang="en-US" dirty="0" smtClean="0"/>
              <a:t>Tomas &amp; Webster (1994)</a:t>
            </a:r>
            <a:endParaRPr lang="en-US" dirty="0"/>
          </a:p>
        </p:txBody>
      </p:sp>
      <p:sp>
        <p:nvSpPr>
          <p:cNvPr id="9" name="TextBox 8"/>
          <p:cNvSpPr txBox="1"/>
          <p:nvPr/>
        </p:nvSpPr>
        <p:spPr>
          <a:xfrm>
            <a:off x="391420" y="5280236"/>
            <a:ext cx="8289387" cy="707886"/>
          </a:xfrm>
          <a:prstGeom prst="rect">
            <a:avLst/>
          </a:prstGeom>
          <a:noFill/>
        </p:spPr>
        <p:txBody>
          <a:bodyPr wrap="square" rtlCol="0">
            <a:spAutoFit/>
          </a:bodyPr>
          <a:lstStyle/>
          <a:p>
            <a:r>
              <a:rPr lang="en-US" sz="2000" dirty="0" smtClean="0"/>
              <a:t>Note differential advection in the vertical. Perturbation moves over easterly dome. Consequences?</a:t>
            </a:r>
            <a:endParaRPr lang="en-US" sz="20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81288" y="1073903"/>
            <a:ext cx="8549459" cy="677108"/>
          </a:xfrm>
          <a:prstGeom prst="rect">
            <a:avLst/>
          </a:prstGeom>
          <a:noFill/>
        </p:spPr>
        <p:txBody>
          <a:bodyPr wrap="square" rtlCol="0">
            <a:spAutoFit/>
          </a:bodyPr>
          <a:lstStyle/>
          <a:p>
            <a:pPr marL="460375" indent="-460375">
              <a:buFont typeface="Arial"/>
              <a:buChar char="•"/>
            </a:pPr>
            <a:endParaRPr lang="en-US" sz="2000" dirty="0" smtClean="0">
              <a:latin typeface="Cambria"/>
              <a:cs typeface="Cambria"/>
            </a:endParaRPr>
          </a:p>
          <a:p>
            <a:endParaRPr lang="en-US" dirty="0" smtClean="0"/>
          </a:p>
        </p:txBody>
      </p:sp>
      <p:sp>
        <p:nvSpPr>
          <p:cNvPr id="3" name="TextBox 2"/>
          <p:cNvSpPr txBox="1"/>
          <p:nvPr/>
        </p:nvSpPr>
        <p:spPr>
          <a:xfrm>
            <a:off x="502909" y="375022"/>
            <a:ext cx="8225551" cy="523220"/>
          </a:xfrm>
          <a:prstGeom prst="rect">
            <a:avLst/>
          </a:prstGeom>
          <a:noFill/>
        </p:spPr>
        <p:txBody>
          <a:bodyPr wrap="square" rtlCol="0">
            <a:spAutoFit/>
          </a:bodyPr>
          <a:lstStyle/>
          <a:p>
            <a:pPr algn="ctr"/>
            <a:r>
              <a:rPr lang="en-US" sz="2800" dirty="0" smtClean="0">
                <a:solidFill>
                  <a:srgbClr val="C0504D"/>
                </a:solidFill>
              </a:rPr>
              <a:t>Suggestions to solve </a:t>
            </a:r>
            <a:r>
              <a:rPr lang="en-US" sz="2800" dirty="0" err="1" smtClean="0">
                <a:solidFill>
                  <a:srgbClr val="C0504D"/>
                </a:solidFill>
              </a:rPr>
              <a:t>Charney’s</a:t>
            </a:r>
            <a:r>
              <a:rPr lang="en-US" sz="2800" dirty="0" smtClean="0">
                <a:solidFill>
                  <a:srgbClr val="C0504D"/>
                </a:solidFill>
              </a:rPr>
              <a:t> conundrum……… </a:t>
            </a:r>
            <a:endParaRPr lang="en-US" sz="2800" dirty="0">
              <a:solidFill>
                <a:srgbClr val="C0504D"/>
              </a:solidFill>
            </a:endParaRPr>
          </a:p>
        </p:txBody>
      </p:sp>
      <p:sp>
        <p:nvSpPr>
          <p:cNvPr id="4" name="TextBox 3"/>
          <p:cNvSpPr txBox="1"/>
          <p:nvPr/>
        </p:nvSpPr>
        <p:spPr>
          <a:xfrm>
            <a:off x="119333" y="988704"/>
            <a:ext cx="8055075" cy="5847755"/>
          </a:xfrm>
          <a:prstGeom prst="rect">
            <a:avLst/>
          </a:prstGeom>
          <a:noFill/>
        </p:spPr>
        <p:txBody>
          <a:bodyPr wrap="square" rtlCol="0">
            <a:spAutoFit/>
          </a:bodyPr>
          <a:lstStyle/>
          <a:p>
            <a:pPr marL="457200" indent="-457200">
              <a:buAutoNum type="arabicParenBoth" startAt="4"/>
            </a:pPr>
            <a:r>
              <a:rPr lang="en-US" sz="2400" u="sng" dirty="0" smtClean="0"/>
              <a:t>Dynamic instabilities</a:t>
            </a:r>
          </a:p>
          <a:p>
            <a:pPr marL="457200" indent="-457200"/>
            <a:r>
              <a:rPr lang="en-US" sz="2000" dirty="0" smtClean="0"/>
              <a:t>	</a:t>
            </a:r>
          </a:p>
          <a:p>
            <a:pPr marL="457200" indent="-457200"/>
            <a:r>
              <a:rPr lang="en-US" sz="2000" dirty="0"/>
              <a:t>	</a:t>
            </a:r>
            <a:r>
              <a:rPr lang="en-US" sz="2000" dirty="0" smtClean="0"/>
              <a:t>Two points made earlier:</a:t>
            </a:r>
          </a:p>
          <a:p>
            <a:pPr marL="457200" indent="-457200">
              <a:spcAft>
                <a:spcPts val="600"/>
              </a:spcAft>
            </a:pPr>
            <a:r>
              <a:rPr lang="en-US" sz="2000" dirty="0"/>
              <a:t>	</a:t>
            </a:r>
            <a:r>
              <a:rPr lang="en-US" sz="2000" dirty="0" smtClean="0"/>
              <a:t>(</a:t>
            </a:r>
            <a:r>
              <a:rPr lang="en-US" sz="2000" dirty="0" err="1" smtClean="0"/>
              <a:t>i</a:t>
            </a:r>
            <a:r>
              <a:rPr lang="en-US" sz="2000" dirty="0" smtClean="0"/>
              <a:t>) 	There are a number of regions where 10</a:t>
            </a:r>
            <a:r>
              <a:rPr lang="en-US" sz="2000" baseline="30000" dirty="0" smtClean="0"/>
              <a:t>6</a:t>
            </a:r>
            <a:r>
              <a:rPr lang="en-US" sz="2000" dirty="0" smtClean="0"/>
              <a:t> </a:t>
            </a:r>
            <a:r>
              <a:rPr lang="en-US" sz="2000" dirty="0" err="1" smtClean="0"/>
              <a:t>m</a:t>
            </a:r>
            <a:r>
              <a:rPr lang="en-US" sz="2000" dirty="0" smtClean="0"/>
              <a:t> waves originate: </a:t>
            </a:r>
          </a:p>
          <a:p>
            <a:pPr marL="457200" indent="-457200">
              <a:spcAft>
                <a:spcPts val="600"/>
              </a:spcAft>
            </a:pPr>
            <a:r>
              <a:rPr lang="en-US" sz="2000" baseline="30000" dirty="0" smtClean="0"/>
              <a:t>					</a:t>
            </a:r>
            <a:r>
              <a:rPr lang="en-US" sz="2000" dirty="0" smtClean="0"/>
              <a:t>East African highlands (</a:t>
            </a:r>
            <a:r>
              <a:rPr lang="en-US" sz="2000" dirty="0" err="1" smtClean="0"/>
              <a:t>Burpee</a:t>
            </a:r>
            <a:r>
              <a:rPr lang="en-US" sz="2000" dirty="0" smtClean="0"/>
              <a:t> 1972)</a:t>
            </a:r>
          </a:p>
          <a:p>
            <a:pPr marL="457200" indent="-457200">
              <a:spcAft>
                <a:spcPts val="600"/>
              </a:spcAft>
            </a:pPr>
            <a:r>
              <a:rPr lang="en-US" sz="2000" dirty="0" smtClean="0"/>
              <a:t>			West Africa (</a:t>
            </a:r>
            <a:r>
              <a:rPr lang="en-US" sz="2000" dirty="0" err="1" smtClean="0"/>
              <a:t>Vieria</a:t>
            </a:r>
            <a:r>
              <a:rPr lang="en-US" sz="2000" dirty="0" smtClean="0"/>
              <a:t>, 2010)</a:t>
            </a:r>
          </a:p>
          <a:p>
            <a:pPr marL="457200" indent="-457200">
              <a:spcAft>
                <a:spcPts val="600"/>
              </a:spcAft>
            </a:pPr>
            <a:r>
              <a:rPr lang="en-US" sz="2000" dirty="0" smtClean="0"/>
              <a:t>			East Pacific Ocean (</a:t>
            </a:r>
            <a:r>
              <a:rPr lang="en-US" sz="2000" dirty="0" err="1" smtClean="0"/>
              <a:t>Kalidas-Sena</a:t>
            </a:r>
            <a:r>
              <a:rPr lang="en-US" sz="2000" dirty="0" smtClean="0"/>
              <a:t>, </a:t>
            </a:r>
            <a:r>
              <a:rPr lang="en-US" sz="2000" dirty="0" err="1" smtClean="0"/>
              <a:t>Toma</a:t>
            </a:r>
            <a:r>
              <a:rPr lang="en-US" sz="2000" dirty="0" smtClean="0"/>
              <a:t>-Webster) </a:t>
            </a:r>
          </a:p>
          <a:p>
            <a:pPr marL="457200" indent="-457200">
              <a:spcAft>
                <a:spcPts val="600"/>
              </a:spcAft>
            </a:pPr>
            <a:r>
              <a:rPr lang="en-US" sz="2000" dirty="0" smtClean="0"/>
              <a:t>		The regionality suggests that there are specific properties of the 	background basic state that lead to genesis. Likely large scale 	instabilities of the basic state generate local instabilities that 	overcome the thermodynamic stability.</a:t>
            </a:r>
          </a:p>
          <a:p>
            <a:pPr marL="457200" indent="-457200">
              <a:spcAft>
                <a:spcPts val="600"/>
              </a:spcAft>
            </a:pPr>
            <a:r>
              <a:rPr lang="en-US" sz="2000" dirty="0" smtClean="0"/>
              <a:t>	(ii)	It is true that convectively coupled modes are consistent with the 	response of a very shallow fluid (which by definition is divergent) 	to observed heating profiles. But this argument does not explain 	how the heating profile arises.  </a:t>
            </a:r>
          </a:p>
          <a:p>
            <a:pPr marL="457200" indent="-457200"/>
            <a:r>
              <a:rPr lang="en-US" sz="2000" dirty="0" smtClean="0"/>
              <a:t>	</a:t>
            </a:r>
          </a:p>
          <a:p>
            <a:pPr marL="457200" indent="-457200"/>
            <a:r>
              <a:rPr lang="en-US" sz="2000" dirty="0"/>
              <a:t>	</a:t>
            </a:r>
            <a:r>
              <a:rPr lang="en-US" sz="2000" u="sng" dirty="0" smtClean="0"/>
              <a:t> </a:t>
            </a:r>
            <a:endParaRPr lang="en-US" sz="2000" u="sng"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358003" y="255697"/>
            <a:ext cx="7773785" cy="461665"/>
          </a:xfrm>
          <a:prstGeom prst="rect">
            <a:avLst/>
          </a:prstGeom>
          <a:noFill/>
        </p:spPr>
        <p:txBody>
          <a:bodyPr wrap="square" rtlCol="0">
            <a:spAutoFit/>
          </a:bodyPr>
          <a:lstStyle/>
          <a:p>
            <a:r>
              <a:rPr lang="en-US" sz="2400" u="sng" dirty="0" smtClean="0"/>
              <a:t>Types of instabilities</a:t>
            </a:r>
            <a:r>
              <a:rPr lang="en-US" sz="2400" dirty="0" smtClean="0"/>
              <a:t>:</a:t>
            </a:r>
            <a:endParaRPr lang="en-US" sz="2400" dirty="0"/>
          </a:p>
        </p:txBody>
      </p:sp>
      <p:sp>
        <p:nvSpPr>
          <p:cNvPr id="3" name="TextBox 2"/>
          <p:cNvSpPr txBox="1"/>
          <p:nvPr/>
        </p:nvSpPr>
        <p:spPr>
          <a:xfrm>
            <a:off x="187527" y="792668"/>
            <a:ext cx="7944262" cy="1231106"/>
          </a:xfrm>
          <a:prstGeom prst="rect">
            <a:avLst/>
          </a:prstGeom>
          <a:noFill/>
        </p:spPr>
        <p:txBody>
          <a:bodyPr wrap="square" rtlCol="0">
            <a:spAutoFit/>
          </a:bodyPr>
          <a:lstStyle/>
          <a:p>
            <a:pPr marL="400050" indent="-400050">
              <a:buAutoNum type="romanLcParenBoth"/>
            </a:pPr>
            <a:r>
              <a:rPr lang="en-US" sz="2000" u="sng" dirty="0" err="1" smtClean="0"/>
              <a:t>Burpee</a:t>
            </a:r>
            <a:r>
              <a:rPr lang="en-US" sz="2000" u="sng" dirty="0" smtClean="0"/>
              <a:t> </a:t>
            </a:r>
            <a:r>
              <a:rPr lang="en-US" sz="2000" u="sng" dirty="0" err="1" smtClean="0"/>
              <a:t>baroclinic</a:t>
            </a:r>
            <a:r>
              <a:rPr lang="en-US" sz="2000" u="sng" dirty="0" smtClean="0"/>
              <a:t> instability</a:t>
            </a:r>
            <a:r>
              <a:rPr lang="en-US" dirty="0" smtClean="0"/>
              <a:t>:</a:t>
            </a:r>
          </a:p>
          <a:p>
            <a:pPr marL="400050" indent="-400050"/>
            <a:r>
              <a:rPr lang="en-US" dirty="0" smtClean="0"/>
              <a:t>	It is hypothesized that the East African Highland heating  reverse the isentropic potential </a:t>
            </a:r>
            <a:r>
              <a:rPr lang="en-US" dirty="0" err="1" smtClean="0"/>
              <a:t>vorticity</a:t>
            </a:r>
            <a:r>
              <a:rPr lang="en-US" dirty="0" smtClean="0"/>
              <a:t> gradient thus allowing </a:t>
            </a:r>
            <a:r>
              <a:rPr lang="en-US" dirty="0" err="1" smtClean="0"/>
              <a:t>baroclinic</a:t>
            </a:r>
            <a:r>
              <a:rPr lang="en-US" dirty="0" smtClean="0"/>
              <a:t> modes to grow. Many, but not all, African easterly waves are generated in Central/East Africa. </a:t>
            </a:r>
            <a:endParaRPr lang="en-US" dirty="0"/>
          </a:p>
        </p:txBody>
      </p:sp>
      <p:pic>
        <p:nvPicPr>
          <p:cNvPr id="4" name="Picture 3"/>
          <p:cNvPicPr>
            <a:picLocks noChangeAspect="1"/>
          </p:cNvPicPr>
          <p:nvPr/>
        </p:nvPicPr>
        <p:blipFill>
          <a:blip r:embed="rId3"/>
          <a:srcRect r="11335" b="56431"/>
          <a:stretch>
            <a:fillRect/>
          </a:stretch>
        </p:blipFill>
        <p:spPr>
          <a:xfrm>
            <a:off x="0" y="2198446"/>
            <a:ext cx="4175233" cy="2984238"/>
          </a:xfrm>
          <a:prstGeom prst="rect">
            <a:avLst/>
          </a:prstGeom>
        </p:spPr>
      </p:pic>
      <p:pic>
        <p:nvPicPr>
          <p:cNvPr id="5" name="Picture 4"/>
          <p:cNvPicPr>
            <a:picLocks noChangeAspect="1"/>
          </p:cNvPicPr>
          <p:nvPr/>
        </p:nvPicPr>
        <p:blipFill>
          <a:blip r:embed="rId3"/>
          <a:srcRect l="3859" t="41995" r="8976" b="11866"/>
          <a:stretch>
            <a:fillRect/>
          </a:stretch>
        </p:blipFill>
        <p:spPr>
          <a:xfrm>
            <a:off x="4372754" y="2164891"/>
            <a:ext cx="3919517" cy="3017794"/>
          </a:xfrm>
          <a:prstGeom prst="rect">
            <a:avLst/>
          </a:prstGeom>
        </p:spPr>
      </p:pic>
      <p:graphicFrame>
        <p:nvGraphicFramePr>
          <p:cNvPr id="10242" name="Object 2"/>
          <p:cNvGraphicFramePr>
            <a:graphicFrameLocks noChangeAspect="1"/>
          </p:cNvGraphicFramePr>
          <p:nvPr/>
        </p:nvGraphicFramePr>
        <p:xfrm>
          <a:off x="775152" y="5182684"/>
          <a:ext cx="2208391" cy="788711"/>
        </p:xfrm>
        <a:graphic>
          <a:graphicData uri="http://schemas.openxmlformats.org/presentationml/2006/ole">
            <p:oleObj spid="_x0000_s10242" name="Equation" r:id="rId4" imgW="1422400" imgH="508000" progId="Equation.DSMT4">
              <p:embed/>
            </p:oleObj>
          </a:graphicData>
        </a:graphic>
      </p:graphicFrame>
      <p:sp>
        <p:nvSpPr>
          <p:cNvPr id="7" name="TextBox 6"/>
          <p:cNvSpPr txBox="1"/>
          <p:nvPr/>
        </p:nvSpPr>
        <p:spPr>
          <a:xfrm>
            <a:off x="3341364" y="5182684"/>
            <a:ext cx="4790424" cy="923330"/>
          </a:xfrm>
          <a:prstGeom prst="rect">
            <a:avLst/>
          </a:prstGeom>
          <a:noFill/>
        </p:spPr>
        <p:txBody>
          <a:bodyPr wrap="square" rtlCol="0">
            <a:spAutoFit/>
          </a:bodyPr>
          <a:lstStyle/>
          <a:p>
            <a:r>
              <a:rPr lang="en-US" dirty="0" err="1" smtClean="0"/>
              <a:t>Charney</a:t>
            </a:r>
            <a:r>
              <a:rPr lang="en-US" dirty="0" smtClean="0"/>
              <a:t>-Stern criterion for instability is that latitudinal gradient of potential </a:t>
            </a:r>
            <a:r>
              <a:rPr lang="en-US" dirty="0" err="1" smtClean="0"/>
              <a:t>vorticity</a:t>
            </a:r>
            <a:r>
              <a:rPr lang="en-US" dirty="0" smtClean="0"/>
              <a:t> changes sign along an </a:t>
            </a:r>
            <a:r>
              <a:rPr lang="en-US" dirty="0" err="1" smtClean="0"/>
              <a:t>isentrope</a:t>
            </a:r>
            <a:r>
              <a:rPr lang="en-US" dirty="0" smtClean="0"/>
              <a:t>.  </a:t>
            </a:r>
            <a:endParaRPr lang="en-US" dirty="0"/>
          </a:p>
        </p:txBody>
      </p:sp>
      <p:sp>
        <p:nvSpPr>
          <p:cNvPr id="8" name="TextBox 7"/>
          <p:cNvSpPr txBox="1"/>
          <p:nvPr/>
        </p:nvSpPr>
        <p:spPr>
          <a:xfrm>
            <a:off x="1969019" y="2061181"/>
            <a:ext cx="6162770" cy="369332"/>
          </a:xfrm>
          <a:prstGeom prst="rect">
            <a:avLst/>
          </a:prstGeom>
          <a:solidFill>
            <a:schemeClr val="bg1"/>
          </a:solidFill>
        </p:spPr>
        <p:txBody>
          <a:bodyPr wrap="square" rtlCol="0">
            <a:spAutoFit/>
          </a:bodyPr>
          <a:lstStyle/>
          <a:p>
            <a:r>
              <a:rPr lang="en-US" dirty="0" smtClean="0"/>
              <a:t>35 E                                                                   5E</a:t>
            </a:r>
            <a:endParaRPr lang="en-US" dirty="0"/>
          </a:p>
        </p:txBody>
      </p:sp>
      <p:sp>
        <p:nvSpPr>
          <p:cNvPr id="9" name="TextBox 8"/>
          <p:cNvSpPr txBox="1"/>
          <p:nvPr/>
        </p:nvSpPr>
        <p:spPr>
          <a:xfrm>
            <a:off x="630768" y="6106014"/>
            <a:ext cx="7313495" cy="646331"/>
          </a:xfrm>
          <a:prstGeom prst="rect">
            <a:avLst/>
          </a:prstGeom>
          <a:noFill/>
        </p:spPr>
        <p:txBody>
          <a:bodyPr wrap="square" rtlCol="0">
            <a:spAutoFit/>
          </a:bodyPr>
          <a:lstStyle/>
          <a:p>
            <a:r>
              <a:rPr lang="en-US" dirty="0" err="1" smtClean="0">
                <a:solidFill>
                  <a:srgbClr val="C0504D"/>
                </a:solidFill>
              </a:rPr>
              <a:t>Mishra</a:t>
            </a:r>
            <a:r>
              <a:rPr lang="en-US" dirty="0" smtClean="0">
                <a:solidFill>
                  <a:srgbClr val="C0504D"/>
                </a:solidFill>
              </a:rPr>
              <a:t> and </a:t>
            </a:r>
            <a:r>
              <a:rPr lang="en-US" dirty="0" err="1" smtClean="0">
                <a:solidFill>
                  <a:srgbClr val="C0504D"/>
                </a:solidFill>
              </a:rPr>
              <a:t>Salvekar</a:t>
            </a:r>
            <a:r>
              <a:rPr lang="en-US" dirty="0" smtClean="0">
                <a:solidFill>
                  <a:srgbClr val="C0504D"/>
                </a:solidFill>
              </a:rPr>
              <a:t> (1980) suggest </a:t>
            </a:r>
            <a:r>
              <a:rPr lang="en-US" dirty="0" err="1" smtClean="0">
                <a:solidFill>
                  <a:srgbClr val="C0504D"/>
                </a:solidFill>
              </a:rPr>
              <a:t>baroclinic</a:t>
            </a:r>
            <a:r>
              <a:rPr lang="en-US" dirty="0" smtClean="0">
                <a:solidFill>
                  <a:srgbClr val="C0504D"/>
                </a:solidFill>
              </a:rPr>
              <a:t> instability is an important mechanism in the formation of cold cored monsoon depressions</a:t>
            </a:r>
            <a:endParaRPr lang="en-US" dirty="0">
              <a:solidFill>
                <a:srgbClr val="C0504D"/>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3000" y="1203961"/>
            <a:ext cx="4018756" cy="5871423"/>
          </a:xfrm>
          <a:prstGeom prst="rect">
            <a:avLst/>
          </a:prstGeom>
        </p:spPr>
      </p:pic>
      <p:pic>
        <p:nvPicPr>
          <p:cNvPr id="5" name="Picture 4"/>
          <p:cNvPicPr>
            <a:picLocks noChangeAspect="1"/>
          </p:cNvPicPr>
          <p:nvPr/>
        </p:nvPicPr>
        <p:blipFill>
          <a:blip r:embed="rId3"/>
          <a:stretch>
            <a:fillRect/>
          </a:stretch>
        </p:blipFill>
        <p:spPr>
          <a:xfrm>
            <a:off x="4551755" y="1335926"/>
            <a:ext cx="4313087" cy="4313087"/>
          </a:xfrm>
          <a:prstGeom prst="rect">
            <a:avLst/>
          </a:prstGeom>
        </p:spPr>
      </p:pic>
      <p:sp>
        <p:nvSpPr>
          <p:cNvPr id="6" name="TextBox 5"/>
          <p:cNvSpPr txBox="1"/>
          <p:nvPr/>
        </p:nvSpPr>
        <p:spPr>
          <a:xfrm>
            <a:off x="144904" y="630707"/>
            <a:ext cx="8999096" cy="707886"/>
          </a:xfrm>
          <a:prstGeom prst="rect">
            <a:avLst/>
          </a:prstGeom>
          <a:noFill/>
        </p:spPr>
        <p:txBody>
          <a:bodyPr wrap="square" rtlCol="0">
            <a:spAutoFit/>
          </a:bodyPr>
          <a:lstStyle/>
          <a:p>
            <a:r>
              <a:rPr lang="en-US" sz="2000" dirty="0" smtClean="0"/>
              <a:t>Regions of strong cross-equatorial pressure gradients (CEPG) may be </a:t>
            </a:r>
            <a:r>
              <a:rPr lang="en-US" sz="2000" dirty="0" err="1" smtClean="0"/>
              <a:t>inertially</a:t>
            </a:r>
            <a:r>
              <a:rPr lang="en-US" sz="2000" dirty="0" smtClean="0"/>
              <a:t> unstable. They are also regions where convective waves form. </a:t>
            </a:r>
            <a:endParaRPr lang="en-US" sz="2000" dirty="0"/>
          </a:p>
        </p:txBody>
      </p:sp>
      <p:sp>
        <p:nvSpPr>
          <p:cNvPr id="7" name="TextBox 6"/>
          <p:cNvSpPr txBox="1"/>
          <p:nvPr/>
        </p:nvSpPr>
        <p:spPr>
          <a:xfrm>
            <a:off x="5233667" y="5376277"/>
            <a:ext cx="3085647" cy="1200329"/>
          </a:xfrm>
          <a:prstGeom prst="rect">
            <a:avLst/>
          </a:prstGeom>
          <a:noFill/>
        </p:spPr>
        <p:txBody>
          <a:bodyPr wrap="square" rtlCol="0">
            <a:spAutoFit/>
          </a:bodyPr>
          <a:lstStyle/>
          <a:p>
            <a:r>
              <a:rPr lang="en-US" dirty="0" smtClean="0">
                <a:solidFill>
                  <a:srgbClr val="FF0000"/>
                </a:solidFill>
              </a:rPr>
              <a:t>Note that in regions of strong CEPG max convection lies </a:t>
            </a:r>
            <a:r>
              <a:rPr lang="en-US" dirty="0" err="1" smtClean="0">
                <a:solidFill>
                  <a:srgbClr val="FF0000"/>
                </a:solidFill>
              </a:rPr>
              <a:t>equatorward</a:t>
            </a:r>
            <a:r>
              <a:rPr lang="en-US" dirty="0" smtClean="0">
                <a:solidFill>
                  <a:srgbClr val="FF0000"/>
                </a:solidFill>
              </a:rPr>
              <a:t> of min </a:t>
            </a:r>
            <a:r>
              <a:rPr lang="en-US" dirty="0" err="1" smtClean="0">
                <a:solidFill>
                  <a:srgbClr val="FF0000"/>
                </a:solidFill>
              </a:rPr>
              <a:t>mslp</a:t>
            </a:r>
            <a:r>
              <a:rPr lang="en-US" dirty="0" smtClean="0">
                <a:solidFill>
                  <a:srgbClr val="FF0000"/>
                </a:solidFill>
              </a:rPr>
              <a:t> and maximum SST. </a:t>
            </a:r>
            <a:endParaRPr lang="en-US" dirty="0">
              <a:solidFill>
                <a:srgbClr val="FF0000"/>
              </a:solidFill>
            </a:endParaRPr>
          </a:p>
        </p:txBody>
      </p:sp>
      <p:sp>
        <p:nvSpPr>
          <p:cNvPr id="8" name="TextBox 7"/>
          <p:cNvSpPr txBox="1"/>
          <p:nvPr/>
        </p:nvSpPr>
        <p:spPr>
          <a:xfrm>
            <a:off x="358003" y="178988"/>
            <a:ext cx="4423898" cy="461665"/>
          </a:xfrm>
          <a:prstGeom prst="rect">
            <a:avLst/>
          </a:prstGeom>
          <a:noFill/>
        </p:spPr>
        <p:txBody>
          <a:bodyPr wrap="square" rtlCol="0">
            <a:spAutoFit/>
          </a:bodyPr>
          <a:lstStyle/>
          <a:p>
            <a:r>
              <a:rPr lang="en-US" sz="2400" dirty="0" smtClean="0"/>
              <a:t>(ii) </a:t>
            </a:r>
            <a:r>
              <a:rPr lang="en-US" sz="2400" u="sng" dirty="0" smtClean="0"/>
              <a:t>Inertial stability and instability</a:t>
            </a:r>
            <a:endParaRPr lang="en-US" sz="2400" u="sng"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1139" name="Picture 2"/>
          <p:cNvPicPr>
            <a:picLocks noChangeAspect="1" noChangeArrowheads="1"/>
          </p:cNvPicPr>
          <p:nvPr/>
        </p:nvPicPr>
        <p:blipFill>
          <a:blip r:embed="rId4"/>
          <a:srcRect/>
          <a:stretch>
            <a:fillRect/>
          </a:stretch>
        </p:blipFill>
        <p:spPr bwMode="auto">
          <a:xfrm>
            <a:off x="1676400" y="927100"/>
            <a:ext cx="5167313" cy="5854700"/>
          </a:xfrm>
          <a:prstGeom prst="rect">
            <a:avLst/>
          </a:prstGeom>
          <a:noFill/>
          <a:ln w="9525">
            <a:noFill/>
            <a:miter lim="800000"/>
            <a:headEnd/>
            <a:tailEnd/>
          </a:ln>
        </p:spPr>
      </p:pic>
      <p:sp>
        <p:nvSpPr>
          <p:cNvPr id="91140" name="Rectangle 3"/>
          <p:cNvSpPr>
            <a:spLocks noChangeArrowheads="1"/>
          </p:cNvSpPr>
          <p:nvPr/>
        </p:nvSpPr>
        <p:spPr bwMode="auto">
          <a:xfrm>
            <a:off x="2590800" y="2438400"/>
            <a:ext cx="1447800" cy="838200"/>
          </a:xfrm>
          <a:prstGeom prst="rect">
            <a:avLst/>
          </a:prstGeom>
          <a:noFill/>
          <a:ln w="28575">
            <a:solidFill>
              <a:schemeClr val="bg1"/>
            </a:solidFill>
            <a:miter lim="800000"/>
            <a:headEnd/>
            <a:tailEnd/>
          </a:ln>
        </p:spPr>
        <p:txBody>
          <a:bodyPr wrap="none" anchor="ctr">
            <a:prstTxWarp prst="textNoShape">
              <a:avLst/>
            </a:prstTxWarp>
          </a:bodyPr>
          <a:lstStyle/>
          <a:p>
            <a:endParaRPr lang="en-US"/>
          </a:p>
        </p:txBody>
      </p:sp>
      <p:sp>
        <p:nvSpPr>
          <p:cNvPr id="91141" name="Rectangle 4"/>
          <p:cNvSpPr>
            <a:spLocks noChangeArrowheads="1"/>
          </p:cNvSpPr>
          <p:nvPr/>
        </p:nvSpPr>
        <p:spPr bwMode="auto">
          <a:xfrm>
            <a:off x="4343400" y="2362200"/>
            <a:ext cx="1676400" cy="838200"/>
          </a:xfrm>
          <a:prstGeom prst="rect">
            <a:avLst/>
          </a:prstGeom>
          <a:noFill/>
          <a:ln w="28575">
            <a:solidFill>
              <a:schemeClr val="bg1"/>
            </a:solidFill>
            <a:miter lim="800000"/>
            <a:headEnd/>
            <a:tailEnd/>
          </a:ln>
        </p:spPr>
        <p:txBody>
          <a:bodyPr wrap="none" anchor="ctr">
            <a:prstTxWarp prst="textNoShape">
              <a:avLst/>
            </a:prstTxWarp>
          </a:bodyPr>
          <a:lstStyle/>
          <a:p>
            <a:endParaRPr lang="en-US"/>
          </a:p>
        </p:txBody>
      </p:sp>
      <p:sp>
        <p:nvSpPr>
          <p:cNvPr id="91142" name="Text Box 6"/>
          <p:cNvSpPr txBox="1">
            <a:spLocks noChangeArrowheads="1"/>
          </p:cNvSpPr>
          <p:nvPr/>
        </p:nvSpPr>
        <p:spPr bwMode="auto">
          <a:xfrm>
            <a:off x="228600" y="2298700"/>
            <a:ext cx="1752600" cy="1463675"/>
          </a:xfrm>
          <a:prstGeom prst="rect">
            <a:avLst/>
          </a:prstGeom>
          <a:noFill/>
          <a:ln w="9525">
            <a:noFill/>
            <a:miter lim="800000"/>
            <a:headEnd/>
            <a:tailEnd/>
          </a:ln>
        </p:spPr>
        <p:txBody>
          <a:bodyPr>
            <a:prstTxWarp prst="textNoShape">
              <a:avLst/>
            </a:prstTxWarp>
            <a:spAutoFit/>
          </a:bodyPr>
          <a:lstStyle/>
          <a:p>
            <a:r>
              <a:rPr lang="en-US" sz="2000"/>
              <a:t>Converging </a:t>
            </a:r>
          </a:p>
          <a:p>
            <a:r>
              <a:rPr lang="en-US" sz="2000"/>
              <a:t>easterlies into ITCZ</a:t>
            </a:r>
          </a:p>
          <a:p>
            <a:pPr>
              <a:spcBef>
                <a:spcPct val="50000"/>
              </a:spcBef>
            </a:pPr>
            <a:endParaRPr lang="en-US" sz="2000"/>
          </a:p>
        </p:txBody>
      </p:sp>
      <p:sp>
        <p:nvSpPr>
          <p:cNvPr id="91143" name="Text Box 7"/>
          <p:cNvSpPr txBox="1">
            <a:spLocks noChangeArrowheads="1"/>
          </p:cNvSpPr>
          <p:nvPr/>
        </p:nvSpPr>
        <p:spPr bwMode="auto">
          <a:xfrm>
            <a:off x="6858000" y="1231900"/>
            <a:ext cx="2057400" cy="1616075"/>
          </a:xfrm>
          <a:prstGeom prst="rect">
            <a:avLst/>
          </a:prstGeom>
          <a:noFill/>
          <a:ln w="9525">
            <a:noFill/>
            <a:miter lim="800000"/>
            <a:headEnd/>
            <a:tailEnd/>
          </a:ln>
        </p:spPr>
        <p:txBody>
          <a:bodyPr>
            <a:prstTxWarp prst="textNoShape">
              <a:avLst/>
            </a:prstTxWarp>
            <a:spAutoFit/>
          </a:bodyPr>
          <a:lstStyle/>
          <a:p>
            <a:pPr>
              <a:spcBef>
                <a:spcPct val="50000"/>
              </a:spcBef>
            </a:pPr>
            <a:r>
              <a:rPr lang="en-US" sz="2000"/>
              <a:t>Low-level westerly component occurring with convection</a:t>
            </a:r>
          </a:p>
        </p:txBody>
      </p:sp>
      <p:sp>
        <p:nvSpPr>
          <p:cNvPr id="91144" name="Line 8"/>
          <p:cNvSpPr>
            <a:spLocks noChangeShapeType="1"/>
          </p:cNvSpPr>
          <p:nvPr/>
        </p:nvSpPr>
        <p:spPr bwMode="auto">
          <a:xfrm flipH="1" flipV="1">
            <a:off x="4876800" y="3289300"/>
            <a:ext cx="1905000" cy="914400"/>
          </a:xfrm>
          <a:prstGeom prst="line">
            <a:avLst/>
          </a:prstGeom>
          <a:noFill/>
          <a:ln w="57150">
            <a:solidFill>
              <a:schemeClr val="tx1"/>
            </a:solidFill>
            <a:round/>
            <a:headEnd/>
            <a:tailEnd type="triangle" w="med" len="med"/>
          </a:ln>
        </p:spPr>
        <p:txBody>
          <a:bodyPr wrap="none" anchor="ctr">
            <a:prstTxWarp prst="textNoShape">
              <a:avLst/>
            </a:prstTxWarp>
          </a:bodyPr>
          <a:lstStyle/>
          <a:p>
            <a:endParaRPr lang="en-US"/>
          </a:p>
        </p:txBody>
      </p:sp>
      <p:sp>
        <p:nvSpPr>
          <p:cNvPr id="91145" name="Text Box 9"/>
          <p:cNvSpPr txBox="1">
            <a:spLocks noChangeArrowheads="1"/>
          </p:cNvSpPr>
          <p:nvPr/>
        </p:nvSpPr>
        <p:spPr bwMode="auto">
          <a:xfrm>
            <a:off x="0" y="0"/>
            <a:ext cx="9372600" cy="457200"/>
          </a:xfrm>
          <a:prstGeom prst="rect">
            <a:avLst/>
          </a:prstGeom>
          <a:solidFill>
            <a:schemeClr val="tx1"/>
          </a:solidFill>
          <a:ln w="9525">
            <a:noFill/>
            <a:miter lim="800000"/>
            <a:headEnd/>
            <a:tailEnd/>
          </a:ln>
        </p:spPr>
        <p:txBody>
          <a:bodyPr>
            <a:prstTxWarp prst="textNoShape">
              <a:avLst/>
            </a:prstTxWarp>
            <a:spAutoFit/>
          </a:bodyPr>
          <a:lstStyle/>
          <a:p>
            <a:pPr algn="ctr">
              <a:spcBef>
                <a:spcPct val="50000"/>
              </a:spcBef>
            </a:pPr>
            <a:r>
              <a:rPr lang="en-US">
                <a:solidFill>
                  <a:srgbClr val="FFFFFF"/>
                </a:solidFill>
              </a:rPr>
              <a:t>LOW LEVEL WESTERLIES: WHY ARE THEY THERE?</a:t>
            </a:r>
          </a:p>
        </p:txBody>
      </p:sp>
      <p:graphicFrame>
        <p:nvGraphicFramePr>
          <p:cNvPr id="91138" name="Object 2"/>
          <p:cNvGraphicFramePr>
            <a:graphicFrameLocks noChangeAspect="1"/>
          </p:cNvGraphicFramePr>
          <p:nvPr/>
        </p:nvGraphicFramePr>
        <p:xfrm>
          <a:off x="6781800" y="4038600"/>
          <a:ext cx="1252538" cy="647700"/>
        </p:xfrm>
        <a:graphic>
          <a:graphicData uri="http://schemas.openxmlformats.org/presentationml/2006/ole">
            <p:oleObj spid="_x0000_s263170" name="Equation" r:id="rId5" imgW="368300" imgH="190500" progId="Equation.DSMT4">
              <p:embed/>
            </p:oleObj>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3"/>
          <a:srcRect/>
          <a:stretch>
            <a:fillRect/>
          </a:stretch>
        </p:blipFill>
        <p:spPr bwMode="auto">
          <a:xfrm>
            <a:off x="1752600" y="609600"/>
            <a:ext cx="7010400" cy="5534025"/>
          </a:xfrm>
          <a:prstGeom prst="rect">
            <a:avLst/>
          </a:prstGeom>
          <a:noFill/>
          <a:ln w="9525">
            <a:noFill/>
            <a:miter lim="800000"/>
            <a:headEnd/>
            <a:tailEnd/>
          </a:ln>
        </p:spPr>
      </p:pic>
      <p:sp>
        <p:nvSpPr>
          <p:cNvPr id="93187" name="Rectangle 3"/>
          <p:cNvSpPr>
            <a:spLocks noChangeArrowheads="1"/>
          </p:cNvSpPr>
          <p:nvPr/>
        </p:nvSpPr>
        <p:spPr bwMode="auto">
          <a:xfrm>
            <a:off x="2209800" y="2635250"/>
            <a:ext cx="1524000" cy="609600"/>
          </a:xfrm>
          <a:prstGeom prst="rect">
            <a:avLst/>
          </a:prstGeom>
          <a:noFill/>
          <a:ln w="38100">
            <a:solidFill>
              <a:schemeClr val="accent1"/>
            </a:solidFill>
            <a:miter lim="800000"/>
            <a:headEnd/>
            <a:tailEnd/>
          </a:ln>
        </p:spPr>
        <p:txBody>
          <a:bodyPr wrap="none" anchor="ctr">
            <a:prstTxWarp prst="textNoShape">
              <a:avLst/>
            </a:prstTxWarp>
          </a:bodyPr>
          <a:lstStyle/>
          <a:p>
            <a:endParaRPr lang="en-US"/>
          </a:p>
        </p:txBody>
      </p:sp>
      <p:sp>
        <p:nvSpPr>
          <p:cNvPr id="93188" name="Rectangle 4"/>
          <p:cNvSpPr>
            <a:spLocks noChangeArrowheads="1"/>
          </p:cNvSpPr>
          <p:nvPr/>
        </p:nvSpPr>
        <p:spPr bwMode="auto">
          <a:xfrm>
            <a:off x="3962400" y="2635250"/>
            <a:ext cx="1981200" cy="685800"/>
          </a:xfrm>
          <a:prstGeom prst="rect">
            <a:avLst/>
          </a:prstGeom>
          <a:noFill/>
          <a:ln w="38100">
            <a:solidFill>
              <a:schemeClr val="accent1"/>
            </a:solidFill>
            <a:miter lim="800000"/>
            <a:headEnd/>
            <a:tailEnd/>
          </a:ln>
        </p:spPr>
        <p:txBody>
          <a:bodyPr wrap="none" anchor="ctr">
            <a:prstTxWarp prst="textNoShape">
              <a:avLst/>
            </a:prstTxWarp>
          </a:bodyPr>
          <a:lstStyle/>
          <a:p>
            <a:endParaRPr lang="en-US"/>
          </a:p>
        </p:txBody>
      </p:sp>
      <p:sp>
        <p:nvSpPr>
          <p:cNvPr id="93189" name="Text Box 5"/>
          <p:cNvSpPr txBox="1">
            <a:spLocks noChangeArrowheads="1"/>
          </p:cNvSpPr>
          <p:nvPr/>
        </p:nvSpPr>
        <p:spPr bwMode="auto">
          <a:xfrm>
            <a:off x="2346325" y="6111875"/>
            <a:ext cx="1539875" cy="822325"/>
          </a:xfrm>
          <a:prstGeom prst="rect">
            <a:avLst/>
          </a:prstGeom>
          <a:noFill/>
          <a:ln w="9525">
            <a:noFill/>
            <a:miter lim="800000"/>
            <a:headEnd/>
            <a:tailEnd/>
          </a:ln>
        </p:spPr>
        <p:txBody>
          <a:bodyPr wrap="none">
            <a:prstTxWarp prst="textNoShape">
              <a:avLst/>
            </a:prstTxWarp>
            <a:spAutoFit/>
          </a:bodyPr>
          <a:lstStyle/>
          <a:p>
            <a:r>
              <a:rPr lang="en-US"/>
              <a:t>Surface </a:t>
            </a:r>
          </a:p>
          <a:p>
            <a:r>
              <a:rPr lang="en-US"/>
              <a:t>westerlies</a:t>
            </a:r>
          </a:p>
        </p:txBody>
      </p:sp>
      <p:sp>
        <p:nvSpPr>
          <p:cNvPr id="93190" name="Text Box 6"/>
          <p:cNvSpPr txBox="1">
            <a:spLocks noChangeArrowheads="1"/>
          </p:cNvSpPr>
          <p:nvPr/>
        </p:nvSpPr>
        <p:spPr bwMode="auto">
          <a:xfrm>
            <a:off x="0" y="2559050"/>
            <a:ext cx="1827213" cy="822325"/>
          </a:xfrm>
          <a:prstGeom prst="rect">
            <a:avLst/>
          </a:prstGeom>
          <a:noFill/>
          <a:ln w="9525">
            <a:noFill/>
            <a:miter lim="800000"/>
            <a:headEnd/>
            <a:tailEnd/>
          </a:ln>
        </p:spPr>
        <p:txBody>
          <a:bodyPr wrap="none">
            <a:prstTxWarp prst="textNoShape">
              <a:avLst/>
            </a:prstTxWarp>
            <a:spAutoFit/>
          </a:bodyPr>
          <a:lstStyle/>
          <a:p>
            <a:r>
              <a:rPr lang="en-US"/>
              <a:t>Converging </a:t>
            </a:r>
          </a:p>
          <a:p>
            <a:r>
              <a:rPr lang="en-US"/>
              <a:t>easterlies</a:t>
            </a:r>
          </a:p>
        </p:txBody>
      </p:sp>
      <p:sp>
        <p:nvSpPr>
          <p:cNvPr id="93191" name="Line 7"/>
          <p:cNvSpPr>
            <a:spLocks noChangeShapeType="1"/>
          </p:cNvSpPr>
          <p:nvPr/>
        </p:nvSpPr>
        <p:spPr bwMode="auto">
          <a:xfrm flipV="1">
            <a:off x="3276600" y="2940050"/>
            <a:ext cx="1828800" cy="3048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3192" name="Line 8"/>
          <p:cNvSpPr>
            <a:spLocks noChangeShapeType="1"/>
          </p:cNvSpPr>
          <p:nvPr/>
        </p:nvSpPr>
        <p:spPr bwMode="auto">
          <a:xfrm flipV="1">
            <a:off x="1600200" y="2940050"/>
            <a:ext cx="1295400" cy="152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3193" name="Text Box 9"/>
          <p:cNvSpPr txBox="1">
            <a:spLocks noChangeArrowheads="1"/>
          </p:cNvSpPr>
          <p:nvPr/>
        </p:nvSpPr>
        <p:spPr bwMode="auto">
          <a:xfrm>
            <a:off x="0" y="0"/>
            <a:ext cx="9372600" cy="457200"/>
          </a:xfrm>
          <a:prstGeom prst="rect">
            <a:avLst/>
          </a:prstGeom>
          <a:solidFill>
            <a:schemeClr val="tx1"/>
          </a:solidFill>
          <a:ln w="9525">
            <a:noFill/>
            <a:miter lim="800000"/>
            <a:headEnd/>
            <a:tailEnd/>
          </a:ln>
        </p:spPr>
        <p:txBody>
          <a:bodyPr>
            <a:prstTxWarp prst="textNoShape">
              <a:avLst/>
            </a:prstTxWarp>
            <a:spAutoFit/>
          </a:bodyPr>
          <a:lstStyle/>
          <a:p>
            <a:pPr algn="ctr">
              <a:spcBef>
                <a:spcPct val="50000"/>
              </a:spcBef>
            </a:pPr>
            <a:r>
              <a:rPr lang="en-US">
                <a:solidFill>
                  <a:srgbClr val="FFFFFF"/>
                </a:solidFill>
              </a:rPr>
              <a:t>LOW LEVEL WESTERLIES: WHY ARE THEY THERE?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4" name="Picture 2" descr="image001"/>
          <p:cNvPicPr>
            <a:picLocks noChangeAspect="1" noChangeArrowheads="1"/>
          </p:cNvPicPr>
          <p:nvPr/>
        </p:nvPicPr>
        <p:blipFill>
          <a:blip r:embed="rId3">
            <a:lum bright="-66000"/>
          </a:blip>
          <a:srcRect/>
          <a:stretch>
            <a:fillRect/>
          </a:stretch>
        </p:blipFill>
        <p:spPr bwMode="auto">
          <a:xfrm>
            <a:off x="0" y="127849"/>
            <a:ext cx="9144000" cy="6858000"/>
          </a:xfrm>
          <a:prstGeom prst="rect">
            <a:avLst/>
          </a:prstGeom>
          <a:noFill/>
          <a:ln w="9525">
            <a:noFill/>
            <a:miter lim="800000"/>
            <a:headEnd/>
            <a:tailEnd/>
          </a:ln>
        </p:spPr>
      </p:pic>
      <p:sp>
        <p:nvSpPr>
          <p:cNvPr id="18435" name="TextBox 9"/>
          <p:cNvSpPr txBox="1">
            <a:spLocks noChangeArrowheads="1"/>
          </p:cNvSpPr>
          <p:nvPr/>
        </p:nvSpPr>
        <p:spPr bwMode="auto">
          <a:xfrm>
            <a:off x="533399" y="381000"/>
            <a:ext cx="8322919" cy="5909311"/>
          </a:xfrm>
          <a:prstGeom prst="rect">
            <a:avLst/>
          </a:prstGeom>
          <a:noFill/>
          <a:ln w="9525">
            <a:noFill/>
            <a:miter lim="800000"/>
            <a:headEnd/>
            <a:tailEnd/>
          </a:ln>
        </p:spPr>
        <p:txBody>
          <a:bodyPr wrap="square">
            <a:prstTxWarp prst="textNoShape">
              <a:avLst/>
            </a:prstTxWarp>
            <a:spAutoFit/>
          </a:bodyPr>
          <a:lstStyle/>
          <a:p>
            <a:pPr marL="280988" indent="-280988">
              <a:spcAft>
                <a:spcPts val="1200"/>
              </a:spcAft>
              <a:buFont typeface="Arial" charset="0"/>
              <a:buChar char="•"/>
            </a:pPr>
            <a:r>
              <a:rPr lang="en-US" sz="2800" dirty="0" smtClean="0">
                <a:solidFill>
                  <a:srgbClr val="FFFFFF"/>
                </a:solidFill>
                <a:latin typeface="Cambria"/>
                <a:cs typeface="Cambria"/>
              </a:rPr>
              <a:t>Still </a:t>
            </a:r>
            <a:r>
              <a:rPr lang="en-US" sz="2800" dirty="0">
                <a:solidFill>
                  <a:srgbClr val="FFFFFF"/>
                </a:solidFill>
                <a:latin typeface="Cambria"/>
                <a:cs typeface="Cambria"/>
              </a:rPr>
              <a:t>awaiting is a theory for the formation of the low-frequency oscillations in the Indian Ocean.</a:t>
            </a:r>
            <a:r>
              <a:rPr lang="en-US" sz="2800" dirty="0" smtClean="0">
                <a:solidFill>
                  <a:srgbClr val="FFFFFF"/>
                </a:solidFill>
                <a:latin typeface="Cambria"/>
                <a:cs typeface="Cambria"/>
              </a:rPr>
              <a:t> </a:t>
            </a:r>
          </a:p>
          <a:p>
            <a:pPr marL="280988" indent="-280988">
              <a:spcAft>
                <a:spcPts val="1200"/>
              </a:spcAft>
              <a:buFont typeface="Arial" charset="0"/>
              <a:buChar char="•"/>
            </a:pPr>
            <a:r>
              <a:rPr lang="en-US" sz="2800" dirty="0" smtClean="0">
                <a:solidFill>
                  <a:srgbClr val="FFFFFF"/>
                </a:solidFill>
                <a:latin typeface="Cambria"/>
                <a:cs typeface="Cambria"/>
              </a:rPr>
              <a:t>Still awaiting a reliable prediction scheme of the ISO. Note the usefulness to less-developed agriculture</a:t>
            </a:r>
          </a:p>
          <a:p>
            <a:pPr marL="280988" indent="-280988">
              <a:spcAft>
                <a:spcPts val="1200"/>
              </a:spcAft>
              <a:buFont typeface="Arial" charset="0"/>
              <a:buChar char="•"/>
            </a:pPr>
            <a:endParaRPr lang="en-US" sz="2800" dirty="0" smtClean="0">
              <a:solidFill>
                <a:srgbClr val="FFFFFF"/>
              </a:solidFill>
              <a:latin typeface="Cambria"/>
              <a:cs typeface="Cambria"/>
            </a:endParaRPr>
          </a:p>
          <a:p>
            <a:pPr marL="280988" indent="-280988">
              <a:spcAft>
                <a:spcPts val="1200"/>
              </a:spcAft>
              <a:buFont typeface="Arial" charset="0"/>
              <a:buChar char="•"/>
            </a:pPr>
            <a:endParaRPr lang="en-US" sz="2800" dirty="0" smtClean="0">
              <a:solidFill>
                <a:srgbClr val="FFFFFF"/>
              </a:solidFill>
              <a:latin typeface="Cambria"/>
              <a:cs typeface="Cambria"/>
            </a:endParaRPr>
          </a:p>
          <a:p>
            <a:pPr marL="280988" indent="-280988">
              <a:spcAft>
                <a:spcPts val="1200"/>
              </a:spcAft>
              <a:buFont typeface="Arial" charset="0"/>
              <a:buChar char="•"/>
            </a:pPr>
            <a:endParaRPr lang="en-US" sz="2800" dirty="0" smtClean="0">
              <a:solidFill>
                <a:srgbClr val="FFFFFF"/>
              </a:solidFill>
              <a:latin typeface="Cambria"/>
              <a:cs typeface="Cambria"/>
            </a:endParaRPr>
          </a:p>
          <a:p>
            <a:pPr marL="280988" indent="-280988" algn="ctr">
              <a:spcAft>
                <a:spcPts val="1200"/>
              </a:spcAft>
            </a:pPr>
            <a:endParaRPr lang="en-US" sz="2800" dirty="0" smtClean="0">
              <a:solidFill>
                <a:srgbClr val="FFFFFF"/>
              </a:solidFill>
              <a:latin typeface="Cambria"/>
              <a:cs typeface="Cambria"/>
            </a:endParaRPr>
          </a:p>
          <a:p>
            <a:pPr marL="280988" indent="-280988" algn="ctr">
              <a:spcAft>
                <a:spcPts val="1200"/>
              </a:spcAft>
            </a:pPr>
            <a:endParaRPr lang="en-US" sz="2800" dirty="0" smtClean="0">
              <a:solidFill>
                <a:srgbClr val="FFFFFF"/>
              </a:solidFill>
              <a:latin typeface="Cambria"/>
              <a:cs typeface="Cambria"/>
            </a:endParaRPr>
          </a:p>
          <a:p>
            <a:pPr marL="280988" indent="-280988" algn="ctr">
              <a:spcAft>
                <a:spcPts val="1200"/>
              </a:spcAft>
            </a:pPr>
            <a:r>
              <a:rPr lang="en-US" sz="2000" dirty="0" smtClean="0">
                <a:solidFill>
                  <a:srgbClr val="FFFFFF"/>
                </a:solidFill>
                <a:latin typeface="Cambria"/>
                <a:cs typeface="Cambria"/>
              </a:rPr>
              <a:t>Anyhow</a:t>
            </a:r>
            <a:r>
              <a:rPr lang="en-US" sz="2000" dirty="0">
                <a:solidFill>
                  <a:srgbClr val="FFFFFF"/>
                </a:solidFill>
                <a:latin typeface="Cambria"/>
                <a:cs typeface="Cambria"/>
              </a:rPr>
              <a:t>, in memory of Jim.  </a:t>
            </a:r>
            <a:r>
              <a:rPr lang="en-US" sz="2000" dirty="0" smtClean="0">
                <a:solidFill>
                  <a:srgbClr val="FFFFFF"/>
                </a:solidFill>
                <a:latin typeface="Cambria"/>
                <a:cs typeface="Cambria"/>
              </a:rPr>
              <a:t>Sadly and sorely </a:t>
            </a:r>
            <a:r>
              <a:rPr lang="en-US" sz="2000" dirty="0">
                <a:solidFill>
                  <a:srgbClr val="FFFFFF"/>
                </a:solidFill>
                <a:latin typeface="Cambria"/>
                <a:cs typeface="Cambria"/>
              </a:rPr>
              <a:t>missed!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3"/>
          <a:srcRect t="3455" r="49573" b="53296"/>
          <a:stretch>
            <a:fillRect/>
          </a:stretch>
        </p:blipFill>
        <p:spPr bwMode="auto">
          <a:xfrm>
            <a:off x="457200" y="990600"/>
            <a:ext cx="7696200" cy="5478463"/>
          </a:xfrm>
          <a:prstGeom prst="rect">
            <a:avLst/>
          </a:prstGeom>
          <a:noFill/>
          <a:ln w="9525">
            <a:noFill/>
            <a:miter lim="800000"/>
            <a:headEnd/>
            <a:tailEnd/>
          </a:ln>
        </p:spPr>
      </p:pic>
      <p:sp>
        <p:nvSpPr>
          <p:cNvPr id="95235" name="Rectangle 3"/>
          <p:cNvSpPr>
            <a:spLocks noChangeArrowheads="1"/>
          </p:cNvSpPr>
          <p:nvPr/>
        </p:nvSpPr>
        <p:spPr bwMode="auto">
          <a:xfrm>
            <a:off x="2514600" y="3581400"/>
            <a:ext cx="2438400" cy="685800"/>
          </a:xfrm>
          <a:prstGeom prst="rect">
            <a:avLst/>
          </a:prstGeom>
          <a:noFill/>
          <a:ln w="38100">
            <a:solidFill>
              <a:schemeClr val="tx1"/>
            </a:solidFill>
            <a:miter lim="800000"/>
            <a:headEnd/>
            <a:tailEnd/>
          </a:ln>
        </p:spPr>
        <p:txBody>
          <a:bodyPr wrap="none" anchor="ctr">
            <a:prstTxWarp prst="textNoShape">
              <a:avLst/>
            </a:prstTxWarp>
          </a:bodyPr>
          <a:lstStyle/>
          <a:p>
            <a:endParaRPr lang="en-US"/>
          </a:p>
        </p:txBody>
      </p:sp>
      <p:sp>
        <p:nvSpPr>
          <p:cNvPr id="95236" name="Text Box 4"/>
          <p:cNvSpPr txBox="1">
            <a:spLocks noChangeArrowheads="1"/>
          </p:cNvSpPr>
          <p:nvPr/>
        </p:nvSpPr>
        <p:spPr bwMode="auto">
          <a:xfrm>
            <a:off x="0" y="0"/>
            <a:ext cx="9372600" cy="457200"/>
          </a:xfrm>
          <a:prstGeom prst="rect">
            <a:avLst/>
          </a:prstGeom>
          <a:solidFill>
            <a:schemeClr val="tx1"/>
          </a:solidFill>
          <a:ln w="9525">
            <a:noFill/>
            <a:miter lim="800000"/>
            <a:headEnd/>
            <a:tailEnd/>
          </a:ln>
        </p:spPr>
        <p:txBody>
          <a:bodyPr>
            <a:prstTxWarp prst="textNoShape">
              <a:avLst/>
            </a:prstTxWarp>
            <a:spAutoFit/>
          </a:bodyPr>
          <a:lstStyle/>
          <a:p>
            <a:pPr algn="ctr">
              <a:spcBef>
                <a:spcPct val="50000"/>
              </a:spcBef>
            </a:pPr>
            <a:r>
              <a:rPr lang="en-US">
                <a:solidFill>
                  <a:srgbClr val="FFFFFF"/>
                </a:solidFill>
              </a:rPr>
              <a:t>LOW LEVEL WESTERLIES: WHY ARE THEY THERE?</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3"/>
          <a:srcRect t="3455" r="49573" b="53296"/>
          <a:stretch>
            <a:fillRect/>
          </a:stretch>
        </p:blipFill>
        <p:spPr bwMode="auto">
          <a:xfrm>
            <a:off x="0" y="990600"/>
            <a:ext cx="7696200" cy="5478463"/>
          </a:xfrm>
          <a:prstGeom prst="rect">
            <a:avLst/>
          </a:prstGeom>
          <a:noFill/>
          <a:ln w="9525">
            <a:noFill/>
            <a:miter lim="800000"/>
            <a:headEnd/>
            <a:tailEnd/>
          </a:ln>
        </p:spPr>
      </p:pic>
      <p:sp>
        <p:nvSpPr>
          <p:cNvPr id="97283" name="Rectangle 3"/>
          <p:cNvSpPr>
            <a:spLocks noChangeArrowheads="1"/>
          </p:cNvSpPr>
          <p:nvPr/>
        </p:nvSpPr>
        <p:spPr bwMode="auto">
          <a:xfrm>
            <a:off x="1905000" y="3581400"/>
            <a:ext cx="3048000" cy="685800"/>
          </a:xfrm>
          <a:prstGeom prst="rect">
            <a:avLst/>
          </a:prstGeom>
          <a:noFill/>
          <a:ln w="38100">
            <a:solidFill>
              <a:schemeClr val="tx1"/>
            </a:solidFill>
            <a:miter lim="800000"/>
            <a:headEnd/>
            <a:tailEnd/>
          </a:ln>
        </p:spPr>
        <p:txBody>
          <a:bodyPr wrap="none" anchor="ctr">
            <a:prstTxWarp prst="textNoShape">
              <a:avLst/>
            </a:prstTxWarp>
          </a:bodyPr>
          <a:lstStyle/>
          <a:p>
            <a:endParaRPr lang="en-US"/>
          </a:p>
        </p:txBody>
      </p:sp>
      <p:sp>
        <p:nvSpPr>
          <p:cNvPr id="97284" name="Text Box 4"/>
          <p:cNvSpPr txBox="1">
            <a:spLocks noChangeArrowheads="1"/>
          </p:cNvSpPr>
          <p:nvPr/>
        </p:nvSpPr>
        <p:spPr bwMode="auto">
          <a:xfrm>
            <a:off x="0" y="0"/>
            <a:ext cx="9372600" cy="457200"/>
          </a:xfrm>
          <a:prstGeom prst="rect">
            <a:avLst/>
          </a:prstGeom>
          <a:solidFill>
            <a:schemeClr val="tx1"/>
          </a:solidFill>
          <a:ln w="9525">
            <a:noFill/>
            <a:miter lim="800000"/>
            <a:headEnd/>
            <a:tailEnd/>
          </a:ln>
        </p:spPr>
        <p:txBody>
          <a:bodyPr>
            <a:prstTxWarp prst="textNoShape">
              <a:avLst/>
            </a:prstTxWarp>
            <a:spAutoFit/>
          </a:bodyPr>
          <a:lstStyle/>
          <a:p>
            <a:pPr algn="ctr">
              <a:spcBef>
                <a:spcPct val="50000"/>
              </a:spcBef>
            </a:pPr>
            <a:r>
              <a:rPr lang="en-US">
                <a:solidFill>
                  <a:srgbClr val="FFFFFF"/>
                </a:solidFill>
              </a:rPr>
              <a:t>LOW LEVEL WESTERLIES: what do they produce?</a:t>
            </a:r>
          </a:p>
        </p:txBody>
      </p:sp>
      <p:sp>
        <p:nvSpPr>
          <p:cNvPr id="97285" name="Line 5"/>
          <p:cNvSpPr>
            <a:spLocks noChangeShapeType="1"/>
          </p:cNvSpPr>
          <p:nvPr/>
        </p:nvSpPr>
        <p:spPr bwMode="auto">
          <a:xfrm>
            <a:off x="2514600" y="3810000"/>
            <a:ext cx="1447800" cy="0"/>
          </a:xfrm>
          <a:prstGeom prst="line">
            <a:avLst/>
          </a:prstGeom>
          <a:noFill/>
          <a:ln w="76200">
            <a:solidFill>
              <a:srgbClr val="BA1D20"/>
            </a:solidFill>
            <a:round/>
            <a:headEnd/>
            <a:tailEnd type="triangle" w="med" len="med"/>
          </a:ln>
        </p:spPr>
        <p:txBody>
          <a:bodyPr wrap="none" anchor="ctr">
            <a:prstTxWarp prst="textNoShape">
              <a:avLst/>
            </a:prstTxWarp>
          </a:bodyPr>
          <a:lstStyle/>
          <a:p>
            <a:endParaRPr lang="en-US"/>
          </a:p>
        </p:txBody>
      </p:sp>
      <p:sp>
        <p:nvSpPr>
          <p:cNvPr id="97286" name="Line 6"/>
          <p:cNvSpPr>
            <a:spLocks noChangeShapeType="1"/>
          </p:cNvSpPr>
          <p:nvPr/>
        </p:nvSpPr>
        <p:spPr bwMode="auto">
          <a:xfrm flipH="1">
            <a:off x="2438400" y="4419600"/>
            <a:ext cx="1447800" cy="0"/>
          </a:xfrm>
          <a:prstGeom prst="line">
            <a:avLst/>
          </a:prstGeom>
          <a:noFill/>
          <a:ln w="76200">
            <a:solidFill>
              <a:srgbClr val="BA1D20"/>
            </a:solidFill>
            <a:round/>
            <a:headEnd/>
            <a:tailEnd type="triangle" w="med" len="med"/>
          </a:ln>
        </p:spPr>
        <p:txBody>
          <a:bodyPr wrap="none" anchor="ctr">
            <a:prstTxWarp prst="textNoShape">
              <a:avLst/>
            </a:prstTxWarp>
          </a:bodyPr>
          <a:lstStyle/>
          <a:p>
            <a:endParaRPr lang="en-US"/>
          </a:p>
        </p:txBody>
      </p:sp>
      <p:sp>
        <p:nvSpPr>
          <p:cNvPr id="97287" name="Oval 7"/>
          <p:cNvSpPr>
            <a:spLocks noChangeArrowheads="1"/>
          </p:cNvSpPr>
          <p:nvPr/>
        </p:nvSpPr>
        <p:spPr bwMode="auto">
          <a:xfrm>
            <a:off x="3733800" y="3962400"/>
            <a:ext cx="304800" cy="304800"/>
          </a:xfrm>
          <a:prstGeom prst="ellipse">
            <a:avLst/>
          </a:prstGeom>
          <a:noFill/>
          <a:ln w="57150">
            <a:solidFill>
              <a:srgbClr val="BA1D20"/>
            </a:solidFill>
            <a:round/>
            <a:headEnd/>
            <a:tailEnd/>
          </a:ln>
        </p:spPr>
        <p:txBody>
          <a:bodyPr wrap="none" anchor="ctr">
            <a:prstTxWarp prst="textNoShape">
              <a:avLst/>
            </a:prstTxWarp>
          </a:bodyPr>
          <a:lstStyle/>
          <a:p>
            <a:endParaRPr lang="en-US"/>
          </a:p>
        </p:txBody>
      </p:sp>
      <p:sp>
        <p:nvSpPr>
          <p:cNvPr id="97288" name="Oval 9"/>
          <p:cNvSpPr>
            <a:spLocks noChangeArrowheads="1"/>
          </p:cNvSpPr>
          <p:nvPr/>
        </p:nvSpPr>
        <p:spPr bwMode="auto">
          <a:xfrm>
            <a:off x="3810000" y="4038600"/>
            <a:ext cx="152400" cy="152400"/>
          </a:xfrm>
          <a:prstGeom prst="ellipse">
            <a:avLst/>
          </a:prstGeom>
          <a:solidFill>
            <a:srgbClr val="BA1D20"/>
          </a:solidFill>
          <a:ln w="9525">
            <a:solidFill>
              <a:srgbClr val="BA1D20"/>
            </a:solidFill>
            <a:round/>
            <a:headEnd/>
            <a:tailEnd/>
          </a:ln>
        </p:spPr>
        <p:txBody>
          <a:bodyPr wrap="none" anchor="ctr">
            <a:prstTxWarp prst="textNoShape">
              <a:avLst/>
            </a:prstTxWarp>
          </a:bodyPr>
          <a:lstStyle/>
          <a:p>
            <a:endParaRPr lang="en-US"/>
          </a:p>
        </p:txBody>
      </p:sp>
      <p:sp>
        <p:nvSpPr>
          <p:cNvPr id="97289" name="Line 10"/>
          <p:cNvSpPr>
            <a:spLocks noChangeShapeType="1"/>
          </p:cNvSpPr>
          <p:nvPr/>
        </p:nvSpPr>
        <p:spPr bwMode="auto">
          <a:xfrm>
            <a:off x="1981200" y="4114800"/>
            <a:ext cx="2667000" cy="0"/>
          </a:xfrm>
          <a:prstGeom prst="line">
            <a:avLst/>
          </a:prstGeom>
          <a:noFill/>
          <a:ln w="57150">
            <a:solidFill>
              <a:srgbClr val="BA1D20"/>
            </a:solidFill>
            <a:prstDash val="dash"/>
            <a:round/>
            <a:headEnd/>
            <a:tailEnd/>
          </a:ln>
        </p:spPr>
        <p:txBody>
          <a:bodyPr wrap="none" anchor="ctr">
            <a:prstTxWarp prst="textNoShape">
              <a:avLst/>
            </a:prstTxWarp>
          </a:bodyPr>
          <a:lstStyle/>
          <a:p>
            <a:endParaRPr lang="en-US"/>
          </a:p>
        </p:txBody>
      </p:sp>
      <p:sp>
        <p:nvSpPr>
          <p:cNvPr id="97290" name="Text Box 11"/>
          <p:cNvSpPr txBox="1">
            <a:spLocks noChangeArrowheads="1"/>
          </p:cNvSpPr>
          <p:nvPr/>
        </p:nvSpPr>
        <p:spPr bwMode="auto">
          <a:xfrm>
            <a:off x="1524000" y="3733800"/>
            <a:ext cx="1589088" cy="457200"/>
          </a:xfrm>
          <a:prstGeom prst="rect">
            <a:avLst/>
          </a:prstGeom>
          <a:noFill/>
          <a:ln w="9525">
            <a:noFill/>
            <a:miter lim="800000"/>
            <a:headEnd/>
            <a:tailEnd/>
          </a:ln>
        </p:spPr>
        <p:txBody>
          <a:bodyPr wrap="none">
            <a:prstTxWarp prst="textNoShape">
              <a:avLst/>
            </a:prstTxWarp>
            <a:spAutoFit/>
          </a:bodyPr>
          <a:lstStyle/>
          <a:p>
            <a:r>
              <a:rPr lang="en-US" b="1">
                <a:solidFill>
                  <a:srgbClr val="BA1D20"/>
                </a:solidFill>
              </a:rPr>
              <a:t>upwelling</a:t>
            </a:r>
          </a:p>
        </p:txBody>
      </p:sp>
      <p:sp>
        <p:nvSpPr>
          <p:cNvPr id="97291" name="Rectangle 12"/>
          <p:cNvSpPr>
            <a:spLocks noChangeArrowheads="1"/>
          </p:cNvSpPr>
          <p:nvPr/>
        </p:nvSpPr>
        <p:spPr bwMode="auto">
          <a:xfrm>
            <a:off x="76200" y="6149975"/>
            <a:ext cx="8948738" cy="641350"/>
          </a:xfrm>
          <a:prstGeom prst="rect">
            <a:avLst/>
          </a:prstGeom>
          <a:noFill/>
          <a:ln w="9525">
            <a:noFill/>
            <a:miter lim="800000"/>
            <a:headEnd/>
            <a:tailEnd/>
          </a:ln>
        </p:spPr>
        <p:txBody>
          <a:bodyPr wrap="none">
            <a:prstTxWarp prst="textNoShape">
              <a:avLst/>
            </a:prstTxWarp>
            <a:spAutoFit/>
          </a:bodyPr>
          <a:lstStyle/>
          <a:p>
            <a:r>
              <a:rPr lang="en-US" sz="1800" b="1"/>
              <a:t>Development of the South Indian Ocean (Seychelles-Chagos) thermocline ridge: </a:t>
            </a:r>
          </a:p>
          <a:p>
            <a:r>
              <a:rPr lang="en-US" sz="1800" b="1"/>
              <a:t>A climatically sensitive phenomenon</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3"/>
          <a:srcRect t="46704" r="49573" b="15131"/>
          <a:stretch>
            <a:fillRect/>
          </a:stretch>
        </p:blipFill>
        <p:spPr bwMode="auto">
          <a:xfrm>
            <a:off x="228600" y="1371600"/>
            <a:ext cx="7772400" cy="4883150"/>
          </a:xfrm>
          <a:prstGeom prst="rect">
            <a:avLst/>
          </a:prstGeom>
          <a:noFill/>
          <a:ln w="9525">
            <a:noFill/>
            <a:miter lim="800000"/>
            <a:headEnd/>
            <a:tailEnd/>
          </a:ln>
        </p:spPr>
      </p:pic>
      <p:sp>
        <p:nvSpPr>
          <p:cNvPr id="99331" name="Text Box 3"/>
          <p:cNvSpPr txBox="1">
            <a:spLocks noChangeArrowheads="1"/>
          </p:cNvSpPr>
          <p:nvPr/>
        </p:nvSpPr>
        <p:spPr bwMode="auto">
          <a:xfrm>
            <a:off x="0" y="0"/>
            <a:ext cx="9372600" cy="457200"/>
          </a:xfrm>
          <a:prstGeom prst="rect">
            <a:avLst/>
          </a:prstGeom>
          <a:solidFill>
            <a:schemeClr val="tx1"/>
          </a:solidFill>
          <a:ln w="9525">
            <a:noFill/>
            <a:miter lim="800000"/>
            <a:headEnd/>
            <a:tailEnd/>
          </a:ln>
        </p:spPr>
        <p:txBody>
          <a:bodyPr>
            <a:prstTxWarp prst="textNoShape">
              <a:avLst/>
            </a:prstTxWarp>
            <a:spAutoFit/>
          </a:bodyPr>
          <a:lstStyle/>
          <a:p>
            <a:pPr algn="ctr">
              <a:spcBef>
                <a:spcPct val="50000"/>
              </a:spcBef>
            </a:pPr>
            <a:r>
              <a:rPr lang="en-US">
                <a:solidFill>
                  <a:srgbClr val="FFFFFF"/>
                </a:solidFill>
              </a:rPr>
              <a:t>LOW LEVEL WESTERLIES: WHY ARE THEY THERE?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7" name="Picture 3"/>
          <p:cNvPicPr>
            <a:picLocks noChangeAspect="1" noChangeArrowheads="1"/>
          </p:cNvPicPr>
          <p:nvPr/>
        </p:nvPicPr>
        <p:blipFill>
          <a:blip r:embed="rId3"/>
          <a:srcRect l="56311" t="58784"/>
          <a:stretch>
            <a:fillRect/>
          </a:stretch>
        </p:blipFill>
        <p:spPr bwMode="auto">
          <a:xfrm>
            <a:off x="0" y="502179"/>
            <a:ext cx="4800600" cy="3179762"/>
          </a:xfrm>
          <a:prstGeom prst="rect">
            <a:avLst/>
          </a:prstGeom>
          <a:noFill/>
          <a:ln w="9525">
            <a:noFill/>
            <a:miter lim="800000"/>
            <a:headEnd/>
            <a:tailEnd/>
          </a:ln>
        </p:spPr>
      </p:pic>
      <p:sp>
        <p:nvSpPr>
          <p:cNvPr id="31748" name="Text Box 4"/>
          <p:cNvSpPr txBox="1">
            <a:spLocks noChangeArrowheads="1"/>
          </p:cNvSpPr>
          <p:nvPr/>
        </p:nvSpPr>
        <p:spPr bwMode="auto">
          <a:xfrm>
            <a:off x="381000" y="134938"/>
            <a:ext cx="9525000" cy="1465262"/>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3600" dirty="0" smtClean="0">
                <a:solidFill>
                  <a:srgbClr val="FFFFFF"/>
                </a:solidFill>
                <a:latin typeface="Helvetica" charset="0"/>
              </a:rPr>
              <a:t>(ii) Inertial Instability  </a:t>
            </a:r>
            <a:endParaRPr lang="en-US" sz="3600" dirty="0">
              <a:solidFill>
                <a:srgbClr val="FFFFFF"/>
              </a:solidFill>
              <a:latin typeface="Helvetica" charset="0"/>
            </a:endParaRPr>
          </a:p>
          <a:p>
            <a:pPr>
              <a:spcBef>
                <a:spcPct val="50000"/>
              </a:spcBef>
            </a:pPr>
            <a:endParaRPr lang="en-US" sz="3600" dirty="0">
              <a:solidFill>
                <a:srgbClr val="FFFFFF"/>
              </a:solidFill>
              <a:latin typeface="Helvetica" charset="0"/>
            </a:endParaRPr>
          </a:p>
        </p:txBody>
      </p:sp>
      <p:sp>
        <p:nvSpPr>
          <p:cNvPr id="31750" name="Text Box 6"/>
          <p:cNvSpPr txBox="1">
            <a:spLocks noChangeArrowheads="1"/>
          </p:cNvSpPr>
          <p:nvPr/>
        </p:nvSpPr>
        <p:spPr bwMode="auto">
          <a:xfrm>
            <a:off x="7105650" y="6553200"/>
            <a:ext cx="1962150" cy="304800"/>
          </a:xfrm>
          <a:prstGeom prst="rect">
            <a:avLst/>
          </a:prstGeom>
          <a:noFill/>
          <a:ln w="9525">
            <a:noFill/>
            <a:miter lim="800000"/>
            <a:headEnd/>
            <a:tailEnd/>
          </a:ln>
        </p:spPr>
        <p:txBody>
          <a:bodyPr wrap="none">
            <a:prstTxWarp prst="textNoShape">
              <a:avLst/>
            </a:prstTxWarp>
            <a:spAutoFit/>
          </a:bodyPr>
          <a:lstStyle/>
          <a:p>
            <a:r>
              <a:rPr lang="en-US" sz="1400">
                <a:latin typeface="Helvetica" charset="0"/>
              </a:rPr>
              <a:t>Toma &amp; Webster 2009</a:t>
            </a:r>
          </a:p>
        </p:txBody>
      </p:sp>
      <p:pic>
        <p:nvPicPr>
          <p:cNvPr id="31751" name="Picture 7"/>
          <p:cNvPicPr>
            <a:picLocks noChangeAspect="1" noChangeArrowheads="1"/>
          </p:cNvPicPr>
          <p:nvPr/>
        </p:nvPicPr>
        <p:blipFill>
          <a:blip r:embed="rId4"/>
          <a:srcRect/>
          <a:stretch>
            <a:fillRect/>
          </a:stretch>
        </p:blipFill>
        <p:spPr bwMode="auto">
          <a:xfrm>
            <a:off x="4724400" y="633941"/>
            <a:ext cx="4098925" cy="4724400"/>
          </a:xfrm>
          <a:prstGeom prst="rect">
            <a:avLst/>
          </a:prstGeom>
          <a:noFill/>
          <a:ln w="9525">
            <a:noFill/>
            <a:miter lim="800000"/>
            <a:headEnd/>
            <a:tailEnd/>
          </a:ln>
        </p:spPr>
      </p:pic>
      <p:sp>
        <p:nvSpPr>
          <p:cNvPr id="31752" name="Rectangle 8"/>
          <p:cNvSpPr>
            <a:spLocks noChangeArrowheads="1"/>
          </p:cNvSpPr>
          <p:nvPr/>
        </p:nvSpPr>
        <p:spPr bwMode="auto">
          <a:xfrm>
            <a:off x="838200" y="1091141"/>
            <a:ext cx="1143000" cy="1752600"/>
          </a:xfrm>
          <a:prstGeom prst="rect">
            <a:avLst/>
          </a:prstGeom>
          <a:noFill/>
          <a:ln w="28575">
            <a:solidFill>
              <a:srgbClr val="FF0000"/>
            </a:solidFill>
            <a:miter lim="800000"/>
            <a:headEnd/>
            <a:tailEnd/>
          </a:ln>
        </p:spPr>
        <p:txBody>
          <a:bodyPr wrap="none" anchor="ctr">
            <a:prstTxWarp prst="textNoShape">
              <a:avLst/>
            </a:prstTxWarp>
          </a:bodyPr>
          <a:lstStyle/>
          <a:p>
            <a:endParaRPr lang="en-US"/>
          </a:p>
        </p:txBody>
      </p:sp>
      <p:sp>
        <p:nvSpPr>
          <p:cNvPr id="31753" name="Text Box 9"/>
          <p:cNvSpPr txBox="1">
            <a:spLocks noChangeArrowheads="1"/>
          </p:cNvSpPr>
          <p:nvPr/>
        </p:nvSpPr>
        <p:spPr bwMode="auto">
          <a:xfrm>
            <a:off x="381000" y="3762323"/>
            <a:ext cx="4267200" cy="2073275"/>
          </a:xfrm>
          <a:prstGeom prst="rect">
            <a:avLst/>
          </a:prstGeom>
          <a:noFill/>
          <a:ln w="9525">
            <a:noFill/>
            <a:miter lim="800000"/>
            <a:headEnd/>
            <a:tailEnd/>
          </a:ln>
        </p:spPr>
        <p:txBody>
          <a:bodyPr>
            <a:prstTxWarp prst="textNoShape">
              <a:avLst/>
            </a:prstTxWarp>
            <a:spAutoFit/>
          </a:bodyPr>
          <a:lstStyle/>
          <a:p>
            <a:pPr marL="342900" indent="-342900">
              <a:spcBef>
                <a:spcPct val="50000"/>
              </a:spcBef>
              <a:buSzPct val="75000"/>
              <a:buFont typeface="Wingdings" charset="2"/>
              <a:buChar char="q"/>
            </a:pPr>
            <a:r>
              <a:rPr lang="en-US" sz="2000" dirty="0">
                <a:latin typeface="Helvetica" charset="0"/>
              </a:rPr>
              <a:t>Maximum variance occurs at the inertial frequencies of the region of maximum convection</a:t>
            </a:r>
          </a:p>
          <a:p>
            <a:pPr marL="342900" indent="-342900">
              <a:spcBef>
                <a:spcPct val="50000"/>
              </a:spcBef>
              <a:buSzPct val="75000"/>
              <a:buFont typeface="Wingdings" charset="2"/>
              <a:buChar char="q"/>
            </a:pPr>
            <a:r>
              <a:rPr lang="en-US" sz="2000" dirty="0">
                <a:latin typeface="Helvetica" charset="0"/>
              </a:rPr>
              <a:t>Serra et al. (2007) note that most of the equatorial waves appear to form in situ in the EPAC</a:t>
            </a:r>
            <a:endParaRPr lang="en-US" sz="2000" dirty="0">
              <a:latin typeface="Symbol" charset="2"/>
              <a:sym typeface="Symbol" charset="2"/>
            </a:endParaRPr>
          </a:p>
        </p:txBody>
      </p:sp>
      <p:sp>
        <p:nvSpPr>
          <p:cNvPr id="31754" name="Text Box 10"/>
          <p:cNvSpPr txBox="1">
            <a:spLocks noChangeArrowheads="1"/>
          </p:cNvSpPr>
          <p:nvPr/>
        </p:nvSpPr>
        <p:spPr bwMode="auto">
          <a:xfrm>
            <a:off x="381000" y="5972123"/>
            <a:ext cx="7924800" cy="701675"/>
          </a:xfrm>
          <a:prstGeom prst="rect">
            <a:avLst/>
          </a:prstGeom>
          <a:noFill/>
          <a:ln w="9525">
            <a:noFill/>
            <a:miter lim="800000"/>
            <a:headEnd/>
            <a:tailEnd/>
          </a:ln>
        </p:spPr>
        <p:txBody>
          <a:bodyPr>
            <a:prstTxWarp prst="textNoShape">
              <a:avLst/>
            </a:prstTxWarp>
            <a:spAutoFit/>
          </a:bodyPr>
          <a:lstStyle/>
          <a:p>
            <a:pPr marL="342900" indent="-342900">
              <a:spcBef>
                <a:spcPct val="50000"/>
              </a:spcBef>
              <a:buSzPct val="75000"/>
              <a:buFont typeface="Wingdings" charset="2"/>
              <a:buChar char="q"/>
            </a:pPr>
            <a:r>
              <a:rPr lang="en-US" sz="2000">
                <a:latin typeface="Helvetica" charset="0"/>
              </a:rPr>
              <a:t>Are the instability oscillations the physical source of the 4-6 day easterly wave?</a:t>
            </a:r>
          </a:p>
        </p:txBody>
      </p:sp>
      <p:sp>
        <p:nvSpPr>
          <p:cNvPr id="31755" name="Rectangle 11"/>
          <p:cNvSpPr>
            <a:spLocks noChangeArrowheads="1"/>
          </p:cNvSpPr>
          <p:nvPr/>
        </p:nvSpPr>
        <p:spPr bwMode="auto">
          <a:xfrm>
            <a:off x="6858000" y="1395941"/>
            <a:ext cx="914400" cy="2819400"/>
          </a:xfrm>
          <a:prstGeom prst="rect">
            <a:avLst/>
          </a:prstGeom>
          <a:noFill/>
          <a:ln w="28575">
            <a:solidFill>
              <a:schemeClr val="accent2"/>
            </a:solidFill>
            <a:miter lim="800000"/>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6" name="Rectangle 37"/>
          <p:cNvSpPr>
            <a:spLocks noChangeArrowheads="1"/>
          </p:cNvSpPr>
          <p:nvPr/>
        </p:nvSpPr>
        <p:spPr bwMode="auto">
          <a:xfrm>
            <a:off x="4800600" y="2362200"/>
            <a:ext cx="3429000" cy="1447800"/>
          </a:xfrm>
          <a:prstGeom prst="rect">
            <a:avLst/>
          </a:prstGeom>
          <a:solidFill>
            <a:schemeClr val="accent1"/>
          </a:solidFill>
          <a:ln w="9525">
            <a:noFill/>
            <a:round/>
            <a:headEnd/>
            <a:tailEnd/>
          </a:ln>
        </p:spPr>
        <p:txBody>
          <a:bodyPr>
            <a:prstTxWarp prst="textNoShape">
              <a:avLst/>
            </a:prstTxWarp>
          </a:bodyPr>
          <a:lstStyle/>
          <a:p>
            <a:endParaRPr lang="en-US"/>
          </a:p>
        </p:txBody>
      </p:sp>
      <p:sp>
        <p:nvSpPr>
          <p:cNvPr id="107527" name="Rectangle 36"/>
          <p:cNvSpPr>
            <a:spLocks noChangeArrowheads="1"/>
          </p:cNvSpPr>
          <p:nvPr/>
        </p:nvSpPr>
        <p:spPr bwMode="auto">
          <a:xfrm>
            <a:off x="152400" y="2362200"/>
            <a:ext cx="3429000" cy="1447800"/>
          </a:xfrm>
          <a:prstGeom prst="rect">
            <a:avLst/>
          </a:prstGeom>
          <a:solidFill>
            <a:schemeClr val="accent1"/>
          </a:solidFill>
          <a:ln w="9525">
            <a:noFill/>
            <a:round/>
            <a:headEnd/>
            <a:tailEnd/>
          </a:ln>
        </p:spPr>
        <p:txBody>
          <a:bodyPr>
            <a:prstTxWarp prst="textNoShape">
              <a:avLst/>
            </a:prstTxWarp>
          </a:bodyPr>
          <a:lstStyle/>
          <a:p>
            <a:endParaRPr lang="en-US"/>
          </a:p>
        </p:txBody>
      </p:sp>
      <p:sp>
        <p:nvSpPr>
          <p:cNvPr id="107528" name="Rectangle 2"/>
          <p:cNvSpPr>
            <a:spLocks noChangeArrowheads="1"/>
          </p:cNvSpPr>
          <p:nvPr/>
        </p:nvSpPr>
        <p:spPr bwMode="auto">
          <a:xfrm>
            <a:off x="4648200" y="1295400"/>
            <a:ext cx="3581400" cy="609600"/>
          </a:xfrm>
          <a:prstGeom prst="rect">
            <a:avLst/>
          </a:prstGeom>
          <a:solidFill>
            <a:srgbClr val="BB3722"/>
          </a:solidFill>
          <a:ln w="9525">
            <a:noFill/>
            <a:miter lim="800000"/>
            <a:headEnd/>
            <a:tailEnd/>
          </a:ln>
        </p:spPr>
        <p:txBody>
          <a:bodyPr wrap="none" anchor="ctr">
            <a:prstTxWarp prst="textNoShape">
              <a:avLst/>
            </a:prstTxWarp>
          </a:bodyPr>
          <a:lstStyle/>
          <a:p>
            <a:r>
              <a:rPr lang="en-US">
                <a:solidFill>
                  <a:schemeClr val="bg1"/>
                </a:solidFill>
              </a:rPr>
              <a:t> SST  max</a:t>
            </a:r>
          </a:p>
        </p:txBody>
      </p:sp>
      <p:sp>
        <p:nvSpPr>
          <p:cNvPr id="107530" name="Text Box 4"/>
          <p:cNvSpPr txBox="1">
            <a:spLocks noChangeArrowheads="1"/>
          </p:cNvSpPr>
          <p:nvPr/>
        </p:nvSpPr>
        <p:spPr bwMode="auto">
          <a:xfrm>
            <a:off x="1584325" y="228600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107532" name="Line 6"/>
          <p:cNvSpPr>
            <a:spLocks noChangeShapeType="1"/>
          </p:cNvSpPr>
          <p:nvPr/>
        </p:nvSpPr>
        <p:spPr bwMode="auto">
          <a:xfrm>
            <a:off x="228600" y="2771775"/>
            <a:ext cx="3276600" cy="0"/>
          </a:xfrm>
          <a:prstGeom prst="line">
            <a:avLst/>
          </a:prstGeom>
          <a:noFill/>
          <a:ln w="38100">
            <a:solidFill>
              <a:schemeClr val="tx1"/>
            </a:solidFill>
            <a:prstDash val="dash"/>
            <a:round/>
            <a:headEnd/>
            <a:tailEnd/>
          </a:ln>
        </p:spPr>
        <p:txBody>
          <a:bodyPr wrap="none" anchor="ctr">
            <a:prstTxWarp prst="textNoShape">
              <a:avLst/>
            </a:prstTxWarp>
          </a:bodyPr>
          <a:lstStyle/>
          <a:p>
            <a:endParaRPr lang="en-US"/>
          </a:p>
        </p:txBody>
      </p:sp>
      <p:sp>
        <p:nvSpPr>
          <p:cNvPr id="107533" name="Line 7"/>
          <p:cNvSpPr>
            <a:spLocks noChangeShapeType="1"/>
          </p:cNvSpPr>
          <p:nvPr/>
        </p:nvSpPr>
        <p:spPr bwMode="auto">
          <a:xfrm>
            <a:off x="152400" y="2362200"/>
            <a:ext cx="3429000" cy="0"/>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107534" name="Text Box 8"/>
          <p:cNvSpPr txBox="1">
            <a:spLocks noChangeArrowheads="1"/>
          </p:cNvSpPr>
          <p:nvPr/>
        </p:nvSpPr>
        <p:spPr bwMode="auto">
          <a:xfrm>
            <a:off x="3581400" y="2514600"/>
            <a:ext cx="844550" cy="457200"/>
          </a:xfrm>
          <a:prstGeom prst="rect">
            <a:avLst/>
          </a:prstGeom>
          <a:noFill/>
          <a:ln w="9525">
            <a:noFill/>
            <a:miter lim="800000"/>
            <a:headEnd/>
            <a:tailEnd/>
          </a:ln>
        </p:spPr>
        <p:txBody>
          <a:bodyPr wrap="none">
            <a:prstTxWarp prst="textNoShape">
              <a:avLst/>
            </a:prstTxWarp>
            <a:spAutoFit/>
          </a:bodyPr>
          <a:lstStyle/>
          <a:p>
            <a:r>
              <a:rPr lang="en-US"/>
              <a:t>EQU</a:t>
            </a:r>
          </a:p>
        </p:txBody>
      </p:sp>
      <p:sp>
        <p:nvSpPr>
          <p:cNvPr id="107535" name="Text Box 9"/>
          <p:cNvSpPr txBox="1">
            <a:spLocks noChangeArrowheads="1"/>
          </p:cNvSpPr>
          <p:nvPr/>
        </p:nvSpPr>
        <p:spPr bwMode="auto">
          <a:xfrm>
            <a:off x="1974850" y="1371600"/>
            <a:ext cx="996950" cy="457200"/>
          </a:xfrm>
          <a:prstGeom prst="rect">
            <a:avLst/>
          </a:prstGeom>
          <a:noFill/>
          <a:ln w="9525">
            <a:noFill/>
            <a:miter lim="800000"/>
            <a:headEnd/>
            <a:tailEnd/>
          </a:ln>
        </p:spPr>
        <p:txBody>
          <a:bodyPr wrap="none">
            <a:prstTxWarp prst="textNoShape">
              <a:avLst/>
            </a:prstTxWarp>
            <a:spAutoFit/>
          </a:bodyPr>
          <a:lstStyle/>
          <a:p>
            <a:r>
              <a:rPr lang="en-US"/>
              <a:t>Low p</a:t>
            </a:r>
          </a:p>
        </p:txBody>
      </p:sp>
      <p:sp>
        <p:nvSpPr>
          <p:cNvPr id="107536" name="Text Box 10"/>
          <p:cNvSpPr txBox="1">
            <a:spLocks noChangeArrowheads="1"/>
          </p:cNvSpPr>
          <p:nvPr/>
        </p:nvSpPr>
        <p:spPr bwMode="auto">
          <a:xfrm>
            <a:off x="1965325" y="2971800"/>
            <a:ext cx="1065213" cy="457200"/>
          </a:xfrm>
          <a:prstGeom prst="rect">
            <a:avLst/>
          </a:prstGeom>
          <a:noFill/>
          <a:ln w="9525">
            <a:noFill/>
            <a:miter lim="800000"/>
            <a:headEnd/>
            <a:tailEnd/>
          </a:ln>
        </p:spPr>
        <p:txBody>
          <a:bodyPr wrap="none">
            <a:prstTxWarp prst="textNoShape">
              <a:avLst/>
            </a:prstTxWarp>
            <a:spAutoFit/>
          </a:bodyPr>
          <a:lstStyle/>
          <a:p>
            <a:r>
              <a:rPr lang="en-US"/>
              <a:t>High p</a:t>
            </a:r>
          </a:p>
        </p:txBody>
      </p:sp>
      <p:sp>
        <p:nvSpPr>
          <p:cNvPr id="107537" name="Text Box 12"/>
          <p:cNvSpPr txBox="1">
            <a:spLocks noChangeArrowheads="1"/>
          </p:cNvSpPr>
          <p:nvPr/>
        </p:nvSpPr>
        <p:spPr bwMode="auto">
          <a:xfrm>
            <a:off x="304800" y="2971800"/>
            <a:ext cx="701675" cy="457200"/>
          </a:xfrm>
          <a:prstGeom prst="rect">
            <a:avLst/>
          </a:prstGeom>
          <a:noFill/>
          <a:ln w="9525">
            <a:noFill/>
            <a:miter lim="800000"/>
            <a:headEnd/>
            <a:tailEnd/>
          </a:ln>
        </p:spPr>
        <p:txBody>
          <a:bodyPr wrap="none">
            <a:prstTxWarp prst="textNoShape">
              <a:avLst/>
            </a:prstTxWarp>
            <a:spAutoFit/>
          </a:bodyPr>
          <a:lstStyle/>
          <a:p>
            <a:r>
              <a:rPr lang="en-US"/>
              <a:t>f &lt;0</a:t>
            </a:r>
          </a:p>
        </p:txBody>
      </p:sp>
      <p:sp>
        <p:nvSpPr>
          <p:cNvPr id="107538" name="Text Box 13"/>
          <p:cNvSpPr txBox="1">
            <a:spLocks noChangeArrowheads="1"/>
          </p:cNvSpPr>
          <p:nvPr/>
        </p:nvSpPr>
        <p:spPr bwMode="auto">
          <a:xfrm>
            <a:off x="288925" y="2362200"/>
            <a:ext cx="701675" cy="457200"/>
          </a:xfrm>
          <a:prstGeom prst="rect">
            <a:avLst/>
          </a:prstGeom>
          <a:noFill/>
          <a:ln w="9525">
            <a:noFill/>
            <a:miter lim="800000"/>
            <a:headEnd/>
            <a:tailEnd/>
          </a:ln>
        </p:spPr>
        <p:txBody>
          <a:bodyPr wrap="none">
            <a:prstTxWarp prst="textNoShape">
              <a:avLst/>
            </a:prstTxWarp>
            <a:spAutoFit/>
          </a:bodyPr>
          <a:lstStyle/>
          <a:p>
            <a:r>
              <a:rPr lang="en-US"/>
              <a:t>f &gt;0</a:t>
            </a:r>
          </a:p>
        </p:txBody>
      </p:sp>
      <p:sp>
        <p:nvSpPr>
          <p:cNvPr id="107539" name="Text Box 14"/>
          <p:cNvSpPr txBox="1">
            <a:spLocks noChangeArrowheads="1"/>
          </p:cNvSpPr>
          <p:nvPr/>
        </p:nvSpPr>
        <p:spPr bwMode="auto">
          <a:xfrm>
            <a:off x="3048000" y="1614488"/>
            <a:ext cx="593725" cy="523875"/>
          </a:xfrm>
          <a:prstGeom prst="rect">
            <a:avLst/>
          </a:prstGeom>
          <a:noFill/>
          <a:ln w="9525">
            <a:noFill/>
            <a:miter lim="800000"/>
            <a:headEnd/>
            <a:tailEnd/>
          </a:ln>
        </p:spPr>
        <p:txBody>
          <a:bodyPr wrap="none">
            <a:prstTxWarp prst="textNoShape">
              <a:avLst/>
            </a:prstTxWarp>
            <a:spAutoFit/>
          </a:bodyPr>
          <a:lstStyle/>
          <a:p>
            <a:r>
              <a:rPr lang="en-US" sz="2800">
                <a:solidFill>
                  <a:srgbClr val="B80F14"/>
                </a:solidFill>
              </a:rPr>
              <a:t>&gt;0</a:t>
            </a:r>
          </a:p>
        </p:txBody>
      </p:sp>
      <p:sp>
        <p:nvSpPr>
          <p:cNvPr id="107540" name="Text Box 15"/>
          <p:cNvSpPr txBox="1">
            <a:spLocks noChangeArrowheads="1"/>
          </p:cNvSpPr>
          <p:nvPr/>
        </p:nvSpPr>
        <p:spPr bwMode="auto">
          <a:xfrm>
            <a:off x="3048000" y="2757488"/>
            <a:ext cx="593725" cy="523875"/>
          </a:xfrm>
          <a:prstGeom prst="rect">
            <a:avLst/>
          </a:prstGeom>
          <a:noFill/>
          <a:ln w="9525">
            <a:noFill/>
            <a:miter lim="800000"/>
            <a:headEnd/>
            <a:tailEnd/>
          </a:ln>
        </p:spPr>
        <p:txBody>
          <a:bodyPr wrap="none">
            <a:prstTxWarp prst="textNoShape">
              <a:avLst/>
            </a:prstTxWarp>
            <a:spAutoFit/>
          </a:bodyPr>
          <a:lstStyle/>
          <a:p>
            <a:r>
              <a:rPr lang="en-US" sz="2800">
                <a:solidFill>
                  <a:srgbClr val="B80F14"/>
                </a:solidFill>
              </a:rPr>
              <a:t>&lt;0</a:t>
            </a:r>
          </a:p>
        </p:txBody>
      </p:sp>
      <p:sp>
        <p:nvSpPr>
          <p:cNvPr id="107541" name="Text Box 16"/>
          <p:cNvSpPr txBox="1">
            <a:spLocks noChangeArrowheads="1"/>
          </p:cNvSpPr>
          <p:nvPr/>
        </p:nvSpPr>
        <p:spPr bwMode="auto">
          <a:xfrm>
            <a:off x="76200" y="990600"/>
            <a:ext cx="2149475" cy="457200"/>
          </a:xfrm>
          <a:prstGeom prst="rect">
            <a:avLst/>
          </a:prstGeom>
          <a:noFill/>
          <a:ln w="9525">
            <a:noFill/>
            <a:miter lim="800000"/>
            <a:headEnd/>
            <a:tailEnd/>
          </a:ln>
        </p:spPr>
        <p:txBody>
          <a:bodyPr wrap="none">
            <a:prstTxWarp prst="textNoShape">
              <a:avLst/>
            </a:prstTxWarp>
            <a:spAutoFit/>
          </a:bodyPr>
          <a:lstStyle/>
          <a:p>
            <a:r>
              <a:rPr lang="en-US">
                <a:solidFill>
                  <a:srgbClr val="3366FF"/>
                </a:solidFill>
              </a:rPr>
              <a:t>divergent wind</a:t>
            </a:r>
          </a:p>
        </p:txBody>
      </p:sp>
      <p:sp>
        <p:nvSpPr>
          <p:cNvPr id="107542" name="Text Box 17"/>
          <p:cNvSpPr txBox="1">
            <a:spLocks noChangeArrowheads="1"/>
          </p:cNvSpPr>
          <p:nvPr/>
        </p:nvSpPr>
        <p:spPr bwMode="auto">
          <a:xfrm>
            <a:off x="625475" y="1914525"/>
            <a:ext cx="593725" cy="523875"/>
          </a:xfrm>
          <a:prstGeom prst="rect">
            <a:avLst/>
          </a:prstGeom>
          <a:noFill/>
          <a:ln w="9525">
            <a:noFill/>
            <a:miter lim="800000"/>
            <a:headEnd/>
            <a:tailEnd/>
          </a:ln>
        </p:spPr>
        <p:txBody>
          <a:bodyPr wrap="none">
            <a:prstTxWarp prst="textNoShape">
              <a:avLst/>
            </a:prstTxWarp>
            <a:spAutoFit/>
          </a:bodyPr>
          <a:lstStyle/>
          <a:p>
            <a:r>
              <a:rPr lang="en-US" sz="2800">
                <a:solidFill>
                  <a:srgbClr val="BB3722"/>
                </a:solidFill>
              </a:rPr>
              <a:t>=0</a:t>
            </a:r>
          </a:p>
        </p:txBody>
      </p:sp>
      <p:sp>
        <p:nvSpPr>
          <p:cNvPr id="107543" name="Line 18"/>
          <p:cNvSpPr>
            <a:spLocks noChangeShapeType="1"/>
          </p:cNvSpPr>
          <p:nvPr/>
        </p:nvSpPr>
        <p:spPr bwMode="auto">
          <a:xfrm>
            <a:off x="4572000" y="2847975"/>
            <a:ext cx="3276600" cy="0"/>
          </a:xfrm>
          <a:prstGeom prst="line">
            <a:avLst/>
          </a:prstGeom>
          <a:noFill/>
          <a:ln w="38100">
            <a:solidFill>
              <a:schemeClr val="tx1"/>
            </a:solidFill>
            <a:prstDash val="dash"/>
            <a:round/>
            <a:headEnd/>
            <a:tailEnd/>
          </a:ln>
        </p:spPr>
        <p:txBody>
          <a:bodyPr wrap="none" anchor="ctr">
            <a:prstTxWarp prst="textNoShape">
              <a:avLst/>
            </a:prstTxWarp>
          </a:bodyPr>
          <a:lstStyle/>
          <a:p>
            <a:endParaRPr lang="en-US"/>
          </a:p>
        </p:txBody>
      </p:sp>
      <p:sp>
        <p:nvSpPr>
          <p:cNvPr id="107544" name="Text Box 19"/>
          <p:cNvSpPr txBox="1">
            <a:spLocks noChangeArrowheads="1"/>
          </p:cNvSpPr>
          <p:nvPr/>
        </p:nvSpPr>
        <p:spPr bwMode="auto">
          <a:xfrm>
            <a:off x="8223250" y="2590800"/>
            <a:ext cx="844550" cy="457200"/>
          </a:xfrm>
          <a:prstGeom prst="rect">
            <a:avLst/>
          </a:prstGeom>
          <a:noFill/>
          <a:ln w="9525">
            <a:noFill/>
            <a:miter lim="800000"/>
            <a:headEnd/>
            <a:tailEnd/>
          </a:ln>
        </p:spPr>
        <p:txBody>
          <a:bodyPr wrap="none">
            <a:prstTxWarp prst="textNoShape">
              <a:avLst/>
            </a:prstTxWarp>
            <a:spAutoFit/>
          </a:bodyPr>
          <a:lstStyle/>
          <a:p>
            <a:r>
              <a:rPr lang="en-US"/>
              <a:t>EQU</a:t>
            </a:r>
          </a:p>
        </p:txBody>
      </p:sp>
      <p:sp>
        <p:nvSpPr>
          <p:cNvPr id="107545" name="Rectangle 20"/>
          <p:cNvSpPr>
            <a:spLocks noChangeArrowheads="1"/>
          </p:cNvSpPr>
          <p:nvPr/>
        </p:nvSpPr>
        <p:spPr bwMode="auto">
          <a:xfrm>
            <a:off x="5562600" y="1981200"/>
            <a:ext cx="2819400" cy="381000"/>
          </a:xfrm>
          <a:prstGeom prst="rect">
            <a:avLst/>
          </a:prstGeom>
          <a:solidFill>
            <a:srgbClr val="DDE351"/>
          </a:solidFill>
          <a:ln w="9525">
            <a:noFill/>
            <a:miter lim="800000"/>
            <a:headEnd/>
            <a:tailEnd/>
          </a:ln>
        </p:spPr>
        <p:txBody>
          <a:bodyPr wrap="none" anchor="ctr">
            <a:prstTxWarp prst="textNoShape">
              <a:avLst/>
            </a:prstTxWarp>
          </a:bodyPr>
          <a:lstStyle/>
          <a:p>
            <a:pPr algn="ctr"/>
            <a:r>
              <a:rPr lang="en-US"/>
              <a:t>Convection (ITCZ)</a:t>
            </a:r>
          </a:p>
        </p:txBody>
      </p:sp>
      <p:sp>
        <p:nvSpPr>
          <p:cNvPr id="107546" name="Line 21"/>
          <p:cNvSpPr>
            <a:spLocks noChangeShapeType="1"/>
          </p:cNvSpPr>
          <p:nvPr/>
        </p:nvSpPr>
        <p:spPr bwMode="auto">
          <a:xfrm>
            <a:off x="4648200" y="2362200"/>
            <a:ext cx="3429000" cy="0"/>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107547" name="Text Box 22"/>
          <p:cNvSpPr txBox="1">
            <a:spLocks noChangeArrowheads="1"/>
          </p:cNvSpPr>
          <p:nvPr/>
        </p:nvSpPr>
        <p:spPr bwMode="auto">
          <a:xfrm>
            <a:off x="4289130" y="1905000"/>
            <a:ext cx="1065213" cy="457200"/>
          </a:xfrm>
          <a:prstGeom prst="rect">
            <a:avLst/>
          </a:prstGeom>
          <a:noFill/>
          <a:ln w="9525">
            <a:noFill/>
            <a:miter lim="800000"/>
            <a:headEnd/>
            <a:tailEnd/>
          </a:ln>
        </p:spPr>
        <p:txBody>
          <a:bodyPr wrap="none">
            <a:prstTxWarp prst="textNoShape">
              <a:avLst/>
            </a:prstTxWarp>
            <a:spAutoFit/>
          </a:bodyPr>
          <a:lstStyle/>
          <a:p>
            <a:r>
              <a:rPr lang="en-US" dirty="0"/>
              <a:t>CONV</a:t>
            </a:r>
          </a:p>
        </p:txBody>
      </p:sp>
      <p:sp>
        <p:nvSpPr>
          <p:cNvPr id="107548" name="Text Box 23"/>
          <p:cNvSpPr txBox="1">
            <a:spLocks noChangeArrowheads="1"/>
          </p:cNvSpPr>
          <p:nvPr/>
        </p:nvSpPr>
        <p:spPr bwMode="auto">
          <a:xfrm>
            <a:off x="4352468" y="2438400"/>
            <a:ext cx="692150" cy="457200"/>
          </a:xfrm>
          <a:prstGeom prst="rect">
            <a:avLst/>
          </a:prstGeom>
          <a:noFill/>
          <a:ln w="9525">
            <a:noFill/>
            <a:miter lim="800000"/>
            <a:headEnd/>
            <a:tailEnd/>
          </a:ln>
        </p:spPr>
        <p:txBody>
          <a:bodyPr wrap="none">
            <a:prstTxWarp prst="textNoShape">
              <a:avLst/>
            </a:prstTxWarp>
            <a:spAutoFit/>
          </a:bodyPr>
          <a:lstStyle/>
          <a:p>
            <a:r>
              <a:rPr lang="en-US" dirty="0"/>
              <a:t>DIV</a:t>
            </a:r>
          </a:p>
        </p:txBody>
      </p:sp>
      <p:sp>
        <p:nvSpPr>
          <p:cNvPr id="107549" name="Line 24"/>
          <p:cNvSpPr>
            <a:spLocks noChangeShapeType="1"/>
          </p:cNvSpPr>
          <p:nvPr/>
        </p:nvSpPr>
        <p:spPr bwMode="auto">
          <a:xfrm>
            <a:off x="6324600" y="1600200"/>
            <a:ext cx="2209800" cy="0"/>
          </a:xfrm>
          <a:prstGeom prst="line">
            <a:avLst/>
          </a:prstGeom>
          <a:noFill/>
          <a:ln w="28575">
            <a:solidFill>
              <a:schemeClr val="tx1"/>
            </a:solidFill>
            <a:prstDash val="dash"/>
            <a:round/>
            <a:headEnd/>
            <a:tailEnd/>
          </a:ln>
        </p:spPr>
        <p:txBody>
          <a:bodyPr wrap="none" anchor="ctr">
            <a:prstTxWarp prst="textNoShape">
              <a:avLst/>
            </a:prstTxWarp>
          </a:bodyPr>
          <a:lstStyle/>
          <a:p>
            <a:endParaRPr lang="en-US"/>
          </a:p>
        </p:txBody>
      </p:sp>
      <p:sp>
        <p:nvSpPr>
          <p:cNvPr id="107550" name="Text Box 25"/>
          <p:cNvSpPr txBox="1">
            <a:spLocks noChangeArrowheads="1"/>
          </p:cNvSpPr>
          <p:nvPr/>
        </p:nvSpPr>
        <p:spPr bwMode="auto">
          <a:xfrm>
            <a:off x="6553200" y="1219200"/>
            <a:ext cx="1403350" cy="457200"/>
          </a:xfrm>
          <a:prstGeom prst="rect">
            <a:avLst/>
          </a:prstGeom>
          <a:noFill/>
          <a:ln w="9525">
            <a:noFill/>
            <a:miter lim="800000"/>
            <a:headEnd/>
            <a:tailEnd/>
          </a:ln>
        </p:spPr>
        <p:txBody>
          <a:bodyPr wrap="none">
            <a:prstTxWarp prst="textNoShape">
              <a:avLst/>
            </a:prstTxWarp>
            <a:spAutoFit/>
          </a:bodyPr>
          <a:lstStyle/>
          <a:p>
            <a:r>
              <a:rPr lang="en-US"/>
              <a:t>mslp min</a:t>
            </a:r>
          </a:p>
        </p:txBody>
      </p:sp>
      <p:sp>
        <p:nvSpPr>
          <p:cNvPr id="107551" name="Line 26"/>
          <p:cNvSpPr>
            <a:spLocks noChangeShapeType="1"/>
          </p:cNvSpPr>
          <p:nvPr/>
        </p:nvSpPr>
        <p:spPr bwMode="auto">
          <a:xfrm>
            <a:off x="6324600" y="1752600"/>
            <a:ext cx="2209800" cy="0"/>
          </a:xfrm>
          <a:prstGeom prst="line">
            <a:avLst/>
          </a:prstGeom>
          <a:noFill/>
          <a:ln w="76200">
            <a:solidFill>
              <a:schemeClr val="tx1"/>
            </a:solidFill>
            <a:round/>
            <a:headEnd/>
            <a:tailEnd type="triangle" w="med" len="med"/>
          </a:ln>
        </p:spPr>
        <p:txBody>
          <a:bodyPr wrap="none" anchor="ctr">
            <a:prstTxWarp prst="textNoShape">
              <a:avLst/>
            </a:prstTxWarp>
          </a:bodyPr>
          <a:lstStyle/>
          <a:p>
            <a:endParaRPr lang="en-US"/>
          </a:p>
        </p:txBody>
      </p:sp>
      <p:sp>
        <p:nvSpPr>
          <p:cNvPr id="107552" name="Line 27"/>
          <p:cNvSpPr>
            <a:spLocks noChangeShapeType="1"/>
          </p:cNvSpPr>
          <p:nvPr/>
        </p:nvSpPr>
        <p:spPr bwMode="auto">
          <a:xfrm>
            <a:off x="6019800" y="990600"/>
            <a:ext cx="457200" cy="6858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107553" name="Text Box 28"/>
          <p:cNvSpPr txBox="1">
            <a:spLocks noChangeArrowheads="1"/>
          </p:cNvSpPr>
          <p:nvPr/>
        </p:nvSpPr>
        <p:spPr bwMode="auto">
          <a:xfrm>
            <a:off x="4784725" y="657225"/>
            <a:ext cx="2674938" cy="457200"/>
          </a:xfrm>
          <a:prstGeom prst="rect">
            <a:avLst/>
          </a:prstGeom>
          <a:noFill/>
          <a:ln w="9525">
            <a:noFill/>
            <a:miter lim="800000"/>
            <a:headEnd/>
            <a:tailEnd/>
          </a:ln>
        </p:spPr>
        <p:txBody>
          <a:bodyPr wrap="none">
            <a:prstTxWarp prst="textNoShape">
              <a:avLst/>
            </a:prstTxWarp>
            <a:spAutoFit/>
          </a:bodyPr>
          <a:lstStyle/>
          <a:p>
            <a:r>
              <a:rPr lang="en-US"/>
              <a:t>Surface westerlies</a:t>
            </a:r>
          </a:p>
        </p:txBody>
      </p:sp>
      <p:sp>
        <p:nvSpPr>
          <p:cNvPr id="107554" name="Text Box 29"/>
          <p:cNvSpPr txBox="1">
            <a:spLocks noChangeArrowheads="1"/>
          </p:cNvSpPr>
          <p:nvPr/>
        </p:nvSpPr>
        <p:spPr bwMode="auto">
          <a:xfrm>
            <a:off x="228600" y="4191000"/>
            <a:ext cx="8915400" cy="3631763"/>
          </a:xfrm>
          <a:prstGeom prst="rect">
            <a:avLst/>
          </a:prstGeom>
          <a:noFill/>
          <a:ln w="9525">
            <a:noFill/>
            <a:miter lim="800000"/>
            <a:headEnd/>
            <a:tailEnd/>
          </a:ln>
        </p:spPr>
        <p:txBody>
          <a:bodyPr>
            <a:prstTxWarp prst="textNoShape">
              <a:avLst/>
            </a:prstTxWarp>
            <a:spAutoFit/>
          </a:bodyPr>
          <a:lstStyle/>
          <a:p>
            <a:pPr marL="454025" indent="-454025">
              <a:spcBef>
                <a:spcPct val="50000"/>
              </a:spcBef>
              <a:buFontTx/>
              <a:buChar char="•"/>
            </a:pPr>
            <a:r>
              <a:rPr lang="en-US" sz="2000" dirty="0">
                <a:latin typeface="Cambria"/>
                <a:cs typeface="Cambria"/>
              </a:rPr>
              <a:t>Convection is off equator on </a:t>
            </a:r>
            <a:r>
              <a:rPr lang="en-US" sz="2000" dirty="0" err="1">
                <a:latin typeface="Cambria"/>
                <a:cs typeface="Cambria"/>
              </a:rPr>
              <a:t>poleward</a:t>
            </a:r>
            <a:r>
              <a:rPr lang="en-US" sz="2000" dirty="0">
                <a:latin typeface="Cambria"/>
                <a:cs typeface="Cambria"/>
              </a:rPr>
              <a:t> side of </a:t>
            </a:r>
            <a:r>
              <a:rPr lang="en-US" sz="2000" dirty="0">
                <a:latin typeface="Cambria"/>
                <a:cs typeface="Cambria"/>
                <a:sym typeface="Symbol" charset="2"/>
              </a:rPr>
              <a:t>         </a:t>
            </a:r>
            <a:r>
              <a:rPr lang="en-US" sz="2000" dirty="0" smtClean="0">
                <a:latin typeface="Cambria"/>
                <a:cs typeface="Cambria"/>
              </a:rPr>
              <a:t>=</a:t>
            </a:r>
            <a:r>
              <a:rPr lang="en-US" sz="2000" dirty="0">
                <a:latin typeface="Cambria"/>
                <a:cs typeface="Cambria"/>
              </a:rPr>
              <a:t>0</a:t>
            </a:r>
            <a:r>
              <a:rPr lang="en-US" sz="2000" dirty="0" smtClean="0">
                <a:latin typeface="Cambria"/>
                <a:cs typeface="Cambria"/>
              </a:rPr>
              <a:t> </a:t>
            </a:r>
            <a:r>
              <a:rPr lang="en-US" sz="2000" dirty="0">
                <a:latin typeface="Cambria"/>
                <a:cs typeface="Cambria"/>
              </a:rPr>
              <a:t>contour              </a:t>
            </a:r>
          </a:p>
          <a:p>
            <a:pPr marL="454025" indent="-454025">
              <a:spcBef>
                <a:spcPct val="50000"/>
              </a:spcBef>
              <a:buFontTx/>
              <a:buChar char="•"/>
            </a:pPr>
            <a:r>
              <a:rPr lang="en-US" sz="2000" dirty="0">
                <a:latin typeface="Cambria"/>
                <a:cs typeface="Cambria"/>
              </a:rPr>
              <a:t>Not </a:t>
            </a:r>
            <a:r>
              <a:rPr lang="en-US" sz="2000" dirty="0" err="1">
                <a:latin typeface="Cambria"/>
                <a:cs typeface="Cambria"/>
              </a:rPr>
              <a:t>colocated</a:t>
            </a:r>
            <a:r>
              <a:rPr lang="en-US" sz="2000" dirty="0">
                <a:latin typeface="Cambria"/>
                <a:cs typeface="Cambria"/>
              </a:rPr>
              <a:t> with </a:t>
            </a:r>
            <a:r>
              <a:rPr lang="en-US" sz="2000" dirty="0" err="1">
                <a:latin typeface="Cambria"/>
                <a:cs typeface="Cambria"/>
              </a:rPr>
              <a:t>mslp</a:t>
            </a:r>
            <a:r>
              <a:rPr lang="en-US" sz="2000" dirty="0">
                <a:latin typeface="Cambria"/>
                <a:cs typeface="Cambria"/>
              </a:rPr>
              <a:t> min or SST max</a:t>
            </a:r>
          </a:p>
          <a:p>
            <a:pPr marL="454025" indent="-454025">
              <a:spcBef>
                <a:spcPct val="50000"/>
              </a:spcBef>
              <a:buFontTx/>
              <a:buChar char="•"/>
            </a:pPr>
            <a:r>
              <a:rPr lang="en-US" sz="2000" dirty="0">
                <a:latin typeface="Cambria"/>
                <a:cs typeface="Cambria"/>
              </a:rPr>
              <a:t>Surrounded by convergence/divergence doublet</a:t>
            </a:r>
          </a:p>
          <a:p>
            <a:pPr marL="454025" indent="-454025">
              <a:spcBef>
                <a:spcPct val="50000"/>
              </a:spcBef>
              <a:buFontTx/>
              <a:buChar char="•"/>
            </a:pPr>
            <a:r>
              <a:rPr lang="en-US" sz="2000" dirty="0">
                <a:latin typeface="Cambria"/>
                <a:cs typeface="Cambria"/>
              </a:rPr>
              <a:t>Coincides with surface westerly jet</a:t>
            </a:r>
          </a:p>
          <a:p>
            <a:pPr marL="454025" indent="-454025">
              <a:spcBef>
                <a:spcPct val="50000"/>
              </a:spcBef>
              <a:buFontTx/>
              <a:buChar char="•"/>
            </a:pPr>
            <a:r>
              <a:rPr lang="en-US" sz="2000" dirty="0">
                <a:latin typeface="Cambria"/>
                <a:cs typeface="Cambria"/>
              </a:rPr>
              <a:t>Highly variable and transient and </a:t>
            </a:r>
            <a:r>
              <a:rPr lang="en-US" sz="2000" b="1" dirty="0">
                <a:latin typeface="Cambria"/>
                <a:cs typeface="Cambria"/>
              </a:rPr>
              <a:t>deepest convection</a:t>
            </a:r>
            <a:r>
              <a:rPr lang="en-US" sz="2000" dirty="0">
                <a:latin typeface="Cambria"/>
                <a:cs typeface="Cambria"/>
              </a:rPr>
              <a:t>!</a:t>
            </a:r>
          </a:p>
          <a:p>
            <a:pPr marL="454025" indent="-454025">
              <a:spcBef>
                <a:spcPct val="50000"/>
              </a:spcBef>
            </a:pPr>
            <a:r>
              <a:rPr lang="en-US" sz="2000" dirty="0">
                <a:latin typeface="Cambria"/>
                <a:cs typeface="Cambria"/>
              </a:rPr>
              <a:t> </a:t>
            </a:r>
          </a:p>
          <a:p>
            <a:pPr marL="454025" indent="-454025">
              <a:spcBef>
                <a:spcPct val="50000"/>
              </a:spcBef>
              <a:buFontTx/>
              <a:buChar char="•"/>
            </a:pPr>
            <a:endParaRPr lang="en-US" sz="2000" dirty="0">
              <a:latin typeface="Cambria"/>
              <a:cs typeface="Cambria"/>
            </a:endParaRPr>
          </a:p>
          <a:p>
            <a:pPr marL="454025" indent="-454025">
              <a:spcBef>
                <a:spcPct val="50000"/>
              </a:spcBef>
              <a:buFontTx/>
              <a:buChar char="•"/>
            </a:pPr>
            <a:endParaRPr lang="en-US" sz="2000" dirty="0">
              <a:latin typeface="Cambria"/>
              <a:cs typeface="Cambria"/>
            </a:endParaRPr>
          </a:p>
        </p:txBody>
      </p:sp>
      <p:sp>
        <p:nvSpPr>
          <p:cNvPr id="107555" name="Text Box 30"/>
          <p:cNvSpPr txBox="1">
            <a:spLocks noChangeArrowheads="1"/>
          </p:cNvSpPr>
          <p:nvPr/>
        </p:nvSpPr>
        <p:spPr bwMode="auto">
          <a:xfrm>
            <a:off x="288925" y="3705225"/>
            <a:ext cx="2165350" cy="457200"/>
          </a:xfrm>
          <a:prstGeom prst="rect">
            <a:avLst/>
          </a:prstGeom>
          <a:noFill/>
          <a:ln w="9525">
            <a:noFill/>
            <a:miter lim="800000"/>
            <a:headEnd/>
            <a:tailEnd/>
          </a:ln>
        </p:spPr>
        <p:txBody>
          <a:bodyPr wrap="none">
            <a:prstTxWarp prst="textNoShape">
              <a:avLst/>
            </a:prstTxWarp>
            <a:spAutoFit/>
          </a:bodyPr>
          <a:lstStyle/>
          <a:p>
            <a:r>
              <a:rPr lang="en-US"/>
              <a:t>LARGE CEPG</a:t>
            </a:r>
          </a:p>
        </p:txBody>
      </p:sp>
      <p:graphicFrame>
        <p:nvGraphicFramePr>
          <p:cNvPr id="107522" name="Object 2"/>
          <p:cNvGraphicFramePr>
            <a:graphicFrameLocks noChangeAspect="1"/>
          </p:cNvGraphicFramePr>
          <p:nvPr/>
        </p:nvGraphicFramePr>
        <p:xfrm>
          <a:off x="-1066800" y="1981200"/>
          <a:ext cx="1762125" cy="1022350"/>
        </p:xfrm>
        <a:graphic>
          <a:graphicData uri="http://schemas.openxmlformats.org/presentationml/2006/ole">
            <p:oleObj spid="_x0000_s32770" name="Equation" r:id="rId4" imgW="635000" imgH="368300" progId="Equation.DSMT4">
              <p:embed/>
            </p:oleObj>
          </a:graphicData>
        </a:graphic>
      </p:graphicFrame>
      <p:graphicFrame>
        <p:nvGraphicFramePr>
          <p:cNvPr id="107523" name="Object 3"/>
          <p:cNvGraphicFramePr>
            <a:graphicFrameLocks noChangeAspect="1"/>
          </p:cNvGraphicFramePr>
          <p:nvPr/>
        </p:nvGraphicFramePr>
        <p:xfrm>
          <a:off x="1371600" y="1676400"/>
          <a:ext cx="1762125" cy="1022350"/>
        </p:xfrm>
        <a:graphic>
          <a:graphicData uri="http://schemas.openxmlformats.org/presentationml/2006/ole">
            <p:oleObj spid="_x0000_s32771" name="Equation" r:id="rId5" imgW="635000" imgH="368300" progId="Equation.DSMT4">
              <p:embed/>
            </p:oleObj>
          </a:graphicData>
        </a:graphic>
      </p:graphicFrame>
      <p:graphicFrame>
        <p:nvGraphicFramePr>
          <p:cNvPr id="107524" name="Object 4"/>
          <p:cNvGraphicFramePr>
            <a:graphicFrameLocks noChangeAspect="1"/>
          </p:cNvGraphicFramePr>
          <p:nvPr/>
        </p:nvGraphicFramePr>
        <p:xfrm>
          <a:off x="1447800" y="2863850"/>
          <a:ext cx="1762125" cy="1022350"/>
        </p:xfrm>
        <a:graphic>
          <a:graphicData uri="http://schemas.openxmlformats.org/presentationml/2006/ole">
            <p:oleObj spid="_x0000_s32772" name="Equation" r:id="rId6" imgW="635000" imgH="368300" progId="Equation.DSMT4">
              <p:embed/>
            </p:oleObj>
          </a:graphicData>
        </a:graphic>
      </p:graphicFrame>
      <p:graphicFrame>
        <p:nvGraphicFramePr>
          <p:cNvPr id="107525" name="Object 5"/>
          <p:cNvGraphicFramePr>
            <a:graphicFrameLocks noChangeAspect="1"/>
          </p:cNvGraphicFramePr>
          <p:nvPr/>
        </p:nvGraphicFramePr>
        <p:xfrm>
          <a:off x="4684362" y="4236363"/>
          <a:ext cx="1501179" cy="870954"/>
        </p:xfrm>
        <a:graphic>
          <a:graphicData uri="http://schemas.openxmlformats.org/presentationml/2006/ole">
            <p:oleObj spid="_x0000_s32773" name="Equation" r:id="rId7" imgW="635000" imgH="368300" progId="Equation.DSMT4">
              <p:embed/>
            </p:oleObj>
          </a:graphicData>
        </a:graphic>
      </p:graphicFrame>
      <p:sp>
        <p:nvSpPr>
          <p:cNvPr id="107557" name="TextBox 38"/>
          <p:cNvSpPr txBox="1">
            <a:spLocks noChangeArrowheads="1"/>
          </p:cNvSpPr>
          <p:nvPr/>
        </p:nvSpPr>
        <p:spPr bwMode="auto">
          <a:xfrm>
            <a:off x="1295400" y="1905000"/>
            <a:ext cx="766763" cy="461963"/>
          </a:xfrm>
          <a:prstGeom prst="rect">
            <a:avLst/>
          </a:prstGeom>
          <a:noFill/>
          <a:ln w="9525">
            <a:noFill/>
            <a:miter lim="800000"/>
            <a:headEnd/>
            <a:tailEnd/>
          </a:ln>
        </p:spPr>
        <p:txBody>
          <a:bodyPr wrap="none">
            <a:prstTxWarp prst="textNoShape">
              <a:avLst/>
            </a:prstTxWarp>
            <a:spAutoFit/>
          </a:bodyPr>
          <a:lstStyle/>
          <a:p>
            <a:r>
              <a:rPr lang="en-US">
                <a:solidFill>
                  <a:srgbClr val="0000FF"/>
                </a:solidFill>
              </a:rPr>
              <a:t>max</a:t>
            </a:r>
          </a:p>
        </p:txBody>
      </p:sp>
      <p:sp>
        <p:nvSpPr>
          <p:cNvPr id="107558" name="Line 11"/>
          <p:cNvSpPr>
            <a:spLocks noChangeShapeType="1"/>
          </p:cNvSpPr>
          <p:nvPr/>
        </p:nvSpPr>
        <p:spPr bwMode="auto">
          <a:xfrm>
            <a:off x="5486400" y="1905000"/>
            <a:ext cx="0" cy="838200"/>
          </a:xfrm>
          <a:prstGeom prst="line">
            <a:avLst/>
          </a:prstGeom>
          <a:noFill/>
          <a:ln w="57150">
            <a:solidFill>
              <a:schemeClr val="accent2"/>
            </a:solidFill>
            <a:round/>
            <a:headEnd type="triangle" w="med" len="med"/>
            <a:tailEnd/>
          </a:ln>
        </p:spPr>
        <p:txBody>
          <a:bodyPr wrap="none" anchor="ctr">
            <a:prstTxWarp prst="textNoShape">
              <a:avLst/>
            </a:prstTxWarp>
          </a:bodyPr>
          <a:lstStyle/>
          <a:p>
            <a:endParaRPr lang="en-US"/>
          </a:p>
        </p:txBody>
      </p:sp>
      <p:sp>
        <p:nvSpPr>
          <p:cNvPr id="107559" name="Line 11"/>
          <p:cNvSpPr>
            <a:spLocks noChangeShapeType="1"/>
          </p:cNvSpPr>
          <p:nvPr/>
        </p:nvSpPr>
        <p:spPr bwMode="auto">
          <a:xfrm>
            <a:off x="5486400" y="2819400"/>
            <a:ext cx="0" cy="381000"/>
          </a:xfrm>
          <a:prstGeom prst="line">
            <a:avLst/>
          </a:prstGeom>
          <a:noFill/>
          <a:ln w="57150">
            <a:solidFill>
              <a:schemeClr val="accent2"/>
            </a:solidFill>
            <a:round/>
            <a:headEnd type="triangle" w="med" len="med"/>
            <a:tailEnd/>
          </a:ln>
        </p:spPr>
        <p:txBody>
          <a:bodyPr wrap="none" anchor="ctr">
            <a:prstTxWarp prst="textNoShape">
              <a:avLst/>
            </a:prstTxWarp>
          </a:bodyPr>
          <a:lstStyle/>
          <a:p>
            <a:endParaRPr lang="en-US"/>
          </a:p>
        </p:txBody>
      </p:sp>
      <p:sp>
        <p:nvSpPr>
          <p:cNvPr id="107560" name="Line 11"/>
          <p:cNvSpPr>
            <a:spLocks noChangeShapeType="1"/>
          </p:cNvSpPr>
          <p:nvPr/>
        </p:nvSpPr>
        <p:spPr bwMode="auto">
          <a:xfrm>
            <a:off x="5486400" y="1447800"/>
            <a:ext cx="0" cy="381000"/>
          </a:xfrm>
          <a:prstGeom prst="line">
            <a:avLst/>
          </a:prstGeom>
          <a:noFill/>
          <a:ln w="57150">
            <a:solidFill>
              <a:schemeClr val="accent2"/>
            </a:solidFill>
            <a:round/>
            <a:headEnd type="triangle" w="med" len="med"/>
            <a:tailEnd/>
          </a:ln>
        </p:spPr>
        <p:txBody>
          <a:bodyPr wrap="none" anchor="ctr">
            <a:prstTxWarp prst="textNoShape">
              <a:avLst/>
            </a:prstTxWarp>
          </a:bodyPr>
          <a:lstStyle/>
          <a:p>
            <a:endParaRPr lang="en-US"/>
          </a:p>
        </p:txBody>
      </p:sp>
      <p:sp>
        <p:nvSpPr>
          <p:cNvPr id="107561" name="Line 11"/>
          <p:cNvSpPr>
            <a:spLocks noChangeShapeType="1"/>
          </p:cNvSpPr>
          <p:nvPr/>
        </p:nvSpPr>
        <p:spPr bwMode="auto">
          <a:xfrm>
            <a:off x="1295400" y="1905000"/>
            <a:ext cx="0" cy="838200"/>
          </a:xfrm>
          <a:prstGeom prst="line">
            <a:avLst/>
          </a:prstGeom>
          <a:noFill/>
          <a:ln w="57150">
            <a:solidFill>
              <a:schemeClr val="accent2"/>
            </a:solidFill>
            <a:round/>
            <a:headEnd type="triangle" w="med" len="med"/>
            <a:tailEnd/>
          </a:ln>
        </p:spPr>
        <p:txBody>
          <a:bodyPr wrap="none" anchor="ctr">
            <a:prstTxWarp prst="textNoShape">
              <a:avLst/>
            </a:prstTxWarp>
          </a:bodyPr>
          <a:lstStyle/>
          <a:p>
            <a:endParaRPr lang="en-US"/>
          </a:p>
        </p:txBody>
      </p:sp>
      <p:sp>
        <p:nvSpPr>
          <p:cNvPr id="107562" name="Line 11"/>
          <p:cNvSpPr>
            <a:spLocks noChangeShapeType="1"/>
          </p:cNvSpPr>
          <p:nvPr/>
        </p:nvSpPr>
        <p:spPr bwMode="auto">
          <a:xfrm>
            <a:off x="1295400" y="2819400"/>
            <a:ext cx="0" cy="381000"/>
          </a:xfrm>
          <a:prstGeom prst="line">
            <a:avLst/>
          </a:prstGeom>
          <a:noFill/>
          <a:ln w="57150">
            <a:solidFill>
              <a:schemeClr val="accent2"/>
            </a:solidFill>
            <a:round/>
            <a:headEnd type="triangle" w="med" len="med"/>
            <a:tailEnd/>
          </a:ln>
        </p:spPr>
        <p:txBody>
          <a:bodyPr wrap="none" anchor="ctr">
            <a:prstTxWarp prst="textNoShape">
              <a:avLst/>
            </a:prstTxWarp>
          </a:bodyPr>
          <a:lstStyle/>
          <a:p>
            <a:endParaRPr lang="en-US"/>
          </a:p>
        </p:txBody>
      </p:sp>
      <p:sp>
        <p:nvSpPr>
          <p:cNvPr id="107563" name="Line 11"/>
          <p:cNvSpPr>
            <a:spLocks noChangeShapeType="1"/>
          </p:cNvSpPr>
          <p:nvPr/>
        </p:nvSpPr>
        <p:spPr bwMode="auto">
          <a:xfrm>
            <a:off x="1295400" y="1447800"/>
            <a:ext cx="0" cy="381000"/>
          </a:xfrm>
          <a:prstGeom prst="line">
            <a:avLst/>
          </a:prstGeom>
          <a:noFill/>
          <a:ln w="57150">
            <a:solidFill>
              <a:schemeClr val="accent2"/>
            </a:solidFill>
            <a:round/>
            <a:headEnd type="triangle" w="med" len="me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72" name="Picture 2"/>
          <p:cNvPicPr>
            <a:picLocks noChangeAspect="1" noChangeArrowheads="1"/>
          </p:cNvPicPr>
          <p:nvPr/>
        </p:nvPicPr>
        <p:blipFill>
          <a:blip r:embed="rId4"/>
          <a:srcRect l="3171" t="4724" r="1717" b="49213"/>
          <a:stretch>
            <a:fillRect/>
          </a:stretch>
        </p:blipFill>
        <p:spPr bwMode="auto">
          <a:xfrm>
            <a:off x="152400" y="152400"/>
            <a:ext cx="5181600" cy="3367088"/>
          </a:xfrm>
          <a:prstGeom prst="rect">
            <a:avLst/>
          </a:prstGeom>
          <a:noFill/>
          <a:ln w="9525">
            <a:noFill/>
            <a:miter lim="800000"/>
            <a:headEnd/>
            <a:tailEnd/>
          </a:ln>
        </p:spPr>
      </p:pic>
      <p:pic>
        <p:nvPicPr>
          <p:cNvPr id="7173" name="Picture 3"/>
          <p:cNvPicPr>
            <a:picLocks noChangeAspect="1" noChangeArrowheads="1"/>
          </p:cNvPicPr>
          <p:nvPr/>
        </p:nvPicPr>
        <p:blipFill>
          <a:blip r:embed="rId4"/>
          <a:srcRect l="4756" t="51968"/>
          <a:stretch>
            <a:fillRect/>
          </a:stretch>
        </p:blipFill>
        <p:spPr bwMode="auto">
          <a:xfrm>
            <a:off x="228600" y="3276600"/>
            <a:ext cx="5181600" cy="3506788"/>
          </a:xfrm>
          <a:prstGeom prst="rect">
            <a:avLst/>
          </a:prstGeom>
          <a:noFill/>
          <a:ln w="9525">
            <a:noFill/>
            <a:miter lim="800000"/>
            <a:headEnd/>
            <a:tailEnd/>
          </a:ln>
        </p:spPr>
      </p:pic>
      <p:sp>
        <p:nvSpPr>
          <p:cNvPr id="7174" name="Text Box 4"/>
          <p:cNvSpPr txBox="1">
            <a:spLocks noChangeArrowheads="1"/>
          </p:cNvSpPr>
          <p:nvPr/>
        </p:nvSpPr>
        <p:spPr bwMode="auto">
          <a:xfrm>
            <a:off x="5562600" y="609600"/>
            <a:ext cx="3352800" cy="1216025"/>
          </a:xfrm>
          <a:prstGeom prst="rect">
            <a:avLst/>
          </a:prstGeom>
          <a:solidFill>
            <a:schemeClr val="tx1"/>
          </a:solidFill>
          <a:ln w="28575">
            <a:solidFill>
              <a:schemeClr val="tx1"/>
            </a:solidFill>
            <a:miter lim="800000"/>
            <a:headEnd/>
            <a:tailEnd/>
          </a:ln>
        </p:spPr>
        <p:txBody>
          <a:bodyPr>
            <a:prstTxWarp prst="textNoShape">
              <a:avLst/>
            </a:prstTxWarp>
            <a:spAutoFit/>
          </a:bodyPr>
          <a:lstStyle/>
          <a:p>
            <a:pPr algn="ctr">
              <a:spcBef>
                <a:spcPct val="50000"/>
              </a:spcBef>
            </a:pPr>
            <a:r>
              <a:rPr lang="en-US" sz="2400" dirty="0">
                <a:solidFill>
                  <a:srgbClr val="FFFFFF"/>
                </a:solidFill>
                <a:latin typeface="Helvetica" charset="0"/>
              </a:rPr>
              <a:t>Detail  circulation 120-110</a:t>
            </a:r>
            <a:r>
              <a:rPr lang="en-US" sz="2400" baseline="30000" dirty="0">
                <a:solidFill>
                  <a:srgbClr val="FFFFFF"/>
                </a:solidFill>
                <a:latin typeface="Helvetica" charset="0"/>
              </a:rPr>
              <a:t>o</a:t>
            </a:r>
            <a:r>
              <a:rPr lang="en-US" sz="2400" dirty="0">
                <a:solidFill>
                  <a:srgbClr val="FFFFFF"/>
                </a:solidFill>
                <a:latin typeface="Helvetica" charset="0"/>
              </a:rPr>
              <a:t>E June-September</a:t>
            </a:r>
          </a:p>
        </p:txBody>
      </p:sp>
      <p:grpSp>
        <p:nvGrpSpPr>
          <p:cNvPr id="2" name="Group 7"/>
          <p:cNvGrpSpPr>
            <a:grpSpLocks/>
          </p:cNvGrpSpPr>
          <p:nvPr/>
        </p:nvGrpSpPr>
        <p:grpSpPr bwMode="auto">
          <a:xfrm>
            <a:off x="5486400" y="2209800"/>
            <a:ext cx="3505200" cy="3324225"/>
            <a:chOff x="5486400" y="2209800"/>
            <a:chExt cx="3505200" cy="3324225"/>
          </a:xfrm>
        </p:grpSpPr>
        <p:sp>
          <p:nvSpPr>
            <p:cNvPr id="7176" name="Text Box 5"/>
            <p:cNvSpPr txBox="1">
              <a:spLocks noChangeArrowheads="1"/>
            </p:cNvSpPr>
            <p:nvPr/>
          </p:nvSpPr>
          <p:spPr bwMode="auto">
            <a:xfrm>
              <a:off x="5486400" y="2209800"/>
              <a:ext cx="3505200" cy="3324225"/>
            </a:xfrm>
            <a:prstGeom prst="rect">
              <a:avLst/>
            </a:prstGeom>
            <a:noFill/>
            <a:ln w="9525">
              <a:noFill/>
              <a:miter lim="800000"/>
              <a:headEnd/>
              <a:tailEnd/>
            </a:ln>
          </p:spPr>
          <p:txBody>
            <a:bodyPr>
              <a:prstTxWarp prst="textNoShape">
                <a:avLst/>
              </a:prstTxWarp>
              <a:spAutoFit/>
            </a:bodyPr>
            <a:lstStyle/>
            <a:p>
              <a:pPr marL="228600" indent="-228600">
                <a:spcBef>
                  <a:spcPct val="50000"/>
                </a:spcBef>
                <a:buFontTx/>
                <a:buChar char="o"/>
              </a:pPr>
              <a:r>
                <a:rPr lang="en-US" sz="2000">
                  <a:latin typeface="Helvetica" charset="0"/>
                </a:rPr>
                <a:t>Fields show deep penetrative meridional circulation with max convection at about 10</a:t>
              </a:r>
              <a:r>
                <a:rPr lang="en-US" sz="2000" baseline="30000">
                  <a:latin typeface="Helvetica" charset="0"/>
                </a:rPr>
                <a:t>o</a:t>
              </a:r>
              <a:r>
                <a:rPr lang="en-US" sz="2000">
                  <a:latin typeface="Helvetica" charset="0"/>
                </a:rPr>
                <a:t>N.</a:t>
              </a:r>
            </a:p>
            <a:p>
              <a:pPr marL="228600" indent="-228600">
                <a:spcBef>
                  <a:spcPct val="50000"/>
                </a:spcBef>
                <a:buFontTx/>
                <a:buChar char="o"/>
              </a:pPr>
              <a:r>
                <a:rPr lang="en-US" sz="2000">
                  <a:latin typeface="Helvetica" charset="0"/>
                </a:rPr>
                <a:t>            contour well displaced poleward</a:t>
              </a:r>
            </a:p>
            <a:p>
              <a:pPr marL="228600" indent="-228600">
                <a:spcBef>
                  <a:spcPct val="50000"/>
                </a:spcBef>
                <a:buFontTx/>
                <a:buChar char="o"/>
              </a:pPr>
              <a:r>
                <a:rPr lang="en-US" sz="2000">
                  <a:latin typeface="Helvetica" charset="0"/>
                </a:rPr>
                <a:t>Strong div/conv doublet exists about           contour</a:t>
              </a:r>
            </a:p>
            <a:p>
              <a:pPr marL="228600" indent="-228600">
                <a:spcBef>
                  <a:spcPct val="50000"/>
                </a:spcBef>
              </a:pPr>
              <a:endParaRPr lang="en-US" sz="2000">
                <a:latin typeface="Symbol" charset="2"/>
                <a:sym typeface="Symbol" charset="2"/>
              </a:endParaRPr>
            </a:p>
          </p:txBody>
        </p:sp>
        <p:graphicFrame>
          <p:nvGraphicFramePr>
            <p:cNvPr id="7170" name="Object 2"/>
            <p:cNvGraphicFramePr>
              <a:graphicFrameLocks noChangeAspect="1"/>
            </p:cNvGraphicFramePr>
            <p:nvPr/>
          </p:nvGraphicFramePr>
          <p:xfrm>
            <a:off x="5818908" y="3639128"/>
            <a:ext cx="736600" cy="381000"/>
          </p:xfrm>
          <a:graphic>
            <a:graphicData uri="http://schemas.openxmlformats.org/presentationml/2006/ole">
              <p:oleObj spid="_x0000_s34818" name="Equation" r:id="rId5" imgW="368300" imgH="190500" progId="Equation.DSMT4">
                <p:embed/>
              </p:oleObj>
            </a:graphicData>
          </a:graphic>
        </p:graphicFrame>
        <p:graphicFrame>
          <p:nvGraphicFramePr>
            <p:cNvPr id="7171" name="Object 3"/>
            <p:cNvGraphicFramePr>
              <a:graphicFrameLocks noChangeAspect="1"/>
            </p:cNvGraphicFramePr>
            <p:nvPr/>
          </p:nvGraphicFramePr>
          <p:xfrm>
            <a:off x="7190508" y="4683992"/>
            <a:ext cx="762000" cy="393700"/>
          </p:xfrm>
          <a:graphic>
            <a:graphicData uri="http://schemas.openxmlformats.org/presentationml/2006/ole">
              <p:oleObj spid="_x0000_s34819" name="Equation" r:id="rId6" imgW="368300" imgH="190500" progId="Equation.DSMT4">
                <p:embed/>
              </p:oleObj>
            </a:graphicData>
          </a:graphic>
        </p:graphicFrame>
      </p:gr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0" y="0"/>
            <a:ext cx="9144000" cy="7620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29699" name="Rectangle 3"/>
          <p:cNvSpPr>
            <a:spLocks noChangeArrowheads="1"/>
          </p:cNvSpPr>
          <p:nvPr/>
        </p:nvSpPr>
        <p:spPr bwMode="auto">
          <a:xfrm>
            <a:off x="1600200" y="5105400"/>
            <a:ext cx="533400" cy="457200"/>
          </a:xfrm>
          <a:prstGeom prst="rect">
            <a:avLst/>
          </a:prstGeom>
          <a:solidFill>
            <a:srgbClr val="FF0000"/>
          </a:solidFill>
          <a:ln w="9525">
            <a:noFill/>
            <a:miter lim="800000"/>
            <a:headEnd/>
            <a:tailEnd/>
          </a:ln>
        </p:spPr>
        <p:txBody>
          <a:bodyPr wrap="none" anchor="ctr">
            <a:prstTxWarp prst="textNoShape">
              <a:avLst/>
            </a:prstTxWarp>
          </a:bodyPr>
          <a:lstStyle/>
          <a:p>
            <a:endParaRPr lang="en-US"/>
          </a:p>
        </p:txBody>
      </p:sp>
      <p:sp>
        <p:nvSpPr>
          <p:cNvPr id="29700" name="Text Box 4"/>
          <p:cNvSpPr txBox="1">
            <a:spLocks noChangeArrowheads="1"/>
          </p:cNvSpPr>
          <p:nvPr/>
        </p:nvSpPr>
        <p:spPr bwMode="auto">
          <a:xfrm>
            <a:off x="228600" y="76200"/>
            <a:ext cx="8229600" cy="584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a:solidFill>
                  <a:srgbClr val="FFFFFF"/>
                </a:solidFill>
              </a:rPr>
              <a:t>Limits on the mean ITCZ structure</a:t>
            </a:r>
          </a:p>
        </p:txBody>
      </p:sp>
      <p:sp>
        <p:nvSpPr>
          <p:cNvPr id="29701" name="Line 5"/>
          <p:cNvSpPr>
            <a:spLocks noChangeShapeType="1"/>
          </p:cNvSpPr>
          <p:nvPr/>
        </p:nvSpPr>
        <p:spPr bwMode="auto">
          <a:xfrm>
            <a:off x="0" y="762000"/>
            <a:ext cx="9144000"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pic>
        <p:nvPicPr>
          <p:cNvPr id="29702" name="Picture 6"/>
          <p:cNvPicPr>
            <a:picLocks noChangeAspect="1" noChangeArrowheads="1"/>
          </p:cNvPicPr>
          <p:nvPr/>
        </p:nvPicPr>
        <p:blipFill>
          <a:blip r:embed="rId3"/>
          <a:srcRect/>
          <a:stretch>
            <a:fillRect/>
          </a:stretch>
        </p:blipFill>
        <p:spPr bwMode="auto">
          <a:xfrm>
            <a:off x="533400" y="4378325"/>
            <a:ext cx="2895600" cy="2479675"/>
          </a:xfrm>
          <a:prstGeom prst="rect">
            <a:avLst/>
          </a:prstGeom>
          <a:noFill/>
          <a:ln w="9525">
            <a:noFill/>
            <a:miter lim="800000"/>
            <a:headEnd/>
            <a:tailEnd/>
          </a:ln>
        </p:spPr>
      </p:pic>
      <p:pic>
        <p:nvPicPr>
          <p:cNvPr id="29703" name="Picture 7"/>
          <p:cNvPicPr>
            <a:picLocks noChangeAspect="1" noChangeArrowheads="1"/>
          </p:cNvPicPr>
          <p:nvPr/>
        </p:nvPicPr>
        <p:blipFill>
          <a:blip r:embed="rId4"/>
          <a:srcRect/>
          <a:stretch>
            <a:fillRect/>
          </a:stretch>
        </p:blipFill>
        <p:spPr bwMode="auto">
          <a:xfrm>
            <a:off x="762000" y="990600"/>
            <a:ext cx="7632700" cy="3384550"/>
          </a:xfrm>
          <a:prstGeom prst="rect">
            <a:avLst/>
          </a:prstGeom>
          <a:noFill/>
          <a:ln w="9525">
            <a:noFill/>
            <a:miter lim="800000"/>
            <a:headEnd/>
            <a:tailEnd/>
          </a:ln>
        </p:spPr>
      </p:pic>
      <p:sp>
        <p:nvSpPr>
          <p:cNvPr id="29704" name="Rectangle 10"/>
          <p:cNvSpPr>
            <a:spLocks noChangeArrowheads="1"/>
          </p:cNvSpPr>
          <p:nvPr/>
        </p:nvSpPr>
        <p:spPr bwMode="auto">
          <a:xfrm>
            <a:off x="6858000" y="2925763"/>
            <a:ext cx="1600200" cy="609600"/>
          </a:xfrm>
          <a:prstGeom prst="rect">
            <a:avLst/>
          </a:prstGeom>
          <a:noFill/>
          <a:ln w="28575">
            <a:solidFill>
              <a:srgbClr val="FF0000"/>
            </a:solidFill>
            <a:miter lim="800000"/>
            <a:headEnd/>
            <a:tailEnd/>
          </a:ln>
        </p:spPr>
        <p:txBody>
          <a:bodyPr wrap="none" anchor="ctr">
            <a:prstTxWarp prst="textNoShape">
              <a:avLst/>
            </a:prstTxWarp>
          </a:bodyPr>
          <a:lstStyle/>
          <a:p>
            <a:endParaRPr lang="en-US"/>
          </a:p>
        </p:txBody>
      </p:sp>
      <p:sp>
        <p:nvSpPr>
          <p:cNvPr id="29705" name="Rectangle 11"/>
          <p:cNvSpPr>
            <a:spLocks noChangeArrowheads="1"/>
          </p:cNvSpPr>
          <p:nvPr/>
        </p:nvSpPr>
        <p:spPr bwMode="auto">
          <a:xfrm>
            <a:off x="1600200" y="4953000"/>
            <a:ext cx="533400" cy="1600200"/>
          </a:xfrm>
          <a:prstGeom prst="rect">
            <a:avLst/>
          </a:prstGeom>
          <a:noFill/>
          <a:ln w="28575">
            <a:solidFill>
              <a:srgbClr val="FF0000"/>
            </a:solidFill>
            <a:miter lim="800000"/>
            <a:headEnd/>
            <a:tailEnd/>
          </a:ln>
        </p:spPr>
        <p:txBody>
          <a:bodyPr wrap="none" anchor="ctr">
            <a:prstTxWarp prst="textNoShape">
              <a:avLst/>
            </a:prstTxWarp>
          </a:bodyPr>
          <a:lstStyle/>
          <a:p>
            <a:endParaRPr lang="en-US"/>
          </a:p>
        </p:txBody>
      </p:sp>
      <p:sp>
        <p:nvSpPr>
          <p:cNvPr id="29706" name="Rectangle 12"/>
          <p:cNvSpPr>
            <a:spLocks noChangeArrowheads="1"/>
          </p:cNvSpPr>
          <p:nvPr/>
        </p:nvSpPr>
        <p:spPr bwMode="auto">
          <a:xfrm>
            <a:off x="990600" y="5105400"/>
            <a:ext cx="1295400" cy="457200"/>
          </a:xfrm>
          <a:prstGeom prst="rect">
            <a:avLst/>
          </a:prstGeom>
          <a:noFill/>
          <a:ln w="28575">
            <a:solidFill>
              <a:srgbClr val="FF0000"/>
            </a:solidFill>
            <a:miter lim="800000"/>
            <a:headEnd/>
            <a:tailEnd/>
          </a:ln>
        </p:spPr>
        <p:txBody>
          <a:bodyPr wrap="none" anchor="ctr">
            <a:prstTxWarp prst="textNoShape">
              <a:avLst/>
            </a:prstTxWarp>
          </a:bodyPr>
          <a:lstStyle/>
          <a:p>
            <a:endParaRPr lang="en-US"/>
          </a:p>
        </p:txBody>
      </p:sp>
      <p:pic>
        <p:nvPicPr>
          <p:cNvPr id="29707" name="Picture 13"/>
          <p:cNvPicPr>
            <a:picLocks noChangeAspect="1" noChangeArrowheads="1"/>
          </p:cNvPicPr>
          <p:nvPr/>
        </p:nvPicPr>
        <p:blipFill>
          <a:blip r:embed="rId5"/>
          <a:srcRect/>
          <a:stretch>
            <a:fillRect/>
          </a:stretch>
        </p:blipFill>
        <p:spPr bwMode="auto">
          <a:xfrm>
            <a:off x="4953000" y="4495800"/>
            <a:ext cx="3429000" cy="2312988"/>
          </a:xfrm>
          <a:prstGeom prst="rect">
            <a:avLst/>
          </a:prstGeom>
          <a:noFill/>
          <a:ln w="28575">
            <a:solidFill>
              <a:schemeClr val="tx1"/>
            </a:solid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srcRect/>
          <a:stretch>
            <a:fillRect/>
          </a:stretch>
        </p:blipFill>
        <p:spPr bwMode="auto">
          <a:xfrm>
            <a:off x="4114800" y="0"/>
            <a:ext cx="4648200" cy="2822575"/>
          </a:xfrm>
          <a:prstGeom prst="rect">
            <a:avLst/>
          </a:prstGeom>
          <a:noFill/>
          <a:ln w="9525">
            <a:noFill/>
            <a:miter lim="800000"/>
            <a:headEnd/>
            <a:tailEnd/>
          </a:ln>
        </p:spPr>
      </p:pic>
      <p:pic>
        <p:nvPicPr>
          <p:cNvPr id="32771" name="Picture 3"/>
          <p:cNvPicPr>
            <a:picLocks noChangeAspect="1" noChangeArrowheads="1"/>
          </p:cNvPicPr>
          <p:nvPr/>
        </p:nvPicPr>
        <p:blipFill>
          <a:blip r:embed="rId4"/>
          <a:srcRect/>
          <a:stretch>
            <a:fillRect/>
          </a:stretch>
        </p:blipFill>
        <p:spPr bwMode="auto">
          <a:xfrm>
            <a:off x="4343400" y="3200400"/>
            <a:ext cx="4343400" cy="2978150"/>
          </a:xfrm>
          <a:prstGeom prst="rect">
            <a:avLst/>
          </a:prstGeom>
          <a:noFill/>
          <a:ln w="9525">
            <a:noFill/>
            <a:miter lim="800000"/>
            <a:headEnd/>
            <a:tailEnd/>
          </a:ln>
        </p:spPr>
      </p:pic>
      <p:sp>
        <p:nvSpPr>
          <p:cNvPr id="32772" name="Rectangle 4"/>
          <p:cNvSpPr>
            <a:spLocks noChangeArrowheads="1"/>
          </p:cNvSpPr>
          <p:nvPr/>
        </p:nvSpPr>
        <p:spPr bwMode="auto">
          <a:xfrm>
            <a:off x="6477000" y="304800"/>
            <a:ext cx="2133600" cy="2133600"/>
          </a:xfrm>
          <a:prstGeom prst="rect">
            <a:avLst/>
          </a:prstGeom>
          <a:noFill/>
          <a:ln w="28575">
            <a:solidFill>
              <a:srgbClr val="FF0000"/>
            </a:solidFill>
            <a:miter lim="800000"/>
            <a:headEnd/>
            <a:tailEnd/>
          </a:ln>
        </p:spPr>
        <p:txBody>
          <a:bodyPr wrap="none" anchor="ctr">
            <a:prstTxWarp prst="textNoShape">
              <a:avLst/>
            </a:prstTxWarp>
          </a:bodyPr>
          <a:lstStyle/>
          <a:p>
            <a:pPr algn="ctr"/>
            <a:endParaRPr lang="en-US">
              <a:solidFill>
                <a:srgbClr val="FF0000"/>
              </a:solidFill>
              <a:latin typeface="Symbol" charset="2"/>
              <a:sym typeface="Symbol" charset="2"/>
            </a:endParaRPr>
          </a:p>
        </p:txBody>
      </p:sp>
      <p:sp>
        <p:nvSpPr>
          <p:cNvPr id="32773" name="Rectangle 5"/>
          <p:cNvSpPr>
            <a:spLocks noChangeArrowheads="1"/>
          </p:cNvSpPr>
          <p:nvPr/>
        </p:nvSpPr>
        <p:spPr bwMode="auto">
          <a:xfrm>
            <a:off x="4724400" y="3505200"/>
            <a:ext cx="3810000" cy="2209800"/>
          </a:xfrm>
          <a:prstGeom prst="rect">
            <a:avLst/>
          </a:prstGeom>
          <a:noFill/>
          <a:ln w="28575">
            <a:solidFill>
              <a:srgbClr val="FF0000"/>
            </a:solidFill>
            <a:miter lim="800000"/>
            <a:headEnd/>
            <a:tailEnd/>
          </a:ln>
        </p:spPr>
        <p:txBody>
          <a:bodyPr wrap="none" anchor="ctr">
            <a:prstTxWarp prst="textNoShape">
              <a:avLst/>
            </a:prstTxWarp>
          </a:bodyPr>
          <a:lstStyle/>
          <a:p>
            <a:endParaRPr lang="en-US"/>
          </a:p>
        </p:txBody>
      </p:sp>
      <p:sp>
        <p:nvSpPr>
          <p:cNvPr id="32774" name="Line 6"/>
          <p:cNvSpPr>
            <a:spLocks noChangeShapeType="1"/>
          </p:cNvSpPr>
          <p:nvPr/>
        </p:nvSpPr>
        <p:spPr bwMode="auto">
          <a:xfrm flipH="1">
            <a:off x="4648200" y="2438400"/>
            <a:ext cx="1752600" cy="1143000"/>
          </a:xfrm>
          <a:prstGeom prst="line">
            <a:avLst/>
          </a:prstGeom>
          <a:noFill/>
          <a:ln w="28575">
            <a:solidFill>
              <a:srgbClr val="FF0000"/>
            </a:solidFill>
            <a:round/>
            <a:headEnd/>
            <a:tailEnd type="triangle" w="med" len="med"/>
          </a:ln>
        </p:spPr>
        <p:txBody>
          <a:bodyPr wrap="none" anchor="ctr">
            <a:prstTxWarp prst="textNoShape">
              <a:avLst/>
            </a:prstTxWarp>
          </a:bodyPr>
          <a:lstStyle/>
          <a:p>
            <a:endParaRPr lang="en-US"/>
          </a:p>
        </p:txBody>
      </p:sp>
      <p:sp>
        <p:nvSpPr>
          <p:cNvPr id="32775" name="Line 7"/>
          <p:cNvSpPr>
            <a:spLocks noChangeShapeType="1"/>
          </p:cNvSpPr>
          <p:nvPr/>
        </p:nvSpPr>
        <p:spPr bwMode="auto">
          <a:xfrm flipH="1">
            <a:off x="8534400" y="2438400"/>
            <a:ext cx="76200" cy="1066800"/>
          </a:xfrm>
          <a:prstGeom prst="line">
            <a:avLst/>
          </a:prstGeom>
          <a:noFill/>
          <a:ln w="28575">
            <a:solidFill>
              <a:srgbClr val="FF0000"/>
            </a:solidFill>
            <a:round/>
            <a:headEnd/>
            <a:tailEnd type="triangle" w="med" len="med"/>
          </a:ln>
        </p:spPr>
        <p:txBody>
          <a:bodyPr wrap="none" anchor="ctr">
            <a:prstTxWarp prst="textNoShape">
              <a:avLst/>
            </a:prstTxWarp>
          </a:bodyPr>
          <a:lstStyle/>
          <a:p>
            <a:endParaRPr lang="en-US"/>
          </a:p>
        </p:txBody>
      </p:sp>
      <p:sp>
        <p:nvSpPr>
          <p:cNvPr id="32776" name="Text Box 8"/>
          <p:cNvSpPr txBox="1">
            <a:spLocks noChangeArrowheads="1"/>
          </p:cNvSpPr>
          <p:nvPr/>
        </p:nvSpPr>
        <p:spPr bwMode="auto">
          <a:xfrm>
            <a:off x="304800" y="139700"/>
            <a:ext cx="3657600" cy="850900"/>
          </a:xfrm>
          <a:prstGeom prst="rect">
            <a:avLst/>
          </a:prstGeom>
          <a:solidFill>
            <a:schemeClr val="tx1"/>
          </a:solidFill>
          <a:ln w="28575">
            <a:solidFill>
              <a:schemeClr val="tx1"/>
            </a:solidFill>
            <a:miter lim="800000"/>
            <a:headEnd/>
            <a:tailEnd/>
          </a:ln>
        </p:spPr>
        <p:txBody>
          <a:bodyPr>
            <a:prstTxWarp prst="textNoShape">
              <a:avLst/>
            </a:prstTxWarp>
            <a:spAutoFit/>
          </a:bodyPr>
          <a:lstStyle/>
          <a:p>
            <a:pPr algn="ctr">
              <a:spcBef>
                <a:spcPct val="50000"/>
              </a:spcBef>
            </a:pPr>
            <a:r>
              <a:rPr lang="en-US">
                <a:solidFill>
                  <a:srgbClr val="FFFFFF"/>
                </a:solidFill>
                <a:latin typeface="Helvetica" charset="0"/>
              </a:rPr>
              <a:t>Transients and the Inertial Oscillator</a:t>
            </a:r>
          </a:p>
        </p:txBody>
      </p:sp>
      <p:sp>
        <p:nvSpPr>
          <p:cNvPr id="32777" name="Text Box 9"/>
          <p:cNvSpPr txBox="1">
            <a:spLocks noChangeArrowheads="1"/>
          </p:cNvSpPr>
          <p:nvPr/>
        </p:nvSpPr>
        <p:spPr bwMode="auto">
          <a:xfrm>
            <a:off x="228600" y="1447800"/>
            <a:ext cx="4114800" cy="5313363"/>
          </a:xfrm>
          <a:prstGeom prst="rect">
            <a:avLst/>
          </a:prstGeom>
          <a:noFill/>
          <a:ln w="28575">
            <a:noFill/>
            <a:miter lim="800000"/>
            <a:headEnd/>
            <a:tailEnd/>
          </a:ln>
        </p:spPr>
        <p:txBody>
          <a:bodyPr>
            <a:prstTxWarp prst="textNoShape">
              <a:avLst/>
            </a:prstTxWarp>
            <a:spAutoFit/>
          </a:bodyPr>
          <a:lstStyle/>
          <a:p>
            <a:pPr marL="342900" indent="-290513">
              <a:spcBef>
                <a:spcPct val="50000"/>
              </a:spcBef>
              <a:buSzPct val="75000"/>
              <a:buFont typeface="Wingdings" charset="2"/>
              <a:buChar char="q"/>
            </a:pPr>
            <a:r>
              <a:rPr lang="en-US" sz="1800">
                <a:latin typeface="Helvetica" charset="0"/>
              </a:rPr>
              <a:t>Full field of </a:t>
            </a:r>
            <a:r>
              <a:rPr lang="en-US" sz="1800">
                <a:latin typeface="Symbol" charset="2"/>
                <a:sym typeface="Symbol" charset="2"/>
              </a:rPr>
              <a:t>abs vort </a:t>
            </a:r>
            <a:r>
              <a:rPr lang="en-US" sz="1800">
                <a:latin typeface="Helvetica" charset="0"/>
              </a:rPr>
              <a:t> is dominated by the mean ITCZ</a:t>
            </a:r>
          </a:p>
          <a:p>
            <a:pPr marL="342900" indent="-290513">
              <a:spcBef>
                <a:spcPct val="50000"/>
              </a:spcBef>
              <a:buSzPct val="75000"/>
              <a:buFont typeface="Wingdings" charset="2"/>
              <a:buChar char="q"/>
            </a:pPr>
            <a:r>
              <a:rPr lang="en-US" sz="1800">
                <a:latin typeface="Helvetica" charset="0"/>
              </a:rPr>
              <a:t>Band-pass filtering reveals a systematic oscillation with anticyclonic vorticity advancing with little convection (pink) and then rapid convection (blue) and the generation of strong cyclonic vorticity</a:t>
            </a:r>
          </a:p>
          <a:p>
            <a:pPr marL="342900" indent="-290513">
              <a:spcBef>
                <a:spcPct val="50000"/>
              </a:spcBef>
              <a:buSzPct val="75000"/>
              <a:buFont typeface="Wingdings" charset="2"/>
              <a:buChar char="q"/>
            </a:pPr>
            <a:r>
              <a:rPr lang="en-US" sz="1800">
                <a:latin typeface="Helvetica" charset="0"/>
              </a:rPr>
              <a:t>At this stage the circulation retreats but, because of the constant instability due to unceasing CEPG, advance repeatably</a:t>
            </a:r>
          </a:p>
          <a:p>
            <a:pPr marL="342900" indent="-290513">
              <a:spcBef>
                <a:spcPct val="50000"/>
              </a:spcBef>
              <a:buSzPct val="75000"/>
              <a:buFont typeface="Wingdings" charset="2"/>
              <a:buChar char="q"/>
            </a:pPr>
            <a:r>
              <a:rPr lang="en-US" sz="1800">
                <a:latin typeface="Helvetica" charset="0"/>
              </a:rPr>
              <a:t>Note that the period of oscillation is inertial period of where convection occurs</a:t>
            </a:r>
          </a:p>
          <a:p>
            <a:pPr marL="342900" indent="-290513">
              <a:spcBef>
                <a:spcPct val="50000"/>
              </a:spcBef>
              <a:buSzPct val="75000"/>
              <a:buFont typeface="Wingdings" charset="2"/>
              <a:buChar char="q"/>
            </a:pPr>
            <a:endParaRPr lang="en-US" sz="1800">
              <a:latin typeface="Helvetica" charset="0"/>
            </a:endParaRPr>
          </a:p>
        </p:txBody>
      </p:sp>
      <p:sp>
        <p:nvSpPr>
          <p:cNvPr id="32778" name="Line 10"/>
          <p:cNvSpPr>
            <a:spLocks noChangeShapeType="1"/>
          </p:cNvSpPr>
          <p:nvPr/>
        </p:nvSpPr>
        <p:spPr bwMode="auto">
          <a:xfrm>
            <a:off x="2438400" y="1905000"/>
            <a:ext cx="1981200" cy="0"/>
          </a:xfrm>
          <a:prstGeom prst="line">
            <a:avLst/>
          </a:prstGeom>
          <a:noFill/>
          <a:ln w="28575">
            <a:solidFill>
              <a:srgbClr val="FF0000"/>
            </a:solidFill>
            <a:round/>
            <a:headEnd/>
            <a:tailEnd type="triangle" w="med" len="med"/>
          </a:ln>
        </p:spPr>
        <p:txBody>
          <a:bodyPr wrap="none" anchor="ctr">
            <a:prstTxWarp prst="textNoShape">
              <a:avLst/>
            </a:prstTxWarp>
          </a:bodyPr>
          <a:lstStyle/>
          <a:p>
            <a:endParaRPr lang="en-US"/>
          </a:p>
        </p:txBody>
      </p:sp>
      <p:sp>
        <p:nvSpPr>
          <p:cNvPr id="32779" name="Line 11"/>
          <p:cNvSpPr>
            <a:spLocks noChangeShapeType="1"/>
          </p:cNvSpPr>
          <p:nvPr/>
        </p:nvSpPr>
        <p:spPr bwMode="auto">
          <a:xfrm>
            <a:off x="2057400" y="2133600"/>
            <a:ext cx="2057400" cy="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32780" name="Line 12"/>
          <p:cNvSpPr>
            <a:spLocks noChangeShapeType="1"/>
          </p:cNvSpPr>
          <p:nvPr/>
        </p:nvSpPr>
        <p:spPr bwMode="auto">
          <a:xfrm>
            <a:off x="4114800" y="2133600"/>
            <a:ext cx="0" cy="144780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32781" name="Line 13"/>
          <p:cNvSpPr>
            <a:spLocks noChangeShapeType="1"/>
          </p:cNvSpPr>
          <p:nvPr/>
        </p:nvSpPr>
        <p:spPr bwMode="auto">
          <a:xfrm>
            <a:off x="4114800" y="3581400"/>
            <a:ext cx="304800" cy="0"/>
          </a:xfrm>
          <a:prstGeom prst="line">
            <a:avLst/>
          </a:prstGeom>
          <a:noFill/>
          <a:ln w="28575">
            <a:solidFill>
              <a:srgbClr val="FF0000"/>
            </a:solidFill>
            <a:round/>
            <a:headEnd/>
            <a:tailEnd type="triangle" w="med" len="med"/>
          </a:ln>
        </p:spPr>
        <p:txBody>
          <a:bodyPr wrap="none" anchor="ctr">
            <a:prstTxWarp prst="textNoShape">
              <a:avLst/>
            </a:prstTxWarp>
          </a:bodyPr>
          <a:lstStyle/>
          <a:p>
            <a:endParaRPr lang="en-US"/>
          </a:p>
        </p:txBody>
      </p:sp>
      <p:sp>
        <p:nvSpPr>
          <p:cNvPr id="32782" name="Text Box 14"/>
          <p:cNvSpPr txBox="1">
            <a:spLocks noChangeArrowheads="1"/>
          </p:cNvSpPr>
          <p:nvPr/>
        </p:nvSpPr>
        <p:spPr bwMode="auto">
          <a:xfrm>
            <a:off x="4267200" y="6143625"/>
            <a:ext cx="4664075" cy="457200"/>
          </a:xfrm>
          <a:prstGeom prst="rect">
            <a:avLst/>
          </a:prstGeom>
          <a:noFill/>
          <a:ln w="9525">
            <a:noFill/>
            <a:miter lim="800000"/>
            <a:headEnd/>
            <a:tailEnd/>
          </a:ln>
        </p:spPr>
        <p:txBody>
          <a:bodyPr wrap="none">
            <a:prstTxWarp prst="textNoShape">
              <a:avLst/>
            </a:prstTxWarp>
            <a:spAutoFit/>
          </a:bodyPr>
          <a:lstStyle/>
          <a:p>
            <a:r>
              <a:rPr lang="en-US"/>
              <a:t>Create composites (-3…+3 days)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0" y="0"/>
            <a:ext cx="9144000" cy="8382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pic>
        <p:nvPicPr>
          <p:cNvPr id="33795" name="Picture 3"/>
          <p:cNvPicPr>
            <a:picLocks noChangeAspect="1" noChangeArrowheads="1"/>
          </p:cNvPicPr>
          <p:nvPr/>
        </p:nvPicPr>
        <p:blipFill>
          <a:blip r:embed="rId3"/>
          <a:srcRect/>
          <a:stretch>
            <a:fillRect/>
          </a:stretch>
        </p:blipFill>
        <p:spPr bwMode="auto">
          <a:xfrm>
            <a:off x="0" y="1219200"/>
            <a:ext cx="8864600" cy="2751138"/>
          </a:xfrm>
          <a:prstGeom prst="rect">
            <a:avLst/>
          </a:prstGeom>
          <a:noFill/>
          <a:ln w="9525">
            <a:noFill/>
            <a:miter lim="800000"/>
            <a:headEnd/>
            <a:tailEnd/>
          </a:ln>
        </p:spPr>
      </p:pic>
      <p:sp>
        <p:nvSpPr>
          <p:cNvPr id="33796" name="Text Box 4"/>
          <p:cNvSpPr txBox="1">
            <a:spLocks noChangeArrowheads="1"/>
          </p:cNvSpPr>
          <p:nvPr/>
        </p:nvSpPr>
        <p:spPr bwMode="auto">
          <a:xfrm>
            <a:off x="457200" y="106363"/>
            <a:ext cx="8458200" cy="579437"/>
          </a:xfrm>
          <a:prstGeom prst="rect">
            <a:avLst/>
          </a:prstGeom>
          <a:noFill/>
          <a:ln w="9525">
            <a:noFill/>
            <a:miter lim="800000"/>
            <a:headEnd/>
            <a:tailEnd/>
          </a:ln>
        </p:spPr>
        <p:txBody>
          <a:bodyPr>
            <a:prstTxWarp prst="textNoShape">
              <a:avLst/>
            </a:prstTxWarp>
            <a:spAutoFit/>
          </a:bodyPr>
          <a:lstStyle/>
          <a:p>
            <a:pPr>
              <a:spcBef>
                <a:spcPct val="50000"/>
              </a:spcBef>
            </a:pPr>
            <a:r>
              <a:rPr lang="en-US" sz="3200">
                <a:solidFill>
                  <a:schemeClr val="bg1"/>
                </a:solidFill>
                <a:latin typeface="Helvetica" charset="0"/>
              </a:rPr>
              <a:t>Composite variation of heating rates (K/day)</a:t>
            </a:r>
          </a:p>
        </p:txBody>
      </p:sp>
      <p:sp>
        <p:nvSpPr>
          <p:cNvPr id="33797" name="Text Box 5"/>
          <p:cNvSpPr txBox="1">
            <a:spLocks noChangeArrowheads="1"/>
          </p:cNvSpPr>
          <p:nvPr/>
        </p:nvSpPr>
        <p:spPr bwMode="auto">
          <a:xfrm>
            <a:off x="5013325" y="1425575"/>
            <a:ext cx="184150" cy="457200"/>
          </a:xfrm>
          <a:prstGeom prst="rect">
            <a:avLst/>
          </a:prstGeom>
          <a:noFill/>
          <a:ln w="9525">
            <a:noFill/>
            <a:miter lim="800000"/>
            <a:headEnd/>
            <a:tailEnd/>
          </a:ln>
        </p:spPr>
        <p:txBody>
          <a:bodyPr wrap="none">
            <a:prstTxWarp prst="textNoShape">
              <a:avLst/>
            </a:prstTxWarp>
            <a:spAutoFit/>
          </a:bodyPr>
          <a:lstStyle/>
          <a:p>
            <a:endParaRPr lang="en-US">
              <a:latin typeface="Symbol" charset="2"/>
              <a:sym typeface="Symbol" charset="2"/>
            </a:endParaRPr>
          </a:p>
        </p:txBody>
      </p:sp>
      <p:sp>
        <p:nvSpPr>
          <p:cNvPr id="33798" name="Line 6"/>
          <p:cNvSpPr>
            <a:spLocks noChangeShapeType="1"/>
          </p:cNvSpPr>
          <p:nvPr/>
        </p:nvSpPr>
        <p:spPr bwMode="auto">
          <a:xfrm>
            <a:off x="0" y="838200"/>
            <a:ext cx="9144000" cy="0"/>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33799" name="Text Box 7"/>
          <p:cNvSpPr txBox="1">
            <a:spLocks noChangeArrowheads="1"/>
          </p:cNvSpPr>
          <p:nvPr/>
        </p:nvSpPr>
        <p:spPr bwMode="auto">
          <a:xfrm>
            <a:off x="441325" y="974725"/>
            <a:ext cx="6213475" cy="400050"/>
          </a:xfrm>
          <a:prstGeom prst="rect">
            <a:avLst/>
          </a:prstGeom>
          <a:noFill/>
          <a:ln w="9525">
            <a:noFill/>
            <a:miter lim="800000"/>
            <a:headEnd/>
            <a:tailEnd/>
          </a:ln>
        </p:spPr>
        <p:txBody>
          <a:bodyPr wrap="none">
            <a:prstTxWarp prst="textNoShape">
              <a:avLst/>
            </a:prstTxWarp>
            <a:spAutoFit/>
          </a:bodyPr>
          <a:lstStyle/>
          <a:p>
            <a:r>
              <a:rPr lang="en-US" sz="2000">
                <a:latin typeface="Helvetica" charset="0"/>
              </a:rPr>
              <a:t>Heating rate (day 0)                                            day 3</a:t>
            </a:r>
          </a:p>
        </p:txBody>
      </p:sp>
      <p:pic>
        <p:nvPicPr>
          <p:cNvPr id="33800" name="Picture 8"/>
          <p:cNvPicPr>
            <a:picLocks noChangeAspect="1" noChangeArrowheads="1"/>
          </p:cNvPicPr>
          <p:nvPr/>
        </p:nvPicPr>
        <p:blipFill>
          <a:blip r:embed="rId4"/>
          <a:srcRect l="55682" t="57126" r="11363" b="24115"/>
          <a:stretch>
            <a:fillRect/>
          </a:stretch>
        </p:blipFill>
        <p:spPr bwMode="auto">
          <a:xfrm>
            <a:off x="533400" y="4495800"/>
            <a:ext cx="3886200" cy="1922463"/>
          </a:xfrm>
          <a:prstGeom prst="rect">
            <a:avLst/>
          </a:prstGeom>
          <a:noFill/>
          <a:ln w="9525">
            <a:noFill/>
            <a:miter lim="800000"/>
            <a:headEnd/>
            <a:tailEnd/>
          </a:ln>
        </p:spPr>
      </p:pic>
      <p:sp>
        <p:nvSpPr>
          <p:cNvPr id="33801" name="Rectangle 9"/>
          <p:cNvSpPr>
            <a:spLocks noChangeArrowheads="1"/>
          </p:cNvSpPr>
          <p:nvPr/>
        </p:nvSpPr>
        <p:spPr bwMode="auto">
          <a:xfrm>
            <a:off x="533400" y="4495800"/>
            <a:ext cx="3886200" cy="19050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33802" name="Text Box 10"/>
          <p:cNvSpPr txBox="1">
            <a:spLocks noChangeArrowheads="1"/>
          </p:cNvSpPr>
          <p:nvPr/>
        </p:nvSpPr>
        <p:spPr bwMode="auto">
          <a:xfrm>
            <a:off x="2971800" y="3733800"/>
            <a:ext cx="5441950" cy="400050"/>
          </a:xfrm>
          <a:prstGeom prst="rect">
            <a:avLst/>
          </a:prstGeom>
          <a:noFill/>
          <a:ln w="9525">
            <a:noFill/>
            <a:miter lim="800000"/>
            <a:headEnd/>
            <a:tailEnd/>
          </a:ln>
        </p:spPr>
        <p:txBody>
          <a:bodyPr wrap="none">
            <a:prstTxWarp prst="textNoShape">
              <a:avLst/>
            </a:prstTxWarp>
            <a:spAutoFit/>
          </a:bodyPr>
          <a:lstStyle/>
          <a:p>
            <a:r>
              <a:rPr lang="en-US" sz="2000">
                <a:latin typeface="Helvetica" charset="0"/>
              </a:rPr>
              <a:t>+4K/day                                             +12K/day</a:t>
            </a:r>
          </a:p>
        </p:txBody>
      </p:sp>
      <p:sp>
        <p:nvSpPr>
          <p:cNvPr id="33803" name="Text Box 11"/>
          <p:cNvSpPr txBox="1">
            <a:spLocks noChangeArrowheads="1"/>
          </p:cNvSpPr>
          <p:nvPr/>
        </p:nvSpPr>
        <p:spPr bwMode="auto">
          <a:xfrm>
            <a:off x="4876800" y="4267200"/>
            <a:ext cx="4038600" cy="2406650"/>
          </a:xfrm>
          <a:prstGeom prst="rect">
            <a:avLst/>
          </a:prstGeom>
          <a:noFill/>
          <a:ln w="28575">
            <a:solidFill>
              <a:schemeClr val="tx1"/>
            </a:solidFill>
            <a:miter lim="800000"/>
            <a:headEnd/>
            <a:tailEnd/>
          </a:ln>
        </p:spPr>
        <p:txBody>
          <a:bodyPr>
            <a:prstTxWarp prst="textNoShape">
              <a:avLst/>
            </a:prstTxWarp>
            <a:spAutoFit/>
          </a:bodyPr>
          <a:lstStyle/>
          <a:p>
            <a:pPr marL="228600" indent="-228600">
              <a:spcBef>
                <a:spcPct val="50000"/>
              </a:spcBef>
              <a:buFontTx/>
              <a:buChar char="o"/>
            </a:pPr>
            <a:r>
              <a:rPr lang="en-US" sz="2000">
                <a:latin typeface="Helvetica" charset="0"/>
              </a:rPr>
              <a:t>Strong subsidence and radiational cooling dominate equatorward side of ITCZ</a:t>
            </a:r>
          </a:p>
          <a:p>
            <a:pPr marL="228600" indent="-228600">
              <a:spcBef>
                <a:spcPct val="50000"/>
              </a:spcBef>
              <a:buFontTx/>
              <a:buChar char="o"/>
            </a:pPr>
            <a:r>
              <a:rPr lang="en-US" sz="2000">
                <a:latin typeface="Helvetica" charset="0"/>
              </a:rPr>
              <a:t>“Inertial oscillator” provides heating rate differential of +4 to +12 K/day variability of heating on 4-8 day time scales  </a:t>
            </a:r>
          </a:p>
        </p:txBody>
      </p:sp>
      <p:sp>
        <p:nvSpPr>
          <p:cNvPr id="33804" name="Text Box 17"/>
          <p:cNvSpPr txBox="1">
            <a:spLocks noChangeArrowheads="1"/>
          </p:cNvSpPr>
          <p:nvPr/>
        </p:nvSpPr>
        <p:spPr bwMode="auto">
          <a:xfrm>
            <a:off x="685800" y="1828800"/>
            <a:ext cx="1447800" cy="581025"/>
          </a:xfrm>
          <a:prstGeom prst="rect">
            <a:avLst/>
          </a:prstGeom>
          <a:noFill/>
          <a:ln w="9525">
            <a:noFill/>
            <a:miter lim="800000"/>
            <a:headEnd/>
            <a:tailEnd/>
          </a:ln>
        </p:spPr>
        <p:txBody>
          <a:bodyPr>
            <a:prstTxWarp prst="textNoShape">
              <a:avLst/>
            </a:prstTxWarp>
            <a:spAutoFit/>
          </a:bodyPr>
          <a:lstStyle/>
          <a:p>
            <a:pPr>
              <a:spcBef>
                <a:spcPct val="50000"/>
              </a:spcBef>
            </a:pPr>
            <a:r>
              <a:rPr lang="en-US" sz="1600">
                <a:latin typeface="Helvetica" charset="0"/>
              </a:rPr>
              <a:t>radiative cooling</a:t>
            </a:r>
          </a:p>
        </p:txBody>
      </p:sp>
      <p:sp>
        <p:nvSpPr>
          <p:cNvPr id="33805" name="Text Box 18"/>
          <p:cNvSpPr txBox="1">
            <a:spLocks noChangeArrowheads="1"/>
          </p:cNvSpPr>
          <p:nvPr/>
        </p:nvSpPr>
        <p:spPr bwMode="auto">
          <a:xfrm>
            <a:off x="5089525" y="1730375"/>
            <a:ext cx="184150" cy="457200"/>
          </a:xfrm>
          <a:prstGeom prst="rect">
            <a:avLst/>
          </a:prstGeom>
          <a:noFill/>
          <a:ln w="9525">
            <a:noFill/>
            <a:miter lim="800000"/>
            <a:headEnd/>
            <a:tailEnd/>
          </a:ln>
        </p:spPr>
        <p:txBody>
          <a:bodyPr wrap="none">
            <a:prstTxWarp prst="textNoShape">
              <a:avLst/>
            </a:prstTxWarp>
            <a:spAutoFit/>
          </a:bodyPr>
          <a:lstStyle/>
          <a:p>
            <a:endParaRPr lang="en-US">
              <a:latin typeface="Helvetica" charset="0"/>
            </a:endParaRPr>
          </a:p>
        </p:txBody>
      </p:sp>
      <p:sp>
        <p:nvSpPr>
          <p:cNvPr id="33806" name="Text Box 19"/>
          <p:cNvSpPr txBox="1">
            <a:spLocks noChangeArrowheads="1"/>
          </p:cNvSpPr>
          <p:nvPr/>
        </p:nvSpPr>
        <p:spPr bwMode="auto">
          <a:xfrm>
            <a:off x="5105400" y="1828800"/>
            <a:ext cx="1447800" cy="581025"/>
          </a:xfrm>
          <a:prstGeom prst="rect">
            <a:avLst/>
          </a:prstGeom>
          <a:noFill/>
          <a:ln w="9525">
            <a:noFill/>
            <a:miter lim="800000"/>
            <a:headEnd/>
            <a:tailEnd/>
          </a:ln>
        </p:spPr>
        <p:txBody>
          <a:bodyPr>
            <a:prstTxWarp prst="textNoShape">
              <a:avLst/>
            </a:prstTxWarp>
            <a:spAutoFit/>
          </a:bodyPr>
          <a:lstStyle/>
          <a:p>
            <a:pPr>
              <a:spcBef>
                <a:spcPct val="50000"/>
              </a:spcBef>
            </a:pPr>
            <a:r>
              <a:rPr lang="en-US" sz="1600">
                <a:latin typeface="Helvetica" charset="0"/>
              </a:rPr>
              <a:t>radiative cooling</a:t>
            </a:r>
          </a:p>
        </p:txBody>
      </p:sp>
      <p:sp>
        <p:nvSpPr>
          <p:cNvPr id="33807" name="Text Box 20"/>
          <p:cNvSpPr txBox="1">
            <a:spLocks noChangeArrowheads="1"/>
          </p:cNvSpPr>
          <p:nvPr/>
        </p:nvSpPr>
        <p:spPr bwMode="auto">
          <a:xfrm>
            <a:off x="2895600" y="1524000"/>
            <a:ext cx="850900" cy="581025"/>
          </a:xfrm>
          <a:prstGeom prst="rect">
            <a:avLst/>
          </a:prstGeom>
          <a:noFill/>
          <a:ln w="9525">
            <a:noFill/>
            <a:miter lim="800000"/>
            <a:headEnd/>
            <a:tailEnd/>
          </a:ln>
        </p:spPr>
        <p:txBody>
          <a:bodyPr wrap="none">
            <a:prstTxWarp prst="textNoShape">
              <a:avLst/>
            </a:prstTxWarp>
            <a:spAutoFit/>
          </a:bodyPr>
          <a:lstStyle/>
          <a:p>
            <a:r>
              <a:rPr lang="en-US" sz="1600">
                <a:latin typeface="Helvetica" charset="0"/>
              </a:rPr>
              <a:t>Latent</a:t>
            </a:r>
          </a:p>
          <a:p>
            <a:r>
              <a:rPr lang="en-US" sz="1600">
                <a:latin typeface="Helvetica" charset="0"/>
              </a:rPr>
              <a:t>heating</a:t>
            </a:r>
          </a:p>
        </p:txBody>
      </p:sp>
      <p:sp>
        <p:nvSpPr>
          <p:cNvPr id="33808" name="Text Box 21"/>
          <p:cNvSpPr txBox="1">
            <a:spLocks noChangeArrowheads="1"/>
          </p:cNvSpPr>
          <p:nvPr/>
        </p:nvSpPr>
        <p:spPr bwMode="auto">
          <a:xfrm>
            <a:off x="7315200" y="1447800"/>
            <a:ext cx="850900" cy="581025"/>
          </a:xfrm>
          <a:prstGeom prst="rect">
            <a:avLst/>
          </a:prstGeom>
          <a:noFill/>
          <a:ln w="9525">
            <a:noFill/>
            <a:miter lim="800000"/>
            <a:headEnd/>
            <a:tailEnd/>
          </a:ln>
        </p:spPr>
        <p:txBody>
          <a:bodyPr wrap="none">
            <a:prstTxWarp prst="textNoShape">
              <a:avLst/>
            </a:prstTxWarp>
            <a:spAutoFit/>
          </a:bodyPr>
          <a:lstStyle/>
          <a:p>
            <a:r>
              <a:rPr lang="en-US" sz="1600">
                <a:latin typeface="Helvetica" charset="0"/>
              </a:rPr>
              <a:t>Latent</a:t>
            </a:r>
          </a:p>
          <a:p>
            <a:r>
              <a:rPr lang="en-US" sz="1600">
                <a:latin typeface="Helvetica" charset="0"/>
              </a:rPr>
              <a:t>heating</a:t>
            </a:r>
          </a:p>
        </p:txBody>
      </p:sp>
      <p:sp>
        <p:nvSpPr>
          <p:cNvPr id="33809" name="Line 22"/>
          <p:cNvSpPr>
            <a:spLocks noChangeShapeType="1"/>
          </p:cNvSpPr>
          <p:nvPr/>
        </p:nvSpPr>
        <p:spPr bwMode="auto">
          <a:xfrm>
            <a:off x="1981200" y="2362200"/>
            <a:ext cx="0" cy="3810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33810" name="Line 23"/>
          <p:cNvSpPr>
            <a:spLocks noChangeShapeType="1"/>
          </p:cNvSpPr>
          <p:nvPr/>
        </p:nvSpPr>
        <p:spPr bwMode="auto">
          <a:xfrm>
            <a:off x="1371600" y="2362200"/>
            <a:ext cx="0" cy="3810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33811" name="Line 24"/>
          <p:cNvSpPr>
            <a:spLocks noChangeShapeType="1"/>
          </p:cNvSpPr>
          <p:nvPr/>
        </p:nvSpPr>
        <p:spPr bwMode="auto">
          <a:xfrm>
            <a:off x="762000" y="2362200"/>
            <a:ext cx="0" cy="3810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33812" name="Line 25"/>
          <p:cNvSpPr>
            <a:spLocks noChangeShapeType="1"/>
          </p:cNvSpPr>
          <p:nvPr/>
        </p:nvSpPr>
        <p:spPr bwMode="auto">
          <a:xfrm>
            <a:off x="3276600" y="2209800"/>
            <a:ext cx="0" cy="762000"/>
          </a:xfrm>
          <a:prstGeom prst="line">
            <a:avLst/>
          </a:prstGeom>
          <a:noFill/>
          <a:ln w="38100">
            <a:solidFill>
              <a:schemeClr val="tx1"/>
            </a:solidFill>
            <a:round/>
            <a:headEnd type="triangle" w="med" len="med"/>
            <a:tailEnd/>
          </a:ln>
        </p:spPr>
        <p:txBody>
          <a:bodyPr wrap="none" anchor="ctr">
            <a:prstTxWarp prst="textNoShape">
              <a:avLst/>
            </a:prstTxWarp>
          </a:bodyPr>
          <a:lstStyle/>
          <a:p>
            <a:endParaRPr lang="en-US"/>
          </a:p>
        </p:txBody>
      </p:sp>
      <p:sp>
        <p:nvSpPr>
          <p:cNvPr id="33813" name="Line 26"/>
          <p:cNvSpPr>
            <a:spLocks noChangeShapeType="1"/>
          </p:cNvSpPr>
          <p:nvPr/>
        </p:nvSpPr>
        <p:spPr bwMode="auto">
          <a:xfrm>
            <a:off x="6248400" y="2362200"/>
            <a:ext cx="0" cy="3810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33814" name="Line 27"/>
          <p:cNvSpPr>
            <a:spLocks noChangeShapeType="1"/>
          </p:cNvSpPr>
          <p:nvPr/>
        </p:nvSpPr>
        <p:spPr bwMode="auto">
          <a:xfrm>
            <a:off x="5638800" y="2362200"/>
            <a:ext cx="0" cy="3810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33815" name="Line 28"/>
          <p:cNvSpPr>
            <a:spLocks noChangeShapeType="1"/>
          </p:cNvSpPr>
          <p:nvPr/>
        </p:nvSpPr>
        <p:spPr bwMode="auto">
          <a:xfrm>
            <a:off x="5029200" y="2362200"/>
            <a:ext cx="0" cy="3810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33816" name="Line 29"/>
          <p:cNvSpPr>
            <a:spLocks noChangeShapeType="1"/>
          </p:cNvSpPr>
          <p:nvPr/>
        </p:nvSpPr>
        <p:spPr bwMode="auto">
          <a:xfrm>
            <a:off x="7543800" y="2209800"/>
            <a:ext cx="0" cy="762000"/>
          </a:xfrm>
          <a:prstGeom prst="line">
            <a:avLst/>
          </a:prstGeom>
          <a:noFill/>
          <a:ln w="38100">
            <a:solidFill>
              <a:schemeClr val="tx1"/>
            </a:solidFill>
            <a:round/>
            <a:headEnd type="triangle" w="med" len="med"/>
            <a:tailEnd/>
          </a:ln>
        </p:spPr>
        <p:txBody>
          <a:bodyPr wrap="none" anchor="ctr">
            <a:prstTxWarp prst="textNoShape">
              <a:avLst/>
            </a:prstTxWarp>
          </a:bodyPr>
          <a:lstStyle/>
          <a:p>
            <a:endParaRPr lang="en-US"/>
          </a:p>
        </p:txBody>
      </p:sp>
      <p:sp>
        <p:nvSpPr>
          <p:cNvPr id="33817" name="Line 30"/>
          <p:cNvSpPr>
            <a:spLocks noChangeShapeType="1"/>
          </p:cNvSpPr>
          <p:nvPr/>
        </p:nvSpPr>
        <p:spPr bwMode="auto">
          <a:xfrm>
            <a:off x="7772400" y="2209800"/>
            <a:ext cx="0" cy="762000"/>
          </a:xfrm>
          <a:prstGeom prst="line">
            <a:avLst/>
          </a:prstGeom>
          <a:noFill/>
          <a:ln w="38100">
            <a:solidFill>
              <a:schemeClr val="tx1"/>
            </a:solidFill>
            <a:round/>
            <a:headEnd type="triangle" w="med" len="med"/>
            <a:tailEnd/>
          </a:ln>
        </p:spPr>
        <p:txBody>
          <a:bodyPr wrap="none" anchor="ctr">
            <a:prstTxWarp prst="textNoShape">
              <a:avLst/>
            </a:prstTxWarp>
          </a:bodyPr>
          <a:lstStyle/>
          <a:p>
            <a:endParaRPr lang="en-US"/>
          </a:p>
        </p:txBody>
      </p:sp>
      <p:sp>
        <p:nvSpPr>
          <p:cNvPr id="33818" name="Line 31"/>
          <p:cNvSpPr>
            <a:spLocks noChangeShapeType="1"/>
          </p:cNvSpPr>
          <p:nvPr/>
        </p:nvSpPr>
        <p:spPr bwMode="auto">
          <a:xfrm>
            <a:off x="2057400" y="3505200"/>
            <a:ext cx="11430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33819" name="Line 32"/>
          <p:cNvSpPr>
            <a:spLocks noChangeShapeType="1"/>
          </p:cNvSpPr>
          <p:nvPr/>
        </p:nvSpPr>
        <p:spPr bwMode="auto">
          <a:xfrm>
            <a:off x="6096000" y="3581400"/>
            <a:ext cx="11430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33820" name="Line 33"/>
          <p:cNvSpPr>
            <a:spLocks noChangeShapeType="1"/>
          </p:cNvSpPr>
          <p:nvPr/>
        </p:nvSpPr>
        <p:spPr bwMode="auto">
          <a:xfrm>
            <a:off x="6096000" y="3429000"/>
            <a:ext cx="11430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0" y="0"/>
            <a:ext cx="9144000" cy="10668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pic>
        <p:nvPicPr>
          <p:cNvPr id="35843" name="Picture 3" descr="PSI"/>
          <p:cNvPicPr>
            <a:picLocks noChangeAspect="1" noChangeArrowheads="1"/>
          </p:cNvPicPr>
          <p:nvPr/>
        </p:nvPicPr>
        <p:blipFill>
          <a:blip r:embed="rId3"/>
          <a:srcRect/>
          <a:stretch>
            <a:fillRect/>
          </a:stretch>
        </p:blipFill>
        <p:spPr bwMode="auto">
          <a:xfrm>
            <a:off x="233440" y="1600200"/>
            <a:ext cx="4338560" cy="4032250"/>
          </a:xfrm>
          <a:prstGeom prst="rect">
            <a:avLst/>
          </a:prstGeom>
          <a:noFill/>
          <a:ln w="9525">
            <a:noFill/>
            <a:miter lim="800000"/>
            <a:headEnd/>
            <a:tailEnd/>
          </a:ln>
        </p:spPr>
      </p:pic>
      <p:sp>
        <p:nvSpPr>
          <p:cNvPr id="35844" name="Text Box 4"/>
          <p:cNvSpPr txBox="1">
            <a:spLocks noChangeArrowheads="1"/>
          </p:cNvSpPr>
          <p:nvPr/>
        </p:nvSpPr>
        <p:spPr bwMode="auto">
          <a:xfrm>
            <a:off x="381000" y="304800"/>
            <a:ext cx="8943474" cy="523220"/>
          </a:xfrm>
          <a:prstGeom prst="rect">
            <a:avLst/>
          </a:prstGeom>
          <a:noFill/>
          <a:ln w="9525">
            <a:noFill/>
            <a:miter lim="800000"/>
            <a:headEnd/>
            <a:tailEnd/>
          </a:ln>
        </p:spPr>
        <p:txBody>
          <a:bodyPr wrap="none">
            <a:prstTxWarp prst="textNoShape">
              <a:avLst/>
            </a:prstTxWarp>
            <a:spAutoFit/>
          </a:bodyPr>
          <a:lstStyle/>
          <a:p>
            <a:r>
              <a:rPr lang="en-US" sz="2800" dirty="0" smtClean="0">
                <a:solidFill>
                  <a:schemeClr val="bg1"/>
                </a:solidFill>
                <a:latin typeface="Helvetica" charset="0"/>
              </a:rPr>
              <a:t>Oscillations of the meridional </a:t>
            </a:r>
            <a:r>
              <a:rPr lang="en-US" sz="2800" dirty="0">
                <a:solidFill>
                  <a:schemeClr val="bg1"/>
                </a:solidFill>
                <a:latin typeface="Helvetica" charset="0"/>
              </a:rPr>
              <a:t>circulation: 110</a:t>
            </a:r>
            <a:r>
              <a:rPr lang="en-US" sz="2800" baseline="30000" dirty="0">
                <a:solidFill>
                  <a:schemeClr val="bg1"/>
                </a:solidFill>
                <a:latin typeface="Helvetica" charset="0"/>
              </a:rPr>
              <a:t>o</a:t>
            </a:r>
            <a:r>
              <a:rPr lang="en-US" sz="2800" dirty="0">
                <a:solidFill>
                  <a:schemeClr val="bg1"/>
                </a:solidFill>
                <a:latin typeface="Helvetica" charset="0"/>
              </a:rPr>
              <a:t>W-120</a:t>
            </a:r>
            <a:r>
              <a:rPr lang="en-US" sz="2800" baseline="30000" dirty="0">
                <a:solidFill>
                  <a:schemeClr val="bg1"/>
                </a:solidFill>
                <a:latin typeface="Helvetica" charset="0"/>
              </a:rPr>
              <a:t>o</a:t>
            </a:r>
            <a:r>
              <a:rPr lang="en-US" sz="2800" dirty="0">
                <a:solidFill>
                  <a:schemeClr val="bg1"/>
                </a:solidFill>
                <a:latin typeface="Helvetica" charset="0"/>
              </a:rPr>
              <a:t>W</a:t>
            </a:r>
          </a:p>
        </p:txBody>
      </p:sp>
      <p:sp>
        <p:nvSpPr>
          <p:cNvPr id="35845" name="Line 5"/>
          <p:cNvSpPr>
            <a:spLocks noChangeShapeType="1"/>
          </p:cNvSpPr>
          <p:nvPr/>
        </p:nvSpPr>
        <p:spPr bwMode="auto">
          <a:xfrm>
            <a:off x="0" y="1066800"/>
            <a:ext cx="9144000" cy="0"/>
          </a:xfrm>
          <a:prstGeom prst="line">
            <a:avLst/>
          </a:prstGeom>
          <a:noFill/>
          <a:ln w="38100">
            <a:solidFill>
              <a:schemeClr val="tx1"/>
            </a:solidFill>
            <a:round/>
            <a:headEnd/>
            <a:tailEnd/>
          </a:ln>
        </p:spPr>
        <p:txBody>
          <a:bodyPr wrap="none" anchor="ctr">
            <a:prstTxWarp prst="textNoShape">
              <a:avLst/>
            </a:prstTxWarp>
          </a:bodyPr>
          <a:lstStyle/>
          <a:p>
            <a:endParaRPr lang="en-US"/>
          </a:p>
        </p:txBody>
      </p:sp>
      <p:pic>
        <p:nvPicPr>
          <p:cNvPr id="6" name="Picture 2" descr="PSI_4to8"/>
          <p:cNvPicPr>
            <a:picLocks noChangeAspect="1" noChangeArrowheads="1"/>
          </p:cNvPicPr>
          <p:nvPr/>
        </p:nvPicPr>
        <p:blipFill>
          <a:blip r:embed="rId4"/>
          <a:srcRect/>
          <a:stretch>
            <a:fillRect/>
          </a:stretch>
        </p:blipFill>
        <p:spPr bwMode="auto">
          <a:xfrm>
            <a:off x="4343400" y="1600200"/>
            <a:ext cx="4267200" cy="4030133"/>
          </a:xfrm>
          <a:prstGeom prst="rect">
            <a:avLst/>
          </a:prstGeom>
          <a:noFill/>
          <a:ln w="9525">
            <a:noFill/>
            <a:miter lim="800000"/>
            <a:headEnd/>
            <a:tailEnd/>
          </a:ln>
        </p:spPr>
      </p:pic>
      <p:sp>
        <p:nvSpPr>
          <p:cNvPr id="7" name="TextBox 6"/>
          <p:cNvSpPr txBox="1"/>
          <p:nvPr/>
        </p:nvSpPr>
        <p:spPr>
          <a:xfrm>
            <a:off x="835029" y="5950052"/>
            <a:ext cx="7532655" cy="369332"/>
          </a:xfrm>
          <a:prstGeom prst="rect">
            <a:avLst/>
          </a:prstGeom>
          <a:noFill/>
        </p:spPr>
        <p:txBody>
          <a:bodyPr wrap="square" rtlCol="0">
            <a:spAutoFit/>
          </a:bodyPr>
          <a:lstStyle/>
          <a:p>
            <a:r>
              <a:rPr lang="en-US" dirty="0" smtClean="0"/>
              <a:t>			TOTAL FIELD					ANOMALY FIELD</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2" descr="image001"/>
          <p:cNvPicPr>
            <a:picLocks noChangeAspect="1" noChangeArrowheads="1"/>
          </p:cNvPicPr>
          <p:nvPr/>
        </p:nvPicPr>
        <p:blipFill>
          <a:blip r:embed="rId3">
            <a:lum bright="-66000"/>
          </a:blip>
          <a:srcRect/>
          <a:stretch>
            <a:fillRect/>
          </a:stretch>
        </p:blipFill>
        <p:spPr bwMode="auto">
          <a:xfrm>
            <a:off x="0" y="0"/>
            <a:ext cx="9144000" cy="6858000"/>
          </a:xfrm>
          <a:prstGeom prst="rect">
            <a:avLst/>
          </a:prstGeom>
          <a:noFill/>
          <a:ln w="9525">
            <a:noFill/>
            <a:miter lim="800000"/>
            <a:headEnd/>
            <a:tailEnd/>
          </a:ln>
        </p:spPr>
      </p:pic>
      <p:sp>
        <p:nvSpPr>
          <p:cNvPr id="19459" name="TextBox 9"/>
          <p:cNvSpPr txBox="1">
            <a:spLocks noChangeArrowheads="1"/>
          </p:cNvSpPr>
          <p:nvPr/>
        </p:nvSpPr>
        <p:spPr bwMode="auto">
          <a:xfrm>
            <a:off x="533400" y="381000"/>
            <a:ext cx="8001000" cy="6401753"/>
          </a:xfrm>
          <a:prstGeom prst="rect">
            <a:avLst/>
          </a:prstGeom>
          <a:noFill/>
          <a:ln w="9525">
            <a:noFill/>
            <a:miter lim="800000"/>
            <a:headEnd/>
            <a:tailEnd/>
          </a:ln>
        </p:spPr>
        <p:txBody>
          <a:bodyPr>
            <a:prstTxWarp prst="textNoShape">
              <a:avLst/>
            </a:prstTxWarp>
            <a:spAutoFit/>
          </a:bodyPr>
          <a:lstStyle/>
          <a:p>
            <a:pPr marL="280988" indent="-280988">
              <a:spcAft>
                <a:spcPts val="1200"/>
              </a:spcAft>
            </a:pPr>
            <a:r>
              <a:rPr lang="en-US" sz="2000" dirty="0">
                <a:solidFill>
                  <a:srgbClr val="FFFFFF"/>
                </a:solidFill>
                <a:latin typeface="Cambria"/>
                <a:cs typeface="Cambria"/>
              </a:rPr>
              <a:t>Some pertinent papers:</a:t>
            </a:r>
          </a:p>
          <a:p>
            <a:pPr marL="571500" indent="-571500">
              <a:spcAft>
                <a:spcPts val="1200"/>
              </a:spcAft>
              <a:buFontTx/>
              <a:buAutoNum type="arabicParenBoth"/>
            </a:pPr>
            <a:r>
              <a:rPr lang="en-US" sz="2000" dirty="0" smtClean="0">
                <a:solidFill>
                  <a:srgbClr val="FFFFFF"/>
                </a:solidFill>
                <a:latin typeface="Cambria"/>
                <a:cs typeface="Cambria"/>
              </a:rPr>
              <a:t>Tomas </a:t>
            </a:r>
            <a:r>
              <a:rPr lang="en-US" sz="2000" dirty="0">
                <a:solidFill>
                  <a:srgbClr val="FFFFFF"/>
                </a:solidFill>
                <a:latin typeface="Cambria"/>
                <a:cs typeface="Cambria"/>
              </a:rPr>
              <a:t>and</a:t>
            </a:r>
            <a:r>
              <a:rPr lang="en-US" sz="2000" dirty="0" smtClean="0">
                <a:solidFill>
                  <a:srgbClr val="FFFFFF"/>
                </a:solidFill>
                <a:latin typeface="Cambria"/>
                <a:cs typeface="Cambria"/>
              </a:rPr>
              <a:t> Webster</a:t>
            </a:r>
            <a:r>
              <a:rPr lang="en-US" sz="2000" dirty="0">
                <a:solidFill>
                  <a:srgbClr val="FFFFFF"/>
                </a:solidFill>
                <a:latin typeface="Cambria"/>
                <a:cs typeface="Cambria"/>
              </a:rPr>
              <a:t>, 1997: The role of inertial instability in determining the location and </a:t>
            </a:r>
            <a:r>
              <a:rPr lang="en-US" sz="2000" dirty="0" smtClean="0">
                <a:solidFill>
                  <a:srgbClr val="FFFFFF"/>
                </a:solidFill>
                <a:latin typeface="Cambria"/>
                <a:cs typeface="Cambria"/>
              </a:rPr>
              <a:t>strength </a:t>
            </a:r>
            <a:r>
              <a:rPr lang="en-US" sz="2000" dirty="0">
                <a:solidFill>
                  <a:srgbClr val="FFFFFF"/>
                </a:solidFill>
                <a:latin typeface="Cambria"/>
                <a:cs typeface="Cambria"/>
              </a:rPr>
              <a:t>of near-equatorial convection. Quar. J. Roy. Met. Soc., 123, 1445-1482. </a:t>
            </a:r>
          </a:p>
          <a:p>
            <a:pPr marL="571500" indent="-571500">
              <a:spcAft>
                <a:spcPts val="1200"/>
              </a:spcAft>
              <a:buFontTx/>
              <a:buAutoNum type="arabicParenBoth"/>
            </a:pPr>
            <a:r>
              <a:rPr lang="en-US" sz="2000" dirty="0" smtClean="0">
                <a:solidFill>
                  <a:srgbClr val="FFFFFF"/>
                </a:solidFill>
                <a:latin typeface="Cambria"/>
                <a:cs typeface="Cambria"/>
              </a:rPr>
              <a:t>Tomas, Holton </a:t>
            </a:r>
            <a:r>
              <a:rPr lang="en-US" sz="2000" dirty="0">
                <a:solidFill>
                  <a:srgbClr val="FFFFFF"/>
                </a:solidFill>
                <a:latin typeface="Cambria"/>
                <a:cs typeface="Cambria"/>
              </a:rPr>
              <a:t>and</a:t>
            </a:r>
            <a:r>
              <a:rPr lang="en-US" sz="2000" dirty="0" smtClean="0">
                <a:solidFill>
                  <a:srgbClr val="FFFFFF"/>
                </a:solidFill>
                <a:latin typeface="Cambria"/>
                <a:cs typeface="Cambria"/>
              </a:rPr>
              <a:t> Webster</a:t>
            </a:r>
            <a:r>
              <a:rPr lang="en-US" sz="2000" dirty="0">
                <a:solidFill>
                  <a:srgbClr val="FFFFFF"/>
                </a:solidFill>
                <a:latin typeface="Cambria"/>
                <a:cs typeface="Cambria"/>
              </a:rPr>
              <a:t>, 1999: The influence of cross-equatorial pressure gradient on the location of near-equatorial convection. Q. J. Roy. Meteor. Soc., 125, 1107-1127</a:t>
            </a:r>
          </a:p>
          <a:p>
            <a:pPr marL="571500" indent="-571500">
              <a:spcAft>
                <a:spcPts val="1200"/>
              </a:spcAft>
              <a:buFontTx/>
              <a:buAutoNum type="arabicParenBoth"/>
            </a:pPr>
            <a:r>
              <a:rPr lang="en-US" sz="2000" dirty="0" err="1" smtClean="0">
                <a:solidFill>
                  <a:srgbClr val="FFFFFF"/>
                </a:solidFill>
                <a:latin typeface="Cambria"/>
                <a:cs typeface="Cambria"/>
              </a:rPr>
              <a:t>Toma</a:t>
            </a:r>
            <a:r>
              <a:rPr lang="en-US" sz="2000" dirty="0" smtClean="0">
                <a:solidFill>
                  <a:srgbClr val="FFFFFF"/>
                </a:solidFill>
                <a:latin typeface="Cambria"/>
                <a:cs typeface="Cambria"/>
              </a:rPr>
              <a:t>, Webster</a:t>
            </a:r>
            <a:r>
              <a:rPr lang="en-US" sz="2000" dirty="0">
                <a:solidFill>
                  <a:srgbClr val="FFFFFF"/>
                </a:solidFill>
                <a:latin typeface="Cambria"/>
                <a:cs typeface="Cambria"/>
              </a:rPr>
              <a:t>, 2010: Oscillations of the intertropical convergence zone and the genesis of easterly waves. I Theory and diagnostics. </a:t>
            </a:r>
            <a:r>
              <a:rPr lang="en-US" sz="2000" dirty="0" err="1">
                <a:solidFill>
                  <a:srgbClr val="FFFFFF"/>
                </a:solidFill>
                <a:latin typeface="Cambria"/>
                <a:cs typeface="Cambria"/>
              </a:rPr>
              <a:t>Clim</a:t>
            </a:r>
            <a:r>
              <a:rPr lang="en-US" sz="2000" dirty="0">
                <a:solidFill>
                  <a:srgbClr val="FFFFFF"/>
                </a:solidFill>
                <a:latin typeface="Cambria"/>
                <a:cs typeface="Cambria"/>
              </a:rPr>
              <a:t>. </a:t>
            </a:r>
            <a:r>
              <a:rPr lang="en-US" sz="2000" dirty="0" err="1">
                <a:solidFill>
                  <a:srgbClr val="FFFFFF"/>
                </a:solidFill>
                <a:latin typeface="Cambria"/>
                <a:cs typeface="Cambria"/>
              </a:rPr>
              <a:t>Dyn</a:t>
            </a:r>
            <a:r>
              <a:rPr lang="en-US" sz="2000" dirty="0">
                <a:solidFill>
                  <a:srgbClr val="FFFFFF"/>
                </a:solidFill>
                <a:latin typeface="Cambria"/>
                <a:cs typeface="Cambria"/>
              </a:rPr>
              <a:t>. </a:t>
            </a:r>
            <a:r>
              <a:rPr lang="en-US" sz="2000" dirty="0" err="1">
                <a:solidFill>
                  <a:srgbClr val="FFFFFF"/>
                </a:solidFill>
                <a:latin typeface="Cambria"/>
                <a:cs typeface="Cambria"/>
              </a:rPr>
              <a:t>doi</a:t>
            </a:r>
            <a:r>
              <a:rPr lang="en-US" sz="2000" dirty="0">
                <a:solidFill>
                  <a:srgbClr val="FFFFFF"/>
                </a:solidFill>
                <a:latin typeface="Cambria"/>
                <a:cs typeface="Cambria"/>
              </a:rPr>
              <a:t>: 10.1007/s00382-009-0584-</a:t>
            </a:r>
          </a:p>
          <a:p>
            <a:pPr marL="571500" indent="-571500">
              <a:spcAft>
                <a:spcPts val="1200"/>
              </a:spcAft>
              <a:buFontTx/>
              <a:buAutoNum type="arabicParenBoth"/>
            </a:pPr>
            <a:r>
              <a:rPr lang="en-US" sz="2000" dirty="0">
                <a:solidFill>
                  <a:srgbClr val="FFFFFF"/>
                </a:solidFill>
                <a:latin typeface="Cambria"/>
                <a:cs typeface="Cambria"/>
              </a:rPr>
              <a:t> </a:t>
            </a:r>
            <a:r>
              <a:rPr lang="en-US" sz="2000" dirty="0" err="1">
                <a:solidFill>
                  <a:srgbClr val="FFFFFF"/>
                </a:solidFill>
                <a:latin typeface="Cambria"/>
                <a:cs typeface="Cambria"/>
              </a:rPr>
              <a:t>Toma</a:t>
            </a:r>
            <a:r>
              <a:rPr lang="en-US" sz="2000" dirty="0">
                <a:solidFill>
                  <a:srgbClr val="FFFFFF"/>
                </a:solidFill>
                <a:latin typeface="Cambria"/>
                <a:cs typeface="Cambria"/>
              </a:rPr>
              <a:t>,</a:t>
            </a:r>
            <a:r>
              <a:rPr lang="en-US" sz="2000" dirty="0" smtClean="0">
                <a:solidFill>
                  <a:srgbClr val="FFFFFF"/>
                </a:solidFill>
                <a:latin typeface="Cambria"/>
                <a:cs typeface="Cambria"/>
              </a:rPr>
              <a:t> Webster</a:t>
            </a:r>
            <a:r>
              <a:rPr lang="en-US" sz="2000" dirty="0">
                <a:solidFill>
                  <a:srgbClr val="FFFFFF"/>
                </a:solidFill>
                <a:latin typeface="Cambria"/>
                <a:cs typeface="Cambria"/>
              </a:rPr>
              <a:t>, 2010: Oscillations of the intertropical convergence zone and the genesis of </a:t>
            </a:r>
            <a:r>
              <a:rPr lang="en-US" sz="2000" dirty="0" err="1">
                <a:solidFill>
                  <a:srgbClr val="FFFFFF"/>
                </a:solidFill>
                <a:latin typeface="Cambria"/>
                <a:cs typeface="Cambria"/>
              </a:rPr>
              <a:t>eeasterly</a:t>
            </a:r>
            <a:r>
              <a:rPr lang="en-US" sz="2000" dirty="0">
                <a:solidFill>
                  <a:srgbClr val="FFFFFF"/>
                </a:solidFill>
                <a:latin typeface="Cambria"/>
                <a:cs typeface="Cambria"/>
              </a:rPr>
              <a:t> waves. II Numerical experiments. </a:t>
            </a:r>
            <a:r>
              <a:rPr lang="en-US" sz="2000" dirty="0" err="1">
                <a:solidFill>
                  <a:srgbClr val="FFFFFF"/>
                </a:solidFill>
                <a:latin typeface="Cambria"/>
                <a:cs typeface="Cambria"/>
              </a:rPr>
              <a:t>Clim</a:t>
            </a:r>
            <a:r>
              <a:rPr lang="en-US" sz="2000" dirty="0">
                <a:solidFill>
                  <a:srgbClr val="FFFFFF"/>
                </a:solidFill>
                <a:latin typeface="Cambria"/>
                <a:cs typeface="Cambria"/>
              </a:rPr>
              <a:t>. </a:t>
            </a:r>
            <a:r>
              <a:rPr lang="en-US" sz="2000" dirty="0" err="1">
                <a:solidFill>
                  <a:srgbClr val="FFFFFF"/>
                </a:solidFill>
                <a:latin typeface="Cambria"/>
                <a:cs typeface="Cambria"/>
              </a:rPr>
              <a:t>Dyn</a:t>
            </a:r>
            <a:r>
              <a:rPr lang="en-US" sz="2000" dirty="0">
                <a:solidFill>
                  <a:srgbClr val="FFFFFF"/>
                </a:solidFill>
                <a:latin typeface="Cambria"/>
                <a:cs typeface="Cambria"/>
              </a:rPr>
              <a:t>. </a:t>
            </a:r>
            <a:r>
              <a:rPr lang="en-US" sz="2000" dirty="0" err="1">
                <a:solidFill>
                  <a:srgbClr val="FFFFFF"/>
                </a:solidFill>
                <a:latin typeface="Cambria"/>
                <a:cs typeface="Cambria"/>
              </a:rPr>
              <a:t>doi</a:t>
            </a:r>
            <a:r>
              <a:rPr lang="en-US" sz="2000" dirty="0">
                <a:solidFill>
                  <a:srgbClr val="FFFFFF"/>
                </a:solidFill>
                <a:latin typeface="Cambria"/>
                <a:cs typeface="Cambria"/>
              </a:rPr>
              <a:t>: 10.1007/s00382-009-0585-9</a:t>
            </a:r>
          </a:p>
          <a:p>
            <a:pPr marL="571500" indent="-571500">
              <a:spcAft>
                <a:spcPts val="1200"/>
              </a:spcAft>
              <a:buFontTx/>
              <a:buAutoNum type="arabicParenBoth"/>
            </a:pPr>
            <a:r>
              <a:rPr lang="en-US" sz="2000" dirty="0">
                <a:solidFill>
                  <a:srgbClr val="FFFFFF"/>
                </a:solidFill>
                <a:latin typeface="Cambria"/>
                <a:cs typeface="Cambria"/>
              </a:rPr>
              <a:t>Tom X.  and P. J. Webster, 201X    …………………….</a:t>
            </a:r>
            <a:r>
              <a:rPr lang="en-US" sz="2000" dirty="0" smtClean="0">
                <a:solidFill>
                  <a:srgbClr val="FFFFFF"/>
                </a:solidFill>
                <a:latin typeface="Cambria"/>
                <a:cs typeface="Cambria"/>
              </a:rPr>
              <a:t>.</a:t>
            </a:r>
          </a:p>
          <a:p>
            <a:pPr marL="571500" indent="-571500">
              <a:spcAft>
                <a:spcPts val="1200"/>
              </a:spcAft>
              <a:buFontTx/>
              <a:buAutoNum type="arabicParenBoth"/>
            </a:pPr>
            <a:endParaRPr lang="en-US" sz="2000" dirty="0" smtClean="0">
              <a:solidFill>
                <a:srgbClr val="FFFFFF"/>
              </a:solidFill>
              <a:latin typeface="Cambria"/>
              <a:cs typeface="Cambria"/>
            </a:endParaRPr>
          </a:p>
          <a:p>
            <a:pPr marL="571500" indent="-571500">
              <a:spcAft>
                <a:spcPts val="1200"/>
              </a:spcAft>
            </a:pPr>
            <a:r>
              <a:rPr lang="en-US" sz="2000" dirty="0" smtClean="0">
                <a:solidFill>
                  <a:srgbClr val="FFFFFF"/>
                </a:solidFill>
                <a:latin typeface="Cambria"/>
                <a:cs typeface="Cambria"/>
              </a:rPr>
              <a:t>	There are many others working on this problem and they will be mentioned throughout the talk</a:t>
            </a:r>
            <a:endParaRPr lang="en-US" sz="2000" dirty="0">
              <a:solidFill>
                <a:srgbClr val="FFFFFF"/>
              </a:solidFill>
              <a:latin typeface="Cambria"/>
              <a:cs typeface="Cambria"/>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2" name="Picture 1026"/>
          <p:cNvPicPr>
            <a:picLocks noChangeAspect="1" noChangeArrowheads="1"/>
          </p:cNvPicPr>
          <p:nvPr/>
        </p:nvPicPr>
        <p:blipFill>
          <a:blip r:embed="rId3"/>
          <a:srcRect/>
          <a:stretch>
            <a:fillRect/>
          </a:stretch>
        </p:blipFill>
        <p:spPr bwMode="auto">
          <a:xfrm>
            <a:off x="0" y="107950"/>
            <a:ext cx="5819775" cy="6597650"/>
          </a:xfrm>
          <a:prstGeom prst="rect">
            <a:avLst/>
          </a:prstGeom>
          <a:noFill/>
          <a:ln w="9525">
            <a:noFill/>
            <a:miter lim="800000"/>
            <a:headEnd/>
            <a:tailEnd/>
          </a:ln>
        </p:spPr>
      </p:pic>
      <p:sp>
        <p:nvSpPr>
          <p:cNvPr id="40963" name="Text Box 1027"/>
          <p:cNvSpPr txBox="1">
            <a:spLocks noChangeArrowheads="1"/>
          </p:cNvSpPr>
          <p:nvPr/>
        </p:nvSpPr>
        <p:spPr bwMode="auto">
          <a:xfrm>
            <a:off x="5867400" y="457200"/>
            <a:ext cx="3124200" cy="3785652"/>
          </a:xfrm>
          <a:prstGeom prst="rect">
            <a:avLst/>
          </a:prstGeom>
          <a:noFill/>
          <a:ln w="9525">
            <a:noFill/>
            <a:miter lim="800000"/>
            <a:headEnd/>
            <a:tailEnd/>
          </a:ln>
        </p:spPr>
        <p:txBody>
          <a:bodyPr>
            <a:prstTxWarp prst="textNoShape">
              <a:avLst/>
            </a:prstTxWarp>
            <a:spAutoFit/>
          </a:bodyPr>
          <a:lstStyle/>
          <a:p>
            <a:pPr>
              <a:spcBef>
                <a:spcPct val="50000"/>
              </a:spcBef>
            </a:pPr>
            <a:r>
              <a:rPr lang="en-US" sz="2000" dirty="0"/>
              <a:t>Composite behavior of the terms in the absolute </a:t>
            </a:r>
            <a:r>
              <a:rPr lang="en-US" sz="2000" dirty="0" err="1"/>
              <a:t>vorticity</a:t>
            </a:r>
            <a:r>
              <a:rPr lang="en-US" sz="2000" dirty="0"/>
              <a:t> </a:t>
            </a:r>
            <a:r>
              <a:rPr lang="en-US" sz="2000" dirty="0" smtClean="0"/>
              <a:t>equation</a:t>
            </a:r>
          </a:p>
          <a:p>
            <a:pPr>
              <a:spcBef>
                <a:spcPct val="50000"/>
              </a:spcBef>
            </a:pPr>
            <a:endParaRPr lang="en-US" sz="2000" dirty="0" smtClean="0"/>
          </a:p>
          <a:p>
            <a:pPr>
              <a:spcBef>
                <a:spcPct val="50000"/>
              </a:spcBef>
            </a:pPr>
            <a:r>
              <a:rPr lang="en-US" sz="2000" dirty="0" smtClean="0"/>
              <a:t>Note, especially the response of the  vortex stretching term to the cross-equatorial advection of absolute </a:t>
            </a:r>
            <a:r>
              <a:rPr lang="en-US" sz="2000" dirty="0" err="1" smtClean="0"/>
              <a:t>vorticity</a:t>
            </a:r>
            <a:r>
              <a:rPr lang="en-US" sz="2000" dirty="0" smtClean="0"/>
              <a:t> (panel </a:t>
            </a:r>
            <a:r>
              <a:rPr lang="en-US" sz="2000" dirty="0" err="1" smtClean="0"/>
              <a:t>e</a:t>
            </a:r>
            <a:r>
              <a:rPr lang="en-US" sz="2000" dirty="0" smtClean="0"/>
              <a:t>). Refer to panel (a) for convective response. </a:t>
            </a:r>
            <a:endParaRPr lang="en-US" sz="20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0" y="0"/>
            <a:ext cx="9144000" cy="8382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41987" name="Text Box 3"/>
          <p:cNvSpPr txBox="1">
            <a:spLocks noChangeArrowheads="1"/>
          </p:cNvSpPr>
          <p:nvPr/>
        </p:nvSpPr>
        <p:spPr bwMode="auto">
          <a:xfrm>
            <a:off x="304800" y="76200"/>
            <a:ext cx="8404665" cy="584776"/>
          </a:xfrm>
          <a:prstGeom prst="rect">
            <a:avLst/>
          </a:prstGeom>
          <a:noFill/>
          <a:ln w="9525">
            <a:noFill/>
            <a:miter lim="800000"/>
            <a:headEnd/>
            <a:tailEnd/>
          </a:ln>
        </p:spPr>
        <p:txBody>
          <a:bodyPr wrap="none">
            <a:prstTxWarp prst="textNoShape">
              <a:avLst/>
            </a:prstTxWarp>
            <a:spAutoFit/>
          </a:bodyPr>
          <a:lstStyle/>
          <a:p>
            <a:r>
              <a:rPr lang="en-US" sz="3200" dirty="0" smtClean="0">
                <a:solidFill>
                  <a:srgbClr val="FFFFFF"/>
                </a:solidFill>
              </a:rPr>
              <a:t>Inertial Instability: Cyclonic </a:t>
            </a:r>
            <a:r>
              <a:rPr lang="en-US" sz="3200" dirty="0" err="1">
                <a:solidFill>
                  <a:srgbClr val="FFFFFF"/>
                </a:solidFill>
              </a:rPr>
              <a:t>vorticity</a:t>
            </a:r>
            <a:r>
              <a:rPr lang="en-US" sz="3200" dirty="0">
                <a:solidFill>
                  <a:srgbClr val="FFFFFF"/>
                </a:solidFill>
              </a:rPr>
              <a:t>, disturbances</a:t>
            </a:r>
          </a:p>
        </p:txBody>
      </p:sp>
      <p:sp>
        <p:nvSpPr>
          <p:cNvPr id="41988" name="Line 4"/>
          <p:cNvSpPr>
            <a:spLocks noChangeShapeType="1"/>
          </p:cNvSpPr>
          <p:nvPr/>
        </p:nvSpPr>
        <p:spPr bwMode="auto">
          <a:xfrm>
            <a:off x="0" y="838200"/>
            <a:ext cx="9144000" cy="0"/>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41989" name="Text Box 5"/>
          <p:cNvSpPr txBox="1">
            <a:spLocks noChangeArrowheads="1"/>
          </p:cNvSpPr>
          <p:nvPr/>
        </p:nvSpPr>
        <p:spPr bwMode="auto">
          <a:xfrm>
            <a:off x="457200" y="990600"/>
            <a:ext cx="8229600" cy="5940088"/>
          </a:xfrm>
          <a:prstGeom prst="rect">
            <a:avLst/>
          </a:prstGeom>
          <a:noFill/>
          <a:ln w="9525">
            <a:noFill/>
            <a:miter lim="800000"/>
            <a:headEnd/>
            <a:tailEnd/>
          </a:ln>
        </p:spPr>
        <p:txBody>
          <a:bodyPr>
            <a:prstTxWarp prst="textNoShape">
              <a:avLst/>
            </a:prstTxWarp>
            <a:spAutoFit/>
          </a:bodyPr>
          <a:lstStyle/>
          <a:p>
            <a:pPr marL="342900" indent="-342900">
              <a:spcBef>
                <a:spcPct val="50000"/>
              </a:spcBef>
              <a:buFontTx/>
              <a:buChar char="o"/>
            </a:pPr>
            <a:r>
              <a:rPr lang="en-US" sz="2000" dirty="0">
                <a:latin typeface="Helvetica" charset="0"/>
              </a:rPr>
              <a:t>Inertial instability theory allows increased understanding two of the basic genesis criteria: </a:t>
            </a:r>
            <a:r>
              <a:rPr lang="en-US" sz="2000" dirty="0">
                <a:solidFill>
                  <a:srgbClr val="FF0000"/>
                </a:solidFill>
                <a:latin typeface="Helvetica" charset="0"/>
              </a:rPr>
              <a:t>location and magnitude of cyclonic </a:t>
            </a:r>
            <a:r>
              <a:rPr lang="en-US" sz="2000" dirty="0" err="1">
                <a:solidFill>
                  <a:srgbClr val="FF0000"/>
                </a:solidFill>
                <a:latin typeface="Helvetica" charset="0"/>
              </a:rPr>
              <a:t>vorticity</a:t>
            </a:r>
            <a:r>
              <a:rPr lang="en-US" sz="2000" dirty="0">
                <a:latin typeface="Helvetica" charset="0"/>
              </a:rPr>
              <a:t> and what produces (at least a high proportion) </a:t>
            </a:r>
            <a:r>
              <a:rPr lang="en-US" sz="2000" dirty="0">
                <a:solidFill>
                  <a:srgbClr val="FF0000"/>
                </a:solidFill>
                <a:latin typeface="Helvetica" charset="0"/>
              </a:rPr>
              <a:t>cyclonic disturbances</a:t>
            </a:r>
            <a:r>
              <a:rPr lang="en-US" sz="2000" dirty="0">
                <a:latin typeface="Helvetica" charset="0"/>
              </a:rPr>
              <a:t>.  </a:t>
            </a:r>
          </a:p>
          <a:p>
            <a:pPr marL="342900" indent="-342900">
              <a:spcBef>
                <a:spcPct val="50000"/>
              </a:spcBef>
              <a:buFontTx/>
              <a:buChar char="o"/>
            </a:pPr>
            <a:r>
              <a:rPr lang="en-US" sz="2000" dirty="0">
                <a:latin typeface="Helvetica" charset="0"/>
              </a:rPr>
              <a:t>Basis is that there exists in regions of strong slowly varying CEPG, </a:t>
            </a:r>
            <a:r>
              <a:rPr lang="en-US" sz="2000" dirty="0">
                <a:solidFill>
                  <a:srgbClr val="FF0000"/>
                </a:solidFill>
                <a:latin typeface="Helvetica" charset="0"/>
              </a:rPr>
              <a:t>a perpetual instability upon an equilibrium state</a:t>
            </a:r>
            <a:r>
              <a:rPr lang="en-US" sz="2000" dirty="0">
                <a:latin typeface="Helvetica" charset="0"/>
              </a:rPr>
              <a:t>.</a:t>
            </a:r>
            <a:r>
              <a:rPr lang="en-US" sz="2000" dirty="0" smtClean="0">
                <a:latin typeface="Helvetica" charset="0"/>
              </a:rPr>
              <a:t> </a:t>
            </a:r>
          </a:p>
          <a:p>
            <a:pPr marL="342900" indent="-342900">
              <a:spcBef>
                <a:spcPct val="50000"/>
              </a:spcBef>
              <a:buFontTx/>
              <a:buChar char="o"/>
            </a:pPr>
            <a:r>
              <a:rPr lang="en-US" sz="2000" dirty="0" smtClean="0">
                <a:latin typeface="Helvetica" charset="0"/>
              </a:rPr>
              <a:t>Vortex tube response to cross-equatorial advection of </a:t>
            </a:r>
            <a:r>
              <a:rPr lang="en-US" sz="2000" dirty="0" err="1" smtClean="0">
                <a:latin typeface="Helvetica" charset="0"/>
              </a:rPr>
              <a:t>anticyclonic</a:t>
            </a:r>
            <a:r>
              <a:rPr lang="en-US" sz="2000" dirty="0" smtClean="0">
                <a:latin typeface="Helvetica" charset="0"/>
              </a:rPr>
              <a:t> </a:t>
            </a:r>
            <a:r>
              <a:rPr lang="en-US" sz="2000" dirty="0" err="1" smtClean="0">
                <a:latin typeface="Helvetica" charset="0"/>
              </a:rPr>
              <a:t>vorticity</a:t>
            </a:r>
            <a:r>
              <a:rPr lang="en-US" sz="2000" dirty="0" smtClean="0">
                <a:latin typeface="Helvetica" charset="0"/>
              </a:rPr>
              <a:t> by divergent wind (induced by SST distribution and CEPG) provides mechanical lifting in potentially unstable convective environment</a:t>
            </a:r>
          </a:p>
          <a:p>
            <a:pPr marL="342900" indent="-342900">
              <a:spcBef>
                <a:spcPct val="50000"/>
              </a:spcBef>
              <a:buFontTx/>
              <a:buChar char="o"/>
            </a:pPr>
            <a:r>
              <a:rPr lang="en-US" sz="2000" dirty="0">
                <a:latin typeface="Helvetica" charset="0"/>
              </a:rPr>
              <a:t>The time scale of the disturbances is the </a:t>
            </a:r>
            <a:r>
              <a:rPr lang="en-US" sz="2000" dirty="0">
                <a:solidFill>
                  <a:srgbClr val="FF0000"/>
                </a:solidFill>
                <a:latin typeface="Helvetica" charset="0"/>
              </a:rPr>
              <a:t>inertial frequency at the penetration latitude</a:t>
            </a:r>
            <a:r>
              <a:rPr lang="en-US" sz="2000" dirty="0">
                <a:latin typeface="Helvetica" charset="0"/>
              </a:rPr>
              <a:t> of the limit of penetration of </a:t>
            </a:r>
            <a:r>
              <a:rPr lang="en-US" sz="2000" dirty="0" err="1">
                <a:latin typeface="Helvetica" charset="0"/>
              </a:rPr>
              <a:t>anticylonic</a:t>
            </a:r>
            <a:r>
              <a:rPr lang="en-US" sz="2000" dirty="0">
                <a:latin typeface="Helvetica" charset="0"/>
              </a:rPr>
              <a:t> </a:t>
            </a:r>
            <a:r>
              <a:rPr lang="en-US" sz="2000" dirty="0" err="1">
                <a:latin typeface="Helvetica" charset="0"/>
              </a:rPr>
              <a:t>vorticity</a:t>
            </a:r>
            <a:r>
              <a:rPr lang="en-US" sz="2000" dirty="0">
                <a:latin typeface="Helvetica" charset="0"/>
              </a:rPr>
              <a:t> </a:t>
            </a:r>
            <a:r>
              <a:rPr lang="en-US" sz="2000" dirty="0" err="1">
                <a:latin typeface="Helvetica" charset="0"/>
              </a:rPr>
              <a:t>advected</a:t>
            </a:r>
            <a:r>
              <a:rPr lang="en-US" sz="2000" dirty="0">
                <a:latin typeface="Helvetica" charset="0"/>
              </a:rPr>
              <a:t> by the divergent wind component (itself a function of the CEPG)</a:t>
            </a:r>
          </a:p>
          <a:p>
            <a:pPr marL="342900" indent="-342900">
              <a:spcBef>
                <a:spcPct val="50000"/>
              </a:spcBef>
              <a:buFontTx/>
              <a:buChar char="o"/>
            </a:pPr>
            <a:r>
              <a:rPr lang="en-US" sz="2000" dirty="0">
                <a:latin typeface="Helvetica" charset="0"/>
              </a:rPr>
              <a:t>The instability produces an oscillation  in heating of -4 to -10 K/day. We presume (not proven) that this inertial oscillator projects onto dynamic equatorial modes  </a:t>
            </a:r>
          </a:p>
        </p:txBody>
      </p:sp>
      <p:sp>
        <p:nvSpPr>
          <p:cNvPr id="7" name="TextBox 6"/>
          <p:cNvSpPr txBox="1"/>
          <p:nvPr/>
        </p:nvSpPr>
        <p:spPr>
          <a:xfrm>
            <a:off x="4096860" y="6426284"/>
            <a:ext cx="4612605" cy="369332"/>
          </a:xfrm>
          <a:prstGeom prst="rect">
            <a:avLst/>
          </a:prstGeom>
          <a:noFill/>
        </p:spPr>
        <p:txBody>
          <a:bodyPr wrap="square" rtlCol="0">
            <a:spAutoFit/>
          </a:bodyPr>
          <a:lstStyle/>
          <a:p>
            <a:pPr algn="r"/>
            <a:r>
              <a:rPr lang="en-US" dirty="0" err="1" smtClean="0"/>
              <a:t>Toma</a:t>
            </a:r>
            <a:r>
              <a:rPr lang="en-US" dirty="0" smtClean="0"/>
              <a:t> and Webster 2010a, </a:t>
            </a:r>
            <a:r>
              <a:rPr lang="en-US" dirty="0" err="1" smtClean="0"/>
              <a:t>b</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0" y="0"/>
            <a:ext cx="9144000" cy="8382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41987" name="Text Box 3"/>
          <p:cNvSpPr txBox="1">
            <a:spLocks noChangeArrowheads="1"/>
          </p:cNvSpPr>
          <p:nvPr/>
        </p:nvSpPr>
        <p:spPr bwMode="auto">
          <a:xfrm>
            <a:off x="304800" y="76200"/>
            <a:ext cx="2837035" cy="584776"/>
          </a:xfrm>
          <a:prstGeom prst="rect">
            <a:avLst/>
          </a:prstGeom>
          <a:noFill/>
          <a:ln w="9525">
            <a:noFill/>
            <a:miter lim="800000"/>
            <a:headEnd/>
            <a:tailEnd/>
          </a:ln>
        </p:spPr>
        <p:txBody>
          <a:bodyPr wrap="none">
            <a:prstTxWarp prst="textNoShape">
              <a:avLst/>
            </a:prstTxWarp>
            <a:spAutoFit/>
          </a:bodyPr>
          <a:lstStyle/>
          <a:p>
            <a:r>
              <a:rPr lang="en-US" sz="3200" dirty="0" smtClean="0">
                <a:solidFill>
                  <a:srgbClr val="FFFFFF"/>
                </a:solidFill>
              </a:rPr>
              <a:t>But …………………</a:t>
            </a:r>
            <a:endParaRPr lang="en-US" sz="3200" dirty="0">
              <a:solidFill>
                <a:srgbClr val="FFFFFF"/>
              </a:solidFill>
            </a:endParaRPr>
          </a:p>
        </p:txBody>
      </p:sp>
      <p:sp>
        <p:nvSpPr>
          <p:cNvPr id="41988" name="Line 4"/>
          <p:cNvSpPr>
            <a:spLocks noChangeShapeType="1"/>
          </p:cNvSpPr>
          <p:nvPr/>
        </p:nvSpPr>
        <p:spPr bwMode="auto">
          <a:xfrm>
            <a:off x="0" y="838200"/>
            <a:ext cx="9144000" cy="0"/>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41989" name="Text Box 5"/>
          <p:cNvSpPr txBox="1">
            <a:spLocks noChangeArrowheads="1"/>
          </p:cNvSpPr>
          <p:nvPr/>
        </p:nvSpPr>
        <p:spPr bwMode="auto">
          <a:xfrm>
            <a:off x="457200" y="990600"/>
            <a:ext cx="8229600" cy="5478423"/>
          </a:xfrm>
          <a:prstGeom prst="rect">
            <a:avLst/>
          </a:prstGeom>
          <a:noFill/>
          <a:ln w="9525">
            <a:noFill/>
            <a:miter lim="800000"/>
            <a:headEnd/>
            <a:tailEnd/>
          </a:ln>
        </p:spPr>
        <p:txBody>
          <a:bodyPr>
            <a:prstTxWarp prst="textNoShape">
              <a:avLst/>
            </a:prstTxWarp>
            <a:spAutoFit/>
          </a:bodyPr>
          <a:lstStyle/>
          <a:p>
            <a:pPr marL="342900" indent="-342900">
              <a:spcBef>
                <a:spcPct val="50000"/>
              </a:spcBef>
              <a:buFontTx/>
              <a:buChar char="o"/>
            </a:pPr>
            <a:r>
              <a:rPr lang="en-US" sz="2000" dirty="0" smtClean="0">
                <a:latin typeface="Helvetica" charset="0"/>
              </a:rPr>
              <a:t>We have developed a theory of the formation of equatorial convectively coupled mode generation.</a:t>
            </a:r>
          </a:p>
          <a:p>
            <a:pPr marL="342900" indent="-342900">
              <a:spcBef>
                <a:spcPct val="50000"/>
              </a:spcBef>
              <a:buFontTx/>
              <a:buChar char="o"/>
            </a:pPr>
            <a:r>
              <a:rPr lang="en-US" sz="2000" dirty="0" smtClean="0">
                <a:latin typeface="Helvetica" charset="0"/>
              </a:rPr>
              <a:t>We have yet to say something about the basic formulation of the ISO. </a:t>
            </a:r>
          </a:p>
          <a:p>
            <a:pPr marL="342900" indent="-342900">
              <a:spcBef>
                <a:spcPct val="50000"/>
              </a:spcBef>
              <a:buFontTx/>
              <a:buChar char="o"/>
            </a:pPr>
            <a:r>
              <a:rPr lang="en-US" sz="2000" dirty="0" smtClean="0">
                <a:latin typeface="Helvetica" charset="0"/>
              </a:rPr>
              <a:t>As yet all one can say is that  the ISO is made up of collections of the transient modes we have just discussed. </a:t>
            </a:r>
          </a:p>
          <a:p>
            <a:pPr marL="342900" indent="-342900">
              <a:spcBef>
                <a:spcPct val="50000"/>
              </a:spcBef>
              <a:buFontTx/>
              <a:buChar char="o"/>
            </a:pPr>
            <a:r>
              <a:rPr lang="en-US" sz="2000" dirty="0" smtClean="0">
                <a:latin typeface="Helvetica" charset="0"/>
              </a:rPr>
              <a:t>But, two things are worth remembering: </a:t>
            </a:r>
          </a:p>
          <a:p>
            <a:pPr marL="342900" indent="-342900">
              <a:spcBef>
                <a:spcPct val="50000"/>
              </a:spcBef>
            </a:pPr>
            <a:r>
              <a:rPr lang="en-US" sz="2000" dirty="0" smtClean="0">
                <a:latin typeface="Helvetica" charset="0"/>
              </a:rPr>
              <a:t>             (</a:t>
            </a:r>
            <a:r>
              <a:rPr lang="en-US" sz="2000" dirty="0" err="1" smtClean="0">
                <a:latin typeface="Helvetica" charset="0"/>
              </a:rPr>
              <a:t>i</a:t>
            </a:r>
            <a:r>
              <a:rPr lang="en-US" sz="2000" dirty="0" smtClean="0">
                <a:latin typeface="Helvetica" charset="0"/>
              </a:rPr>
              <a:t>) 	For L:10</a:t>
            </a:r>
            <a:r>
              <a:rPr lang="en-US" sz="2000" baseline="30000" dirty="0" smtClean="0">
                <a:latin typeface="Helvetica" charset="0"/>
              </a:rPr>
              <a:t>7</a:t>
            </a:r>
            <a:r>
              <a:rPr lang="en-US" sz="2000" dirty="0" smtClean="0">
                <a:latin typeface="Helvetica" charset="0"/>
              </a:rPr>
              <a:t>m, the tropical </a:t>
            </a:r>
            <a:r>
              <a:rPr lang="en-US" sz="2000" dirty="0" err="1" smtClean="0">
                <a:latin typeface="Helvetica" charset="0"/>
              </a:rPr>
              <a:t>vorticity</a:t>
            </a:r>
            <a:r>
              <a:rPr lang="en-US" sz="2000" dirty="0" smtClean="0">
                <a:latin typeface="Helvetica" charset="0"/>
              </a:rPr>
              <a:t> equation is divergent.</a:t>
            </a:r>
          </a:p>
          <a:p>
            <a:pPr marL="342900" indent="-342900">
              <a:spcBef>
                <a:spcPct val="50000"/>
              </a:spcBef>
            </a:pPr>
            <a:endParaRPr lang="en-US" sz="2000" dirty="0" smtClean="0">
              <a:latin typeface="Helvetica" charset="0"/>
            </a:endParaRPr>
          </a:p>
          <a:p>
            <a:pPr marL="342900" indent="-342900">
              <a:spcBef>
                <a:spcPct val="50000"/>
              </a:spcBef>
            </a:pPr>
            <a:r>
              <a:rPr lang="en-US" sz="2000" dirty="0" smtClean="0">
                <a:latin typeface="Helvetica" charset="0"/>
              </a:rPr>
              <a:t>				Noting that this is the scale of the ISO, could this form he 			basis of an instability on intraseasonal time scales? .  </a:t>
            </a:r>
          </a:p>
          <a:p>
            <a:pPr marL="342900" indent="-342900">
              <a:spcBef>
                <a:spcPct val="50000"/>
              </a:spcBef>
            </a:pPr>
            <a:r>
              <a:rPr lang="en-US" sz="2000" dirty="0" smtClean="0">
                <a:latin typeface="Helvetica" charset="0"/>
              </a:rPr>
              <a:t>			(ii) Some regions are very </a:t>
            </a:r>
            <a:r>
              <a:rPr lang="en-US" sz="2000" dirty="0" err="1" smtClean="0">
                <a:latin typeface="Helvetica" charset="0"/>
              </a:rPr>
              <a:t>inertially</a:t>
            </a:r>
            <a:r>
              <a:rPr lang="en-US" sz="2000" dirty="0" smtClean="0">
                <a:latin typeface="Helvetica" charset="0"/>
              </a:rPr>
              <a:t> stable and these 					     correspond to  formation regions of the MJO (particularly the 		     equatorial Indian Ocean.  </a:t>
            </a:r>
            <a:endParaRPr lang="en-US" sz="2000" dirty="0">
              <a:latin typeface="Helvetica" charset="0"/>
            </a:endParaRPr>
          </a:p>
        </p:txBody>
      </p:sp>
      <p:graphicFrame>
        <p:nvGraphicFramePr>
          <p:cNvPr id="55298" name="Object 2"/>
          <p:cNvGraphicFramePr>
            <a:graphicFrameLocks noChangeAspect="1"/>
          </p:cNvGraphicFramePr>
          <p:nvPr/>
        </p:nvGraphicFramePr>
        <p:xfrm>
          <a:off x="1997619" y="4092062"/>
          <a:ext cx="3721909" cy="687728"/>
        </p:xfrm>
        <a:graphic>
          <a:graphicData uri="http://schemas.openxmlformats.org/presentationml/2006/ole">
            <p:oleObj spid="_x0000_s55298" name="Equation" r:id="rId4" imgW="2336800" imgH="431800" progId="Equation.DSMT4">
              <p:embed/>
            </p:oleObj>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0" y="0"/>
            <a:ext cx="9144000" cy="9144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pic>
        <p:nvPicPr>
          <p:cNvPr id="61443" name="Picture 3" descr="surface"/>
          <p:cNvPicPr>
            <a:picLocks noChangeAspect="1" noChangeArrowheads="1"/>
          </p:cNvPicPr>
          <p:nvPr/>
        </p:nvPicPr>
        <p:blipFill>
          <a:blip r:embed="rId3"/>
          <a:srcRect l="52325" t="50935"/>
          <a:stretch>
            <a:fillRect/>
          </a:stretch>
        </p:blipFill>
        <p:spPr bwMode="auto">
          <a:xfrm>
            <a:off x="304800" y="1600200"/>
            <a:ext cx="4495800" cy="3937000"/>
          </a:xfrm>
          <a:prstGeom prst="rect">
            <a:avLst/>
          </a:prstGeom>
          <a:noFill/>
          <a:ln w="9525">
            <a:noFill/>
            <a:miter lim="800000"/>
            <a:headEnd/>
            <a:tailEnd/>
          </a:ln>
        </p:spPr>
      </p:pic>
      <p:sp>
        <p:nvSpPr>
          <p:cNvPr id="61444" name="Text Box 4"/>
          <p:cNvSpPr txBox="1">
            <a:spLocks noChangeArrowheads="1"/>
          </p:cNvSpPr>
          <p:nvPr/>
        </p:nvSpPr>
        <p:spPr bwMode="auto">
          <a:xfrm>
            <a:off x="762000" y="228600"/>
            <a:ext cx="7848600" cy="579438"/>
          </a:xfrm>
          <a:prstGeom prst="rect">
            <a:avLst/>
          </a:prstGeom>
          <a:noFill/>
          <a:ln w="9525">
            <a:noFill/>
            <a:miter lim="800000"/>
            <a:headEnd/>
            <a:tailEnd/>
          </a:ln>
        </p:spPr>
        <p:txBody>
          <a:bodyPr>
            <a:prstTxWarp prst="textNoShape">
              <a:avLst/>
            </a:prstTxWarp>
            <a:spAutoFit/>
          </a:bodyPr>
          <a:lstStyle/>
          <a:p>
            <a:pPr>
              <a:spcBef>
                <a:spcPct val="50000"/>
              </a:spcBef>
            </a:pPr>
            <a:r>
              <a:rPr lang="en-US" sz="3200" b="1">
                <a:solidFill>
                  <a:schemeClr val="bg1"/>
                </a:solidFill>
              </a:rPr>
              <a:t>Do these concepts translate to the IO?</a:t>
            </a:r>
          </a:p>
        </p:txBody>
      </p:sp>
      <p:pic>
        <p:nvPicPr>
          <p:cNvPr id="61445" name="Picture 9" descr="divergent"/>
          <p:cNvPicPr>
            <a:picLocks noChangeAspect="1" noChangeArrowheads="1"/>
          </p:cNvPicPr>
          <p:nvPr/>
        </p:nvPicPr>
        <p:blipFill>
          <a:blip r:embed="rId4"/>
          <a:srcRect l="51546" t="50826"/>
          <a:stretch>
            <a:fillRect/>
          </a:stretch>
        </p:blipFill>
        <p:spPr bwMode="auto">
          <a:xfrm>
            <a:off x="4648200" y="1600200"/>
            <a:ext cx="4495800" cy="3810000"/>
          </a:xfrm>
          <a:prstGeom prst="rect">
            <a:avLst/>
          </a:prstGeom>
          <a:noFill/>
          <a:ln w="9525">
            <a:noFill/>
            <a:miter lim="800000"/>
            <a:headEnd/>
            <a:tailEnd/>
          </a:ln>
        </p:spPr>
      </p:pic>
      <p:sp>
        <p:nvSpPr>
          <p:cNvPr id="61446" name="Text Box 10"/>
          <p:cNvSpPr txBox="1">
            <a:spLocks noChangeArrowheads="1"/>
          </p:cNvSpPr>
          <p:nvPr/>
        </p:nvSpPr>
        <p:spPr bwMode="auto">
          <a:xfrm>
            <a:off x="1728788" y="1447800"/>
            <a:ext cx="1014412" cy="457200"/>
          </a:xfrm>
          <a:prstGeom prst="rect">
            <a:avLst/>
          </a:prstGeom>
          <a:noFill/>
          <a:ln w="9525">
            <a:noFill/>
            <a:miter lim="800000"/>
            <a:headEnd/>
            <a:tailEnd/>
          </a:ln>
        </p:spPr>
        <p:txBody>
          <a:bodyPr wrap="none">
            <a:prstTxWarp prst="textNoShape">
              <a:avLst/>
            </a:prstTxWarp>
            <a:spAutoFit/>
          </a:bodyPr>
          <a:lstStyle/>
          <a:p>
            <a:r>
              <a:rPr lang="en-US"/>
              <a:t>MSLP</a:t>
            </a:r>
          </a:p>
        </p:txBody>
      </p:sp>
      <p:sp>
        <p:nvSpPr>
          <p:cNvPr id="61447" name="Text Box 11"/>
          <p:cNvSpPr txBox="1">
            <a:spLocks noChangeArrowheads="1"/>
          </p:cNvSpPr>
          <p:nvPr/>
        </p:nvSpPr>
        <p:spPr bwMode="auto">
          <a:xfrm>
            <a:off x="5334000" y="1371600"/>
            <a:ext cx="18415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
        <p:nvSpPr>
          <p:cNvPr id="61448" name="Text Box 13"/>
          <p:cNvSpPr txBox="1">
            <a:spLocks noChangeArrowheads="1"/>
          </p:cNvSpPr>
          <p:nvPr/>
        </p:nvSpPr>
        <p:spPr bwMode="auto">
          <a:xfrm>
            <a:off x="4648200" y="1447800"/>
            <a:ext cx="44958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t>Divergent wind field 925 hPa</a:t>
            </a:r>
          </a:p>
        </p:txBody>
      </p:sp>
      <p:sp>
        <p:nvSpPr>
          <p:cNvPr id="61449" name="Text Box 14"/>
          <p:cNvSpPr txBox="1">
            <a:spLocks noChangeArrowheads="1"/>
          </p:cNvSpPr>
          <p:nvPr/>
        </p:nvSpPr>
        <p:spPr bwMode="auto">
          <a:xfrm>
            <a:off x="304800" y="5334000"/>
            <a:ext cx="8534400" cy="1431161"/>
          </a:xfrm>
          <a:prstGeom prst="rect">
            <a:avLst/>
          </a:prstGeom>
          <a:noFill/>
          <a:ln w="9525">
            <a:noFill/>
            <a:miter lim="800000"/>
            <a:headEnd/>
            <a:tailEnd/>
          </a:ln>
        </p:spPr>
        <p:txBody>
          <a:bodyPr>
            <a:prstTxWarp prst="textNoShape">
              <a:avLst/>
            </a:prstTxWarp>
            <a:spAutoFit/>
          </a:bodyPr>
          <a:lstStyle/>
          <a:p>
            <a:pPr>
              <a:lnSpc>
                <a:spcPct val="70000"/>
              </a:lnSpc>
              <a:spcBef>
                <a:spcPct val="50000"/>
              </a:spcBef>
            </a:pPr>
            <a:r>
              <a:rPr lang="en-US" sz="2000" dirty="0"/>
              <a:t>The strongest cross the equator occurs in the  Indian  Ocean</a:t>
            </a:r>
          </a:p>
          <a:p>
            <a:pPr>
              <a:lnSpc>
                <a:spcPct val="70000"/>
              </a:lnSpc>
              <a:spcBef>
                <a:spcPct val="50000"/>
              </a:spcBef>
            </a:pPr>
            <a:r>
              <a:rPr lang="en-US" sz="2000" dirty="0"/>
              <a:t>Largest excursion of zero absolute </a:t>
            </a:r>
            <a:r>
              <a:rPr lang="en-US" sz="2000" dirty="0" err="1"/>
              <a:t>vorticity</a:t>
            </a:r>
            <a:r>
              <a:rPr lang="en-US" sz="2000" dirty="0"/>
              <a:t> contour </a:t>
            </a:r>
          </a:p>
          <a:p>
            <a:pPr>
              <a:lnSpc>
                <a:spcPct val="70000"/>
              </a:lnSpc>
              <a:spcBef>
                <a:spcPct val="50000"/>
              </a:spcBef>
            </a:pPr>
            <a:r>
              <a:rPr lang="en-US" sz="2000" dirty="0"/>
              <a:t>Is this region </a:t>
            </a:r>
            <a:r>
              <a:rPr lang="en-US" sz="2000" dirty="0" err="1"/>
              <a:t>inertially</a:t>
            </a:r>
            <a:r>
              <a:rPr lang="en-US" sz="2000" dirty="0"/>
              <a:t> stable or unstable? Transients?</a:t>
            </a:r>
          </a:p>
          <a:p>
            <a:pPr>
              <a:lnSpc>
                <a:spcPct val="70000"/>
              </a:lnSpc>
              <a:spcBef>
                <a:spcPct val="50000"/>
              </a:spcBef>
            </a:pPr>
            <a:r>
              <a:rPr lang="en-US" sz="2000" dirty="0"/>
              <a:t>  </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2466" name="Picture 4" descr="OLR"/>
          <p:cNvPicPr>
            <a:picLocks noChangeAspect="1" noChangeArrowheads="1"/>
          </p:cNvPicPr>
          <p:nvPr/>
        </p:nvPicPr>
        <p:blipFill>
          <a:blip r:embed="rId3"/>
          <a:srcRect l="711" t="19571" r="50893" b="-4204"/>
          <a:stretch>
            <a:fillRect/>
          </a:stretch>
        </p:blipFill>
        <p:spPr bwMode="auto">
          <a:xfrm>
            <a:off x="0" y="1219200"/>
            <a:ext cx="5181600" cy="2971800"/>
          </a:xfrm>
          <a:prstGeom prst="rect">
            <a:avLst/>
          </a:prstGeom>
          <a:noFill/>
          <a:ln w="9525">
            <a:noFill/>
            <a:miter lim="800000"/>
            <a:headEnd/>
            <a:tailEnd/>
          </a:ln>
        </p:spPr>
      </p:pic>
      <p:pic>
        <p:nvPicPr>
          <p:cNvPr id="62467" name="Picture 7" descr="OLR"/>
          <p:cNvPicPr>
            <a:picLocks noChangeAspect="1" noChangeArrowheads="1"/>
          </p:cNvPicPr>
          <p:nvPr/>
        </p:nvPicPr>
        <p:blipFill>
          <a:blip r:embed="rId3"/>
          <a:srcRect l="50000" t="18233"/>
          <a:stretch>
            <a:fillRect/>
          </a:stretch>
        </p:blipFill>
        <p:spPr bwMode="auto">
          <a:xfrm>
            <a:off x="228600" y="4038600"/>
            <a:ext cx="5257800" cy="2819400"/>
          </a:xfrm>
          <a:prstGeom prst="rect">
            <a:avLst/>
          </a:prstGeom>
          <a:noFill/>
          <a:ln w="9525">
            <a:noFill/>
            <a:miter lim="800000"/>
            <a:headEnd/>
            <a:tailEnd/>
          </a:ln>
        </p:spPr>
      </p:pic>
      <p:pic>
        <p:nvPicPr>
          <p:cNvPr id="62468" name="Picture 8" descr="map"/>
          <p:cNvPicPr>
            <a:picLocks noChangeAspect="1" noChangeArrowheads="1"/>
          </p:cNvPicPr>
          <p:nvPr/>
        </p:nvPicPr>
        <p:blipFill>
          <a:blip r:embed="rId4"/>
          <a:srcRect/>
          <a:stretch>
            <a:fillRect/>
          </a:stretch>
        </p:blipFill>
        <p:spPr bwMode="auto">
          <a:xfrm>
            <a:off x="5638800" y="1144588"/>
            <a:ext cx="3124200" cy="3046412"/>
          </a:xfrm>
          <a:prstGeom prst="rect">
            <a:avLst/>
          </a:prstGeom>
          <a:noFill/>
          <a:ln w="9525">
            <a:noFill/>
            <a:miter lim="800000"/>
            <a:headEnd/>
            <a:tailEnd/>
          </a:ln>
        </p:spPr>
      </p:pic>
      <p:sp>
        <p:nvSpPr>
          <p:cNvPr id="62469" name="Text Box 9"/>
          <p:cNvSpPr txBox="1">
            <a:spLocks noChangeArrowheads="1"/>
          </p:cNvSpPr>
          <p:nvPr/>
        </p:nvSpPr>
        <p:spPr bwMode="auto">
          <a:xfrm>
            <a:off x="3938588" y="1343025"/>
            <a:ext cx="709612" cy="457200"/>
          </a:xfrm>
          <a:prstGeom prst="rect">
            <a:avLst/>
          </a:prstGeom>
          <a:noFill/>
          <a:ln w="9525">
            <a:noFill/>
            <a:miter lim="800000"/>
            <a:headEnd/>
            <a:tailEnd/>
          </a:ln>
        </p:spPr>
        <p:txBody>
          <a:bodyPr wrap="none">
            <a:prstTxWarp prst="textNoShape">
              <a:avLst/>
            </a:prstTxWarp>
            <a:spAutoFit/>
          </a:bodyPr>
          <a:lstStyle/>
          <a:p>
            <a:r>
              <a:rPr lang="en-US"/>
              <a:t>EIO</a:t>
            </a:r>
          </a:p>
        </p:txBody>
      </p:sp>
      <p:sp>
        <p:nvSpPr>
          <p:cNvPr id="62470" name="Text Box 10"/>
          <p:cNvSpPr txBox="1">
            <a:spLocks noChangeArrowheads="1"/>
          </p:cNvSpPr>
          <p:nvPr/>
        </p:nvSpPr>
        <p:spPr bwMode="auto">
          <a:xfrm>
            <a:off x="3946525" y="4162425"/>
            <a:ext cx="760413" cy="457200"/>
          </a:xfrm>
          <a:prstGeom prst="rect">
            <a:avLst/>
          </a:prstGeom>
          <a:noFill/>
          <a:ln w="9525">
            <a:noFill/>
            <a:miter lim="800000"/>
            <a:headEnd/>
            <a:tailEnd/>
          </a:ln>
        </p:spPr>
        <p:txBody>
          <a:bodyPr wrap="none">
            <a:prstTxWarp prst="textNoShape">
              <a:avLst/>
            </a:prstTxWarp>
            <a:spAutoFit/>
          </a:bodyPr>
          <a:lstStyle/>
          <a:p>
            <a:r>
              <a:rPr lang="en-US"/>
              <a:t>BoB</a:t>
            </a:r>
          </a:p>
        </p:txBody>
      </p:sp>
      <p:sp>
        <p:nvSpPr>
          <p:cNvPr id="62471" name="Rectangle 11"/>
          <p:cNvSpPr>
            <a:spLocks noChangeArrowheads="1"/>
          </p:cNvSpPr>
          <p:nvPr/>
        </p:nvSpPr>
        <p:spPr bwMode="auto">
          <a:xfrm>
            <a:off x="7010400" y="2819400"/>
            <a:ext cx="381000" cy="457200"/>
          </a:xfrm>
          <a:prstGeom prst="rect">
            <a:avLst/>
          </a:prstGeom>
          <a:noFill/>
          <a:ln w="38100">
            <a:solidFill>
              <a:srgbClr val="BA1D20"/>
            </a:solidFill>
            <a:miter lim="800000"/>
            <a:headEnd/>
            <a:tailEnd/>
          </a:ln>
        </p:spPr>
        <p:txBody>
          <a:bodyPr wrap="none" anchor="ctr">
            <a:prstTxWarp prst="textNoShape">
              <a:avLst/>
            </a:prstTxWarp>
          </a:bodyPr>
          <a:lstStyle/>
          <a:p>
            <a:endParaRPr lang="en-US"/>
          </a:p>
        </p:txBody>
      </p:sp>
      <p:sp>
        <p:nvSpPr>
          <p:cNvPr id="62472" name="Rectangle 12"/>
          <p:cNvSpPr>
            <a:spLocks noChangeArrowheads="1"/>
          </p:cNvSpPr>
          <p:nvPr/>
        </p:nvSpPr>
        <p:spPr bwMode="auto">
          <a:xfrm>
            <a:off x="7162800" y="1905000"/>
            <a:ext cx="304800" cy="533400"/>
          </a:xfrm>
          <a:prstGeom prst="rect">
            <a:avLst/>
          </a:prstGeom>
          <a:noFill/>
          <a:ln w="38100">
            <a:solidFill>
              <a:srgbClr val="BA1D20"/>
            </a:solidFill>
            <a:miter lim="800000"/>
            <a:headEnd/>
            <a:tailEnd/>
          </a:ln>
        </p:spPr>
        <p:txBody>
          <a:bodyPr wrap="none" anchor="ctr">
            <a:prstTxWarp prst="textNoShape">
              <a:avLst/>
            </a:prstTxWarp>
          </a:bodyPr>
          <a:lstStyle/>
          <a:p>
            <a:endParaRPr lang="en-US"/>
          </a:p>
        </p:txBody>
      </p:sp>
      <p:sp>
        <p:nvSpPr>
          <p:cNvPr id="62473" name="Rectangle 13"/>
          <p:cNvSpPr>
            <a:spLocks noChangeArrowheads="1"/>
          </p:cNvSpPr>
          <p:nvPr/>
        </p:nvSpPr>
        <p:spPr bwMode="auto">
          <a:xfrm>
            <a:off x="0" y="0"/>
            <a:ext cx="9144000" cy="10668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algn="ctr"/>
            <a:r>
              <a:rPr lang="en-US" sz="3600">
                <a:solidFill>
                  <a:schemeClr val="bg1"/>
                </a:solidFill>
              </a:rPr>
              <a:t>INDIAN OCEAN OLR SPECTRA</a:t>
            </a:r>
          </a:p>
        </p:txBody>
      </p:sp>
      <p:sp>
        <p:nvSpPr>
          <p:cNvPr id="62474" name="Text Box 15"/>
          <p:cNvSpPr txBox="1">
            <a:spLocks noChangeArrowheads="1"/>
          </p:cNvSpPr>
          <p:nvPr/>
        </p:nvSpPr>
        <p:spPr bwMode="auto">
          <a:xfrm>
            <a:off x="5334000" y="4267200"/>
            <a:ext cx="3581400" cy="2465388"/>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BA1D20"/>
                </a:solidFill>
              </a:rPr>
              <a:t>East Indian Ocean OLR spectra does not contain significant peak in 4-8 day range although BoB does</a:t>
            </a:r>
          </a:p>
          <a:p>
            <a:pPr algn="r">
              <a:spcBef>
                <a:spcPct val="50000"/>
              </a:spcBef>
            </a:pPr>
            <a:endParaRPr lang="en-US">
              <a:solidFill>
                <a:srgbClr val="BA1D20"/>
              </a:solidFill>
            </a:endParaRPr>
          </a:p>
        </p:txBody>
      </p:sp>
      <p:sp>
        <p:nvSpPr>
          <p:cNvPr id="62475" name="Text Box 16"/>
          <p:cNvSpPr txBox="1">
            <a:spLocks noChangeArrowheads="1"/>
          </p:cNvSpPr>
          <p:nvPr/>
        </p:nvSpPr>
        <p:spPr bwMode="auto">
          <a:xfrm>
            <a:off x="5586413" y="6343650"/>
            <a:ext cx="2795587" cy="396875"/>
          </a:xfrm>
          <a:prstGeom prst="rect">
            <a:avLst/>
          </a:prstGeom>
          <a:noFill/>
          <a:ln w="9525">
            <a:noFill/>
            <a:miter lim="800000"/>
            <a:headEnd/>
            <a:tailEnd/>
          </a:ln>
        </p:spPr>
        <p:txBody>
          <a:bodyPr wrap="none">
            <a:prstTxWarp prst="textNoShape">
              <a:avLst/>
            </a:prstTxWarp>
            <a:spAutoFit/>
          </a:bodyPr>
          <a:lstStyle/>
          <a:p>
            <a:r>
              <a:rPr lang="en-US" sz="2000"/>
              <a:t>Hoyos &amp; Webster 2008</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2"/>
          <p:cNvGrpSpPr>
            <a:grpSpLocks/>
          </p:cNvGrpSpPr>
          <p:nvPr/>
        </p:nvGrpSpPr>
        <p:grpSpPr bwMode="auto">
          <a:xfrm>
            <a:off x="0" y="1447800"/>
            <a:ext cx="5614988" cy="3032125"/>
            <a:chOff x="768" y="1025"/>
            <a:chExt cx="3537" cy="1910"/>
          </a:xfrm>
        </p:grpSpPr>
        <p:pic>
          <p:nvPicPr>
            <p:cNvPr id="12308" name="Picture 23" descr="model"/>
            <p:cNvPicPr>
              <a:picLocks noChangeAspect="1" noChangeArrowheads="1"/>
            </p:cNvPicPr>
            <p:nvPr/>
          </p:nvPicPr>
          <p:blipFill>
            <a:blip r:embed="rId4"/>
            <a:srcRect/>
            <a:stretch>
              <a:fillRect/>
            </a:stretch>
          </p:blipFill>
          <p:spPr bwMode="auto">
            <a:xfrm>
              <a:off x="1052" y="1025"/>
              <a:ext cx="3076" cy="1910"/>
            </a:xfrm>
            <a:prstGeom prst="rect">
              <a:avLst/>
            </a:prstGeom>
            <a:noFill/>
            <a:ln w="9525">
              <a:noFill/>
              <a:miter lim="800000"/>
              <a:headEnd/>
              <a:tailEnd/>
            </a:ln>
          </p:spPr>
        </p:pic>
        <p:sp>
          <p:nvSpPr>
            <p:cNvPr id="12309" name="Text Box 24"/>
            <p:cNvSpPr txBox="1">
              <a:spLocks noChangeArrowheads="1"/>
            </p:cNvSpPr>
            <p:nvPr/>
          </p:nvSpPr>
          <p:spPr bwMode="auto">
            <a:xfrm>
              <a:off x="1440" y="1833"/>
              <a:ext cx="309" cy="327"/>
            </a:xfrm>
            <a:prstGeom prst="rect">
              <a:avLst/>
            </a:prstGeom>
            <a:noFill/>
            <a:ln w="9525">
              <a:noFill/>
              <a:miter lim="800000"/>
              <a:headEnd/>
              <a:tailEnd/>
            </a:ln>
          </p:spPr>
          <p:txBody>
            <a:bodyPr wrap="none">
              <a:prstTxWarp prst="textNoShape">
                <a:avLst/>
              </a:prstTxWarp>
              <a:spAutoFit/>
            </a:bodyPr>
            <a:lstStyle/>
            <a:p>
              <a:r>
                <a:rPr lang="en-US" sz="2800">
                  <a:latin typeface="Symbol" charset="2"/>
                  <a:sym typeface="Symbol" charset="2"/>
                </a:rPr>
                <a:t>q</a:t>
              </a:r>
              <a:r>
                <a:rPr lang="en-US" sz="2800" baseline="-25000">
                  <a:latin typeface="Symbol" charset="2"/>
                  <a:sym typeface="Symbol" charset="2"/>
                </a:rPr>
                <a:t>1</a:t>
              </a:r>
              <a:endParaRPr lang="en-US" sz="2800">
                <a:latin typeface="Symbol" charset="2"/>
                <a:sym typeface="Symbol" charset="2"/>
              </a:endParaRPr>
            </a:p>
          </p:txBody>
        </p:sp>
        <p:sp>
          <p:nvSpPr>
            <p:cNvPr id="12310" name="Text Box 25"/>
            <p:cNvSpPr txBox="1">
              <a:spLocks noChangeArrowheads="1"/>
            </p:cNvSpPr>
            <p:nvPr/>
          </p:nvSpPr>
          <p:spPr bwMode="auto">
            <a:xfrm>
              <a:off x="3792" y="1872"/>
              <a:ext cx="309" cy="327"/>
            </a:xfrm>
            <a:prstGeom prst="rect">
              <a:avLst/>
            </a:prstGeom>
            <a:noFill/>
            <a:ln w="9525">
              <a:noFill/>
              <a:miter lim="800000"/>
              <a:headEnd/>
              <a:tailEnd/>
            </a:ln>
          </p:spPr>
          <p:txBody>
            <a:bodyPr wrap="none">
              <a:prstTxWarp prst="textNoShape">
                <a:avLst/>
              </a:prstTxWarp>
              <a:spAutoFit/>
            </a:bodyPr>
            <a:lstStyle/>
            <a:p>
              <a:r>
                <a:rPr lang="en-US" sz="2800">
                  <a:latin typeface="Symbol" charset="2"/>
                  <a:sym typeface="Symbol" charset="2"/>
                </a:rPr>
                <a:t></a:t>
              </a:r>
              <a:r>
                <a:rPr lang="en-US" sz="2800" baseline="-25000">
                  <a:latin typeface="Symbol" charset="2"/>
                  <a:sym typeface="Symbol" charset="2"/>
                </a:rPr>
                <a:t></a:t>
              </a:r>
              <a:endParaRPr lang="en-US" sz="2800">
                <a:latin typeface="Symbol" charset="2"/>
                <a:sym typeface="Symbol" charset="2"/>
              </a:endParaRPr>
            </a:p>
          </p:txBody>
        </p:sp>
        <p:sp>
          <p:nvSpPr>
            <p:cNvPr id="12311" name="Text Box 26"/>
            <p:cNvSpPr txBox="1">
              <a:spLocks noChangeArrowheads="1"/>
            </p:cNvSpPr>
            <p:nvPr/>
          </p:nvSpPr>
          <p:spPr bwMode="auto">
            <a:xfrm>
              <a:off x="2640" y="1056"/>
              <a:ext cx="850" cy="288"/>
            </a:xfrm>
            <a:prstGeom prst="rect">
              <a:avLst/>
            </a:prstGeom>
            <a:noFill/>
            <a:ln w="9525">
              <a:noFill/>
              <a:miter lim="800000"/>
              <a:headEnd/>
              <a:tailEnd/>
            </a:ln>
          </p:spPr>
          <p:txBody>
            <a:bodyPr wrap="none">
              <a:prstTxWarp prst="textNoShape">
                <a:avLst/>
              </a:prstTxWarp>
              <a:spAutoFit/>
            </a:bodyPr>
            <a:lstStyle/>
            <a:p>
              <a:r>
                <a:rPr lang="en-US">
                  <a:latin typeface="Symbol" charset="2"/>
                  <a:sym typeface="Symbol" charset="2"/>
                </a:rPr>
                <a:t>dq=q</a:t>
              </a:r>
              <a:r>
                <a:rPr lang="en-US" baseline="-25000">
                  <a:latin typeface="Symbol" charset="2"/>
                  <a:sym typeface="Symbol" charset="2"/>
                </a:rPr>
                <a:t>1</a:t>
              </a:r>
              <a:r>
                <a:rPr lang="en-US">
                  <a:latin typeface="Symbol" charset="2"/>
                  <a:sym typeface="Symbol" charset="2"/>
                </a:rPr>
                <a:t>-q</a:t>
              </a:r>
              <a:r>
                <a:rPr lang="en-US" baseline="-25000">
                  <a:latin typeface="Symbol" charset="2"/>
                  <a:sym typeface="Symbol" charset="2"/>
                </a:rPr>
                <a:t>2</a:t>
              </a:r>
              <a:endParaRPr lang="en-US">
                <a:latin typeface="Symbol" charset="2"/>
                <a:sym typeface="Symbol" charset="2"/>
              </a:endParaRPr>
            </a:p>
          </p:txBody>
        </p:sp>
        <p:sp>
          <p:nvSpPr>
            <p:cNvPr id="12312" name="Line 27"/>
            <p:cNvSpPr>
              <a:spLocks noChangeShapeType="1"/>
            </p:cNvSpPr>
            <p:nvPr/>
          </p:nvSpPr>
          <p:spPr bwMode="auto">
            <a:xfrm>
              <a:off x="2592" y="1440"/>
              <a:ext cx="0" cy="960"/>
            </a:xfrm>
            <a:prstGeom prst="line">
              <a:avLst/>
            </a:prstGeom>
            <a:noFill/>
            <a:ln w="19050">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12313" name="Text Box 28"/>
            <p:cNvSpPr txBox="1">
              <a:spLocks noChangeArrowheads="1"/>
            </p:cNvSpPr>
            <p:nvPr/>
          </p:nvSpPr>
          <p:spPr bwMode="auto">
            <a:xfrm>
              <a:off x="2208" y="1824"/>
              <a:ext cx="340" cy="288"/>
            </a:xfrm>
            <a:prstGeom prst="rect">
              <a:avLst/>
            </a:prstGeom>
            <a:noFill/>
            <a:ln w="9525">
              <a:noFill/>
              <a:miter lim="800000"/>
              <a:headEnd/>
              <a:tailEnd/>
            </a:ln>
          </p:spPr>
          <p:txBody>
            <a:bodyPr wrap="none">
              <a:prstTxWarp prst="textNoShape">
                <a:avLst/>
              </a:prstTxWarp>
              <a:spAutoFit/>
            </a:bodyPr>
            <a:lstStyle/>
            <a:p>
              <a:r>
                <a:rPr lang="en-US" i="1"/>
                <a:t>H</a:t>
              </a:r>
              <a:r>
                <a:rPr lang="en-US" i="1" baseline="-25000"/>
                <a:t>B</a:t>
              </a:r>
              <a:endParaRPr lang="en-US" i="1"/>
            </a:p>
          </p:txBody>
        </p:sp>
        <p:sp>
          <p:nvSpPr>
            <p:cNvPr id="12314" name="Text Box 29"/>
            <p:cNvSpPr txBox="1">
              <a:spLocks noChangeArrowheads="1"/>
            </p:cNvSpPr>
            <p:nvPr/>
          </p:nvSpPr>
          <p:spPr bwMode="auto">
            <a:xfrm>
              <a:off x="2496" y="2496"/>
              <a:ext cx="212" cy="288"/>
            </a:xfrm>
            <a:prstGeom prst="rect">
              <a:avLst/>
            </a:prstGeom>
            <a:noFill/>
            <a:ln w="9525">
              <a:noFill/>
              <a:miter lim="800000"/>
              <a:headEnd/>
              <a:tailEnd/>
            </a:ln>
          </p:spPr>
          <p:txBody>
            <a:bodyPr wrap="none">
              <a:prstTxWarp prst="textNoShape">
                <a:avLst/>
              </a:prstTxWarp>
              <a:spAutoFit/>
            </a:bodyPr>
            <a:lstStyle/>
            <a:p>
              <a:r>
                <a:rPr lang="en-US"/>
                <a:t>y</a:t>
              </a:r>
            </a:p>
          </p:txBody>
        </p:sp>
        <p:sp>
          <p:nvSpPr>
            <p:cNvPr id="12315" name="Line 30"/>
            <p:cNvSpPr>
              <a:spLocks noChangeShapeType="1"/>
            </p:cNvSpPr>
            <p:nvPr/>
          </p:nvSpPr>
          <p:spPr bwMode="auto">
            <a:xfrm>
              <a:off x="2736" y="2640"/>
              <a:ext cx="576"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12316" name="Line 31"/>
            <p:cNvSpPr>
              <a:spLocks noChangeShapeType="1"/>
            </p:cNvSpPr>
            <p:nvPr/>
          </p:nvSpPr>
          <p:spPr bwMode="auto">
            <a:xfrm>
              <a:off x="1872" y="2640"/>
              <a:ext cx="576"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12317" name="Text Box 32"/>
            <p:cNvSpPr txBox="1">
              <a:spLocks noChangeArrowheads="1"/>
            </p:cNvSpPr>
            <p:nvPr/>
          </p:nvSpPr>
          <p:spPr bwMode="auto">
            <a:xfrm>
              <a:off x="1094" y="2574"/>
              <a:ext cx="2943" cy="288"/>
            </a:xfrm>
            <a:prstGeom prst="rect">
              <a:avLst/>
            </a:prstGeom>
            <a:noFill/>
            <a:ln w="9525">
              <a:noFill/>
              <a:miter lim="800000"/>
              <a:headEnd/>
              <a:tailEnd/>
            </a:ln>
          </p:spPr>
          <p:txBody>
            <a:bodyPr wrap="none">
              <a:prstTxWarp prst="textNoShape">
                <a:avLst/>
              </a:prstTxWarp>
              <a:spAutoFit/>
            </a:bodyPr>
            <a:lstStyle/>
            <a:p>
              <a:r>
                <a:rPr lang="en-US"/>
                <a:t>Cool                                    Warm</a:t>
              </a:r>
            </a:p>
          </p:txBody>
        </p:sp>
        <p:sp>
          <p:nvSpPr>
            <p:cNvPr id="12318" name="Text Box 33"/>
            <p:cNvSpPr txBox="1">
              <a:spLocks noChangeArrowheads="1"/>
            </p:cNvSpPr>
            <p:nvPr/>
          </p:nvSpPr>
          <p:spPr bwMode="auto">
            <a:xfrm>
              <a:off x="768" y="1200"/>
              <a:ext cx="513" cy="288"/>
            </a:xfrm>
            <a:prstGeom prst="rect">
              <a:avLst/>
            </a:prstGeom>
            <a:noFill/>
            <a:ln w="9525">
              <a:noFill/>
              <a:miter lim="800000"/>
              <a:headEnd/>
              <a:tailEnd/>
            </a:ln>
          </p:spPr>
          <p:txBody>
            <a:bodyPr wrap="none">
              <a:prstTxWarp prst="textNoShape">
                <a:avLst/>
              </a:prstTxWarp>
              <a:spAutoFit/>
            </a:bodyPr>
            <a:lstStyle/>
            <a:p>
              <a:r>
                <a:rPr lang="en-US" i="1"/>
                <a:t>h</a:t>
              </a:r>
              <a:r>
                <a:rPr lang="en-US" i="1" baseline="-25000"/>
                <a:t>1</a:t>
              </a:r>
              <a:r>
                <a:rPr lang="en-US"/>
                <a:t>&gt;0</a:t>
              </a:r>
            </a:p>
          </p:txBody>
        </p:sp>
        <p:sp>
          <p:nvSpPr>
            <p:cNvPr id="12319" name="Text Box 34"/>
            <p:cNvSpPr txBox="1">
              <a:spLocks noChangeArrowheads="1"/>
            </p:cNvSpPr>
            <p:nvPr/>
          </p:nvSpPr>
          <p:spPr bwMode="auto">
            <a:xfrm>
              <a:off x="3792" y="1440"/>
              <a:ext cx="513" cy="288"/>
            </a:xfrm>
            <a:prstGeom prst="rect">
              <a:avLst/>
            </a:prstGeom>
            <a:noFill/>
            <a:ln w="9525">
              <a:noFill/>
              <a:miter lim="800000"/>
              <a:headEnd/>
              <a:tailEnd/>
            </a:ln>
          </p:spPr>
          <p:txBody>
            <a:bodyPr wrap="none">
              <a:prstTxWarp prst="textNoShape">
                <a:avLst/>
              </a:prstTxWarp>
              <a:spAutoFit/>
            </a:bodyPr>
            <a:lstStyle/>
            <a:p>
              <a:r>
                <a:rPr lang="en-US" i="1"/>
                <a:t>h</a:t>
              </a:r>
              <a:r>
                <a:rPr lang="en-US" i="1" baseline="-25000"/>
                <a:t>2</a:t>
              </a:r>
              <a:r>
                <a:rPr lang="en-US"/>
                <a:t>&gt;0</a:t>
              </a:r>
            </a:p>
          </p:txBody>
        </p:sp>
      </p:grpSp>
      <p:sp>
        <p:nvSpPr>
          <p:cNvPr id="12292" name="Rectangle 19"/>
          <p:cNvSpPr>
            <a:spLocks noChangeArrowheads="1"/>
          </p:cNvSpPr>
          <p:nvPr/>
        </p:nvSpPr>
        <p:spPr bwMode="auto">
          <a:xfrm>
            <a:off x="0" y="0"/>
            <a:ext cx="9144000" cy="9906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grpSp>
        <p:nvGrpSpPr>
          <p:cNvPr id="3" name="Group 21"/>
          <p:cNvGrpSpPr>
            <a:grpSpLocks/>
          </p:cNvGrpSpPr>
          <p:nvPr/>
        </p:nvGrpSpPr>
        <p:grpSpPr bwMode="auto">
          <a:xfrm>
            <a:off x="762000" y="5181600"/>
            <a:ext cx="4343400" cy="1676400"/>
            <a:chOff x="336" y="2928"/>
            <a:chExt cx="3360" cy="1296"/>
          </a:xfrm>
        </p:grpSpPr>
        <p:sp>
          <p:nvSpPr>
            <p:cNvPr id="12305" name="Line 7"/>
            <p:cNvSpPr>
              <a:spLocks noChangeShapeType="1"/>
            </p:cNvSpPr>
            <p:nvPr/>
          </p:nvSpPr>
          <p:spPr bwMode="auto">
            <a:xfrm>
              <a:off x="1968" y="2928"/>
              <a:ext cx="0" cy="1296"/>
            </a:xfrm>
            <a:prstGeom prst="line">
              <a:avLst/>
            </a:prstGeom>
            <a:noFill/>
            <a:ln w="28575">
              <a:solidFill>
                <a:schemeClr val="tx1"/>
              </a:solidFill>
              <a:round/>
              <a:headEnd type="triangle" w="med" len="med"/>
              <a:tailEnd/>
            </a:ln>
          </p:spPr>
          <p:txBody>
            <a:bodyPr wrap="none" anchor="ctr">
              <a:prstTxWarp prst="textNoShape">
                <a:avLst/>
              </a:prstTxWarp>
            </a:bodyPr>
            <a:lstStyle/>
            <a:p>
              <a:endParaRPr lang="en-US"/>
            </a:p>
          </p:txBody>
        </p:sp>
        <p:sp>
          <p:nvSpPr>
            <p:cNvPr id="12306" name="Line 8"/>
            <p:cNvSpPr>
              <a:spLocks noChangeShapeType="1"/>
            </p:cNvSpPr>
            <p:nvPr/>
          </p:nvSpPr>
          <p:spPr bwMode="auto">
            <a:xfrm>
              <a:off x="336" y="3600"/>
              <a:ext cx="336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12307" name="Line 9"/>
            <p:cNvSpPr>
              <a:spLocks noChangeShapeType="1"/>
            </p:cNvSpPr>
            <p:nvPr/>
          </p:nvSpPr>
          <p:spPr bwMode="auto">
            <a:xfrm flipV="1">
              <a:off x="384" y="3072"/>
              <a:ext cx="3264" cy="1008"/>
            </a:xfrm>
            <a:prstGeom prst="line">
              <a:avLst/>
            </a:prstGeom>
            <a:noFill/>
            <a:ln w="38100">
              <a:solidFill>
                <a:schemeClr val="tx1"/>
              </a:solidFill>
              <a:round/>
              <a:headEnd/>
              <a:tailEnd/>
            </a:ln>
          </p:spPr>
          <p:txBody>
            <a:bodyPr wrap="none" anchor="ctr">
              <a:prstTxWarp prst="textNoShape">
                <a:avLst/>
              </a:prstTxWarp>
            </a:bodyPr>
            <a:lstStyle/>
            <a:p>
              <a:endParaRPr lang="en-US"/>
            </a:p>
          </p:txBody>
        </p:sp>
        <p:graphicFrame>
          <p:nvGraphicFramePr>
            <p:cNvPr id="12290" name="Object 2"/>
            <p:cNvGraphicFramePr>
              <a:graphicFrameLocks noChangeAspect="1"/>
            </p:cNvGraphicFramePr>
            <p:nvPr/>
          </p:nvGraphicFramePr>
          <p:xfrm>
            <a:off x="2064" y="2928"/>
            <a:ext cx="864" cy="346"/>
          </p:xfrm>
          <a:graphic>
            <a:graphicData uri="http://schemas.openxmlformats.org/presentationml/2006/ole">
              <p:oleObj spid="_x0000_s76802" name="Equation" r:id="rId5" imgW="475488" imgH="173736" progId="Equation.DSMT4">
                <p:embed/>
              </p:oleObj>
            </a:graphicData>
          </a:graphic>
        </p:graphicFrame>
      </p:grpSp>
      <p:sp>
        <p:nvSpPr>
          <p:cNvPr id="12294" name="Text Box 18"/>
          <p:cNvSpPr txBox="1">
            <a:spLocks noChangeArrowheads="1"/>
          </p:cNvSpPr>
          <p:nvPr/>
        </p:nvSpPr>
        <p:spPr bwMode="auto">
          <a:xfrm>
            <a:off x="1219200" y="152400"/>
            <a:ext cx="5800725" cy="708025"/>
          </a:xfrm>
          <a:prstGeom prst="rect">
            <a:avLst/>
          </a:prstGeom>
          <a:noFill/>
          <a:ln w="9525">
            <a:noFill/>
            <a:miter lim="800000"/>
            <a:headEnd/>
            <a:tailEnd/>
          </a:ln>
        </p:spPr>
        <p:txBody>
          <a:bodyPr wrap="none">
            <a:prstTxWarp prst="textNoShape">
              <a:avLst/>
            </a:prstTxWarp>
            <a:spAutoFit/>
          </a:bodyPr>
          <a:lstStyle/>
          <a:p>
            <a:r>
              <a:rPr lang="en-US" sz="4000">
                <a:solidFill>
                  <a:schemeClr val="bg1"/>
                </a:solidFill>
              </a:rPr>
              <a:t>Test of stability: A  model</a:t>
            </a:r>
          </a:p>
        </p:txBody>
      </p:sp>
      <p:sp>
        <p:nvSpPr>
          <p:cNvPr id="12295" name="Line 11"/>
          <p:cNvSpPr>
            <a:spLocks noChangeShapeType="1"/>
          </p:cNvSpPr>
          <p:nvPr/>
        </p:nvSpPr>
        <p:spPr bwMode="auto">
          <a:xfrm>
            <a:off x="6477000" y="1752600"/>
            <a:ext cx="0" cy="2474913"/>
          </a:xfrm>
          <a:prstGeom prst="line">
            <a:avLst/>
          </a:prstGeom>
          <a:noFill/>
          <a:ln w="28575">
            <a:solidFill>
              <a:schemeClr val="tx1"/>
            </a:solidFill>
            <a:round/>
            <a:headEnd type="triangle" w="med" len="med"/>
            <a:tailEnd/>
          </a:ln>
        </p:spPr>
        <p:txBody>
          <a:bodyPr wrap="none" anchor="ctr">
            <a:prstTxWarp prst="textNoShape">
              <a:avLst/>
            </a:prstTxWarp>
          </a:bodyPr>
          <a:lstStyle/>
          <a:p>
            <a:endParaRPr lang="en-US"/>
          </a:p>
        </p:txBody>
      </p:sp>
      <p:sp>
        <p:nvSpPr>
          <p:cNvPr id="12296" name="Line 12"/>
          <p:cNvSpPr>
            <a:spLocks noChangeShapeType="1"/>
          </p:cNvSpPr>
          <p:nvPr/>
        </p:nvSpPr>
        <p:spPr bwMode="auto">
          <a:xfrm>
            <a:off x="6477000" y="4205288"/>
            <a:ext cx="179705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12297" name="Line 13"/>
          <p:cNvSpPr>
            <a:spLocks noChangeShapeType="1"/>
          </p:cNvSpPr>
          <p:nvPr/>
        </p:nvSpPr>
        <p:spPr bwMode="auto">
          <a:xfrm flipV="1">
            <a:off x="7115175" y="3443288"/>
            <a:ext cx="0" cy="784225"/>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12298" name="Line 14"/>
          <p:cNvSpPr>
            <a:spLocks noChangeShapeType="1"/>
          </p:cNvSpPr>
          <p:nvPr/>
        </p:nvSpPr>
        <p:spPr bwMode="auto">
          <a:xfrm flipV="1">
            <a:off x="7115175" y="3019425"/>
            <a:ext cx="522288" cy="423863"/>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12299" name="Line 15"/>
          <p:cNvSpPr>
            <a:spLocks noChangeShapeType="1"/>
          </p:cNvSpPr>
          <p:nvPr/>
        </p:nvSpPr>
        <p:spPr bwMode="auto">
          <a:xfrm flipV="1">
            <a:off x="7637463" y="1873250"/>
            <a:ext cx="0" cy="1146175"/>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12300" name="Text Box 20"/>
          <p:cNvSpPr txBox="1">
            <a:spLocks noChangeArrowheads="1"/>
          </p:cNvSpPr>
          <p:nvPr/>
        </p:nvSpPr>
        <p:spPr bwMode="auto">
          <a:xfrm>
            <a:off x="6105525" y="2657475"/>
            <a:ext cx="361950" cy="519113"/>
          </a:xfrm>
          <a:prstGeom prst="rect">
            <a:avLst/>
          </a:prstGeom>
          <a:noFill/>
          <a:ln w="9525">
            <a:noFill/>
            <a:miter lim="800000"/>
            <a:headEnd/>
            <a:tailEnd/>
          </a:ln>
        </p:spPr>
        <p:txBody>
          <a:bodyPr wrap="none">
            <a:prstTxWarp prst="textNoShape">
              <a:avLst/>
            </a:prstTxWarp>
            <a:spAutoFit/>
          </a:bodyPr>
          <a:lstStyle/>
          <a:p>
            <a:r>
              <a:rPr lang="en-US" sz="2800"/>
              <a:t>z</a:t>
            </a:r>
          </a:p>
        </p:txBody>
      </p:sp>
      <p:sp>
        <p:nvSpPr>
          <p:cNvPr id="12301" name="Text Box 35"/>
          <p:cNvSpPr txBox="1">
            <a:spLocks noChangeArrowheads="1"/>
          </p:cNvSpPr>
          <p:nvPr/>
        </p:nvSpPr>
        <p:spPr bwMode="auto">
          <a:xfrm>
            <a:off x="288925" y="1190625"/>
            <a:ext cx="2741613" cy="457200"/>
          </a:xfrm>
          <a:prstGeom prst="rect">
            <a:avLst/>
          </a:prstGeom>
          <a:noFill/>
          <a:ln w="9525">
            <a:noFill/>
            <a:miter lim="800000"/>
            <a:headEnd/>
            <a:tailEnd/>
          </a:ln>
        </p:spPr>
        <p:txBody>
          <a:bodyPr wrap="none">
            <a:prstTxWarp prst="textNoShape">
              <a:avLst/>
            </a:prstTxWarp>
            <a:spAutoFit/>
          </a:bodyPr>
          <a:lstStyle/>
          <a:p>
            <a:r>
              <a:rPr lang="en-US">
                <a:solidFill>
                  <a:srgbClr val="BA1D20"/>
                </a:solidFill>
              </a:rPr>
              <a:t>(a) </a:t>
            </a:r>
            <a:r>
              <a:rPr lang="en-US" u="sng">
                <a:solidFill>
                  <a:srgbClr val="BA1D20"/>
                </a:solidFill>
              </a:rPr>
              <a:t>Model structure</a:t>
            </a:r>
            <a:endParaRPr lang="en-US">
              <a:solidFill>
                <a:srgbClr val="BA1D20"/>
              </a:solidFill>
            </a:endParaRPr>
          </a:p>
        </p:txBody>
      </p:sp>
      <p:sp>
        <p:nvSpPr>
          <p:cNvPr id="12302" name="Text Box 37"/>
          <p:cNvSpPr txBox="1">
            <a:spLocks noChangeArrowheads="1"/>
          </p:cNvSpPr>
          <p:nvPr/>
        </p:nvSpPr>
        <p:spPr bwMode="auto">
          <a:xfrm>
            <a:off x="6003925" y="1190625"/>
            <a:ext cx="2759075" cy="457200"/>
          </a:xfrm>
          <a:prstGeom prst="rect">
            <a:avLst/>
          </a:prstGeom>
          <a:noFill/>
          <a:ln w="9525">
            <a:noFill/>
            <a:miter lim="800000"/>
            <a:headEnd/>
            <a:tailEnd/>
          </a:ln>
        </p:spPr>
        <p:txBody>
          <a:bodyPr wrap="none">
            <a:prstTxWarp prst="textNoShape">
              <a:avLst/>
            </a:prstTxWarp>
            <a:spAutoFit/>
          </a:bodyPr>
          <a:lstStyle/>
          <a:p>
            <a:r>
              <a:rPr lang="en-US">
                <a:solidFill>
                  <a:srgbClr val="BA1D20"/>
                </a:solidFill>
              </a:rPr>
              <a:t>(b) </a:t>
            </a:r>
            <a:r>
              <a:rPr lang="en-US" u="sng">
                <a:solidFill>
                  <a:srgbClr val="BA1D20"/>
                </a:solidFill>
              </a:rPr>
              <a:t>Vertical stability</a:t>
            </a:r>
            <a:endParaRPr lang="en-US">
              <a:solidFill>
                <a:srgbClr val="BA1D20"/>
              </a:solidFill>
            </a:endParaRPr>
          </a:p>
        </p:txBody>
      </p:sp>
      <p:sp>
        <p:nvSpPr>
          <p:cNvPr id="12303" name="Text Box 38"/>
          <p:cNvSpPr txBox="1">
            <a:spLocks noChangeArrowheads="1"/>
          </p:cNvSpPr>
          <p:nvPr/>
        </p:nvSpPr>
        <p:spPr bwMode="auto">
          <a:xfrm>
            <a:off x="304800" y="4648200"/>
            <a:ext cx="4046538" cy="457200"/>
          </a:xfrm>
          <a:prstGeom prst="rect">
            <a:avLst/>
          </a:prstGeom>
          <a:noFill/>
          <a:ln w="9525">
            <a:noFill/>
            <a:miter lim="800000"/>
            <a:headEnd/>
            <a:tailEnd/>
          </a:ln>
        </p:spPr>
        <p:txBody>
          <a:bodyPr wrap="none">
            <a:prstTxWarp prst="textNoShape">
              <a:avLst/>
            </a:prstTxWarp>
            <a:spAutoFit/>
          </a:bodyPr>
          <a:lstStyle/>
          <a:p>
            <a:r>
              <a:rPr lang="en-US">
                <a:solidFill>
                  <a:srgbClr val="BA1D20"/>
                </a:solidFill>
              </a:rPr>
              <a:t>(c) </a:t>
            </a:r>
            <a:r>
              <a:rPr lang="en-US" u="sng">
                <a:solidFill>
                  <a:srgbClr val="BA1D20"/>
                </a:solidFill>
              </a:rPr>
              <a:t>Zonal velocity distribution</a:t>
            </a:r>
            <a:endParaRPr lang="en-US">
              <a:solidFill>
                <a:srgbClr val="BA1D20"/>
              </a:solidFill>
            </a:endParaRPr>
          </a:p>
        </p:txBody>
      </p:sp>
      <p:sp>
        <p:nvSpPr>
          <p:cNvPr id="12304" name="Text Box 40"/>
          <p:cNvSpPr txBox="1">
            <a:spLocks noChangeArrowheads="1"/>
          </p:cNvSpPr>
          <p:nvPr/>
        </p:nvSpPr>
        <p:spPr bwMode="auto">
          <a:xfrm>
            <a:off x="5638800" y="4724400"/>
            <a:ext cx="3276600" cy="1938338"/>
          </a:xfrm>
          <a:prstGeom prst="rect">
            <a:avLst/>
          </a:prstGeom>
          <a:noFill/>
          <a:ln w="28575">
            <a:solidFill>
              <a:schemeClr val="tx1"/>
            </a:solidFill>
            <a:miter lim="800000"/>
            <a:headEnd/>
            <a:tailEnd/>
          </a:ln>
        </p:spPr>
        <p:txBody>
          <a:bodyPr>
            <a:prstTxWarp prst="textNoShape">
              <a:avLst/>
            </a:prstTxWarp>
            <a:spAutoFit/>
          </a:bodyPr>
          <a:lstStyle/>
          <a:p>
            <a:pPr>
              <a:spcBef>
                <a:spcPct val="50000"/>
              </a:spcBef>
            </a:pPr>
            <a:r>
              <a:rPr lang="en-US">
                <a:solidFill>
                  <a:srgbClr val="BA1D20"/>
                </a:solidFill>
              </a:rPr>
              <a:t>What is the value of U gradient that renders the cross-equatorial flow inertially unstable?</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8" name="Rectangle 6"/>
          <p:cNvSpPr>
            <a:spLocks noChangeArrowheads="1"/>
          </p:cNvSpPr>
          <p:nvPr/>
        </p:nvSpPr>
        <p:spPr bwMode="auto">
          <a:xfrm>
            <a:off x="1066800" y="762000"/>
            <a:ext cx="5029200" cy="3962400"/>
          </a:xfrm>
          <a:prstGeom prst="rect">
            <a:avLst/>
          </a:prstGeom>
          <a:solidFill>
            <a:schemeClr val="accent1"/>
          </a:solidFill>
          <a:ln w="28575">
            <a:solidFill>
              <a:schemeClr val="tx1"/>
            </a:solidFill>
            <a:round/>
            <a:headEnd/>
            <a:tailEnd/>
          </a:ln>
        </p:spPr>
        <p:txBody>
          <a:bodyPr>
            <a:prstTxWarp prst="textNoShape">
              <a:avLst/>
            </a:prstTxWarp>
          </a:bodyPr>
          <a:lstStyle/>
          <a:p>
            <a:endParaRPr lang="en-US"/>
          </a:p>
        </p:txBody>
      </p:sp>
      <p:graphicFrame>
        <p:nvGraphicFramePr>
          <p:cNvPr id="13314" name="Object 2"/>
          <p:cNvGraphicFramePr>
            <a:graphicFrameLocks noChangeAspect="1"/>
          </p:cNvGraphicFramePr>
          <p:nvPr/>
        </p:nvGraphicFramePr>
        <p:xfrm>
          <a:off x="1676400" y="2171700"/>
          <a:ext cx="4038600" cy="1211263"/>
        </p:xfrm>
        <a:graphic>
          <a:graphicData uri="http://schemas.openxmlformats.org/presentationml/2006/ole">
            <p:oleObj spid="_x0000_s78850" r:id="rId4" imgW="1524000" imgH="445008" progId="Equation.DSMT4">
              <p:embed/>
            </p:oleObj>
          </a:graphicData>
        </a:graphic>
      </p:graphicFrame>
      <p:graphicFrame>
        <p:nvGraphicFramePr>
          <p:cNvPr id="13315" name="Object 3"/>
          <p:cNvGraphicFramePr>
            <a:graphicFrameLocks noChangeAspect="1"/>
          </p:cNvGraphicFramePr>
          <p:nvPr/>
        </p:nvGraphicFramePr>
        <p:xfrm>
          <a:off x="1676400" y="838200"/>
          <a:ext cx="4114800" cy="1096963"/>
        </p:xfrm>
        <a:graphic>
          <a:graphicData uri="http://schemas.openxmlformats.org/presentationml/2006/ole">
            <p:oleObj spid="_x0000_s78851" r:id="rId5" imgW="1624584" imgH="432816" progId="Equation.3">
              <p:embed/>
            </p:oleObj>
          </a:graphicData>
        </a:graphic>
      </p:graphicFrame>
      <p:graphicFrame>
        <p:nvGraphicFramePr>
          <p:cNvPr id="13316" name="Object 4"/>
          <p:cNvGraphicFramePr>
            <a:graphicFrameLocks noChangeAspect="1"/>
          </p:cNvGraphicFramePr>
          <p:nvPr/>
        </p:nvGraphicFramePr>
        <p:xfrm>
          <a:off x="1676400" y="3530600"/>
          <a:ext cx="3429000" cy="1147763"/>
        </p:xfrm>
        <a:graphic>
          <a:graphicData uri="http://schemas.openxmlformats.org/presentationml/2006/ole">
            <p:oleObj spid="_x0000_s78852" r:id="rId6" imgW="1091184" imgH="432816" progId="Equation.DSMT4">
              <p:embed/>
            </p:oleObj>
          </a:graphicData>
        </a:graphic>
      </p:graphicFrame>
      <p:graphicFrame>
        <p:nvGraphicFramePr>
          <p:cNvPr id="13317" name="Object 5"/>
          <p:cNvGraphicFramePr>
            <a:graphicFrameLocks noChangeAspect="1"/>
          </p:cNvGraphicFramePr>
          <p:nvPr/>
        </p:nvGraphicFramePr>
        <p:xfrm>
          <a:off x="4038600" y="4876800"/>
          <a:ext cx="3429000" cy="979488"/>
        </p:xfrm>
        <a:graphic>
          <a:graphicData uri="http://schemas.openxmlformats.org/presentationml/2006/ole">
            <p:oleObj spid="_x0000_s78853" name="Equation" r:id="rId7" imgW="1243584" imgH="292608" progId="Equation.DSMT4">
              <p:embed/>
            </p:oleObj>
          </a:graphicData>
        </a:graphic>
      </p:graphicFrame>
      <p:sp>
        <p:nvSpPr>
          <p:cNvPr id="13319" name="TextBox 5"/>
          <p:cNvSpPr txBox="1">
            <a:spLocks noChangeArrowheads="1"/>
          </p:cNvSpPr>
          <p:nvPr/>
        </p:nvSpPr>
        <p:spPr bwMode="auto">
          <a:xfrm>
            <a:off x="3886200" y="6019800"/>
            <a:ext cx="5257800" cy="461963"/>
          </a:xfrm>
          <a:prstGeom prst="rect">
            <a:avLst/>
          </a:prstGeom>
          <a:noFill/>
          <a:ln w="9525">
            <a:noFill/>
            <a:miter lim="800000"/>
            <a:headEnd/>
            <a:tailEnd/>
          </a:ln>
        </p:spPr>
        <p:txBody>
          <a:bodyPr>
            <a:prstTxWarp prst="textNoShape">
              <a:avLst/>
            </a:prstTxWarp>
            <a:spAutoFit/>
          </a:bodyPr>
          <a:lstStyle/>
          <a:p>
            <a:r>
              <a:rPr lang="en-US"/>
              <a:t>Tomas, Holton &amp; Webster (2000)</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42" name="Rectangle 38"/>
          <p:cNvSpPr>
            <a:spLocks noChangeArrowheads="1"/>
          </p:cNvSpPr>
          <p:nvPr/>
        </p:nvSpPr>
        <p:spPr bwMode="auto">
          <a:xfrm>
            <a:off x="304800" y="5638800"/>
            <a:ext cx="2971800" cy="990600"/>
          </a:xfrm>
          <a:prstGeom prst="rect">
            <a:avLst/>
          </a:prstGeom>
          <a:solidFill>
            <a:schemeClr val="accent1"/>
          </a:solidFill>
          <a:ln w="28575">
            <a:solidFill>
              <a:schemeClr val="tx1"/>
            </a:solidFill>
            <a:round/>
            <a:headEnd/>
            <a:tailEnd/>
          </a:ln>
        </p:spPr>
        <p:txBody>
          <a:bodyPr>
            <a:prstTxWarp prst="textNoShape">
              <a:avLst/>
            </a:prstTxWarp>
          </a:bodyPr>
          <a:lstStyle/>
          <a:p>
            <a:endParaRPr lang="en-US"/>
          </a:p>
        </p:txBody>
      </p:sp>
      <p:sp>
        <p:nvSpPr>
          <p:cNvPr id="14343" name="Rectangle 30"/>
          <p:cNvSpPr>
            <a:spLocks noChangeArrowheads="1"/>
          </p:cNvSpPr>
          <p:nvPr/>
        </p:nvSpPr>
        <p:spPr bwMode="auto">
          <a:xfrm>
            <a:off x="5029200" y="2133600"/>
            <a:ext cx="3581400" cy="1143000"/>
          </a:xfrm>
          <a:prstGeom prst="rect">
            <a:avLst/>
          </a:prstGeom>
          <a:solidFill>
            <a:schemeClr val="accent1"/>
          </a:solidFill>
          <a:ln w="28575">
            <a:solidFill>
              <a:schemeClr val="tx1"/>
            </a:solidFill>
            <a:round/>
            <a:headEnd/>
            <a:tailEnd/>
          </a:ln>
        </p:spPr>
        <p:txBody>
          <a:bodyPr>
            <a:prstTxWarp prst="textNoShape">
              <a:avLst/>
            </a:prstTxWarp>
          </a:bodyPr>
          <a:lstStyle/>
          <a:p>
            <a:endParaRPr lang="en-US"/>
          </a:p>
        </p:txBody>
      </p:sp>
      <p:pic>
        <p:nvPicPr>
          <p:cNvPr id="14344" name="Picture 39"/>
          <p:cNvPicPr>
            <a:picLocks noChangeAspect="1" noChangeArrowheads="1"/>
          </p:cNvPicPr>
          <p:nvPr/>
        </p:nvPicPr>
        <p:blipFill>
          <a:blip r:embed="rId4"/>
          <a:srcRect/>
          <a:stretch>
            <a:fillRect/>
          </a:stretch>
        </p:blipFill>
        <p:spPr bwMode="auto">
          <a:xfrm>
            <a:off x="304800" y="381000"/>
            <a:ext cx="8074025" cy="1392238"/>
          </a:xfrm>
          <a:prstGeom prst="rect">
            <a:avLst/>
          </a:prstGeom>
          <a:noFill/>
          <a:ln w="9525">
            <a:noFill/>
            <a:miter lim="800000"/>
            <a:headEnd/>
            <a:tailEnd/>
          </a:ln>
        </p:spPr>
      </p:pic>
      <p:sp>
        <p:nvSpPr>
          <p:cNvPr id="14345" name="Rectangle 8"/>
          <p:cNvSpPr>
            <a:spLocks noChangeArrowheads="1"/>
          </p:cNvSpPr>
          <p:nvPr/>
        </p:nvSpPr>
        <p:spPr bwMode="auto">
          <a:xfrm>
            <a:off x="457200" y="228600"/>
            <a:ext cx="7696200" cy="1371600"/>
          </a:xfrm>
          <a:prstGeom prst="rect">
            <a:avLst/>
          </a:prstGeom>
          <a:noFill/>
          <a:ln w="38100">
            <a:solidFill>
              <a:srgbClr val="BA1D20"/>
            </a:solidFill>
            <a:miter lim="800000"/>
            <a:headEnd/>
            <a:tailEnd/>
          </a:ln>
        </p:spPr>
        <p:txBody>
          <a:bodyPr wrap="none" anchor="ctr">
            <a:prstTxWarp prst="textNoShape">
              <a:avLst/>
            </a:prstTxWarp>
          </a:bodyPr>
          <a:lstStyle/>
          <a:p>
            <a:endParaRPr lang="en-US"/>
          </a:p>
        </p:txBody>
      </p:sp>
      <p:graphicFrame>
        <p:nvGraphicFramePr>
          <p:cNvPr id="14338" name="Object 2"/>
          <p:cNvGraphicFramePr>
            <a:graphicFrameLocks noChangeAspect="1"/>
          </p:cNvGraphicFramePr>
          <p:nvPr/>
        </p:nvGraphicFramePr>
        <p:xfrm>
          <a:off x="533400" y="2382838"/>
          <a:ext cx="3124200" cy="741362"/>
        </p:xfrm>
        <a:graphic>
          <a:graphicData uri="http://schemas.openxmlformats.org/presentationml/2006/ole">
            <p:oleObj spid="_x0000_s80898" r:id="rId5" imgW="1033272" imgH="204216" progId="Equation.3">
              <p:embed/>
            </p:oleObj>
          </a:graphicData>
        </a:graphic>
      </p:graphicFrame>
      <p:graphicFrame>
        <p:nvGraphicFramePr>
          <p:cNvPr id="14339" name="Object 3"/>
          <p:cNvGraphicFramePr>
            <a:graphicFrameLocks noChangeAspect="1"/>
          </p:cNvGraphicFramePr>
          <p:nvPr/>
        </p:nvGraphicFramePr>
        <p:xfrm>
          <a:off x="304800" y="3913188"/>
          <a:ext cx="3810000" cy="1039812"/>
        </p:xfrm>
        <a:graphic>
          <a:graphicData uri="http://schemas.openxmlformats.org/presentationml/2006/ole">
            <p:oleObj spid="_x0000_s80899" r:id="rId6" imgW="1395984" imgH="393192" progId="Equation.3">
              <p:embed/>
            </p:oleObj>
          </a:graphicData>
        </a:graphic>
      </p:graphicFrame>
      <p:graphicFrame>
        <p:nvGraphicFramePr>
          <p:cNvPr id="14340" name="Object 4"/>
          <p:cNvGraphicFramePr>
            <a:graphicFrameLocks noChangeAspect="1"/>
          </p:cNvGraphicFramePr>
          <p:nvPr/>
        </p:nvGraphicFramePr>
        <p:xfrm>
          <a:off x="685800" y="5653088"/>
          <a:ext cx="2286000" cy="747712"/>
        </p:xfrm>
        <a:graphic>
          <a:graphicData uri="http://schemas.openxmlformats.org/presentationml/2006/ole">
            <p:oleObj spid="_x0000_s80900" r:id="rId7" imgW="780288" imgH="204216" progId="Equation.3">
              <p:embed/>
            </p:oleObj>
          </a:graphicData>
        </a:graphic>
      </p:graphicFrame>
      <p:sp>
        <p:nvSpPr>
          <p:cNvPr id="14346" name="Rectangle 17"/>
          <p:cNvSpPr>
            <a:spLocks noChangeArrowheads="1"/>
          </p:cNvSpPr>
          <p:nvPr/>
        </p:nvSpPr>
        <p:spPr bwMode="auto">
          <a:xfrm>
            <a:off x="6477000" y="51847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14347" name="Line 28"/>
          <p:cNvSpPr>
            <a:spLocks noChangeShapeType="1"/>
          </p:cNvSpPr>
          <p:nvPr/>
        </p:nvSpPr>
        <p:spPr bwMode="auto">
          <a:xfrm>
            <a:off x="1066800" y="1600200"/>
            <a:ext cx="0" cy="914400"/>
          </a:xfrm>
          <a:prstGeom prst="line">
            <a:avLst/>
          </a:prstGeom>
          <a:noFill/>
          <a:ln w="38100">
            <a:solidFill>
              <a:srgbClr val="BA1D20"/>
            </a:solidFill>
            <a:round/>
            <a:headEnd/>
            <a:tailEnd type="triangle" w="med" len="med"/>
          </a:ln>
        </p:spPr>
        <p:txBody>
          <a:bodyPr wrap="none" anchor="ctr">
            <a:prstTxWarp prst="textNoShape">
              <a:avLst/>
            </a:prstTxWarp>
          </a:bodyPr>
          <a:lstStyle/>
          <a:p>
            <a:endParaRPr lang="en-US"/>
          </a:p>
        </p:txBody>
      </p:sp>
      <p:sp>
        <p:nvSpPr>
          <p:cNvPr id="14348" name="Line 29"/>
          <p:cNvSpPr>
            <a:spLocks noChangeShapeType="1"/>
          </p:cNvSpPr>
          <p:nvPr/>
        </p:nvSpPr>
        <p:spPr bwMode="auto">
          <a:xfrm>
            <a:off x="1066800" y="3276600"/>
            <a:ext cx="0" cy="914400"/>
          </a:xfrm>
          <a:prstGeom prst="line">
            <a:avLst/>
          </a:prstGeom>
          <a:noFill/>
          <a:ln w="38100">
            <a:solidFill>
              <a:srgbClr val="BA1D20"/>
            </a:solidFill>
            <a:round/>
            <a:headEnd/>
            <a:tailEnd type="triangle" w="med" len="med"/>
          </a:ln>
        </p:spPr>
        <p:txBody>
          <a:bodyPr wrap="none" anchor="ctr">
            <a:prstTxWarp prst="textNoShape">
              <a:avLst/>
            </a:prstTxWarp>
          </a:bodyPr>
          <a:lstStyle/>
          <a:p>
            <a:endParaRPr lang="en-US"/>
          </a:p>
        </p:txBody>
      </p:sp>
      <p:sp>
        <p:nvSpPr>
          <p:cNvPr id="14349" name="Line 30"/>
          <p:cNvSpPr>
            <a:spLocks noChangeShapeType="1"/>
          </p:cNvSpPr>
          <p:nvPr/>
        </p:nvSpPr>
        <p:spPr bwMode="auto">
          <a:xfrm>
            <a:off x="1066800" y="4724400"/>
            <a:ext cx="0" cy="914400"/>
          </a:xfrm>
          <a:prstGeom prst="line">
            <a:avLst/>
          </a:prstGeom>
          <a:noFill/>
          <a:ln w="38100">
            <a:solidFill>
              <a:srgbClr val="BA1D20"/>
            </a:solidFill>
            <a:round/>
            <a:headEnd/>
            <a:tailEnd type="triangle" w="med" len="med"/>
          </a:ln>
        </p:spPr>
        <p:txBody>
          <a:bodyPr wrap="none" anchor="ctr">
            <a:prstTxWarp prst="textNoShape">
              <a:avLst/>
            </a:prstTxWarp>
          </a:bodyPr>
          <a:lstStyle/>
          <a:p>
            <a:endParaRPr lang="en-US"/>
          </a:p>
        </p:txBody>
      </p:sp>
      <p:sp>
        <p:nvSpPr>
          <p:cNvPr id="14350" name="Text Box 31"/>
          <p:cNvSpPr txBox="1">
            <a:spLocks noChangeArrowheads="1"/>
          </p:cNvSpPr>
          <p:nvPr/>
        </p:nvSpPr>
        <p:spPr bwMode="auto">
          <a:xfrm>
            <a:off x="1279525" y="1876425"/>
            <a:ext cx="1250950" cy="457200"/>
          </a:xfrm>
          <a:prstGeom prst="rect">
            <a:avLst/>
          </a:prstGeom>
          <a:noFill/>
          <a:ln w="9525">
            <a:noFill/>
            <a:miter lim="800000"/>
            <a:headEnd/>
            <a:tailEnd/>
          </a:ln>
        </p:spPr>
        <p:txBody>
          <a:bodyPr wrap="none">
            <a:prstTxWarp prst="textNoShape">
              <a:avLst/>
            </a:prstTxWarp>
            <a:spAutoFit/>
          </a:bodyPr>
          <a:lstStyle/>
          <a:p>
            <a:r>
              <a:rPr lang="en-US">
                <a:solidFill>
                  <a:srgbClr val="BA1D20"/>
                </a:solidFill>
              </a:rPr>
              <a:t>assume</a:t>
            </a:r>
          </a:p>
        </p:txBody>
      </p:sp>
      <p:sp>
        <p:nvSpPr>
          <p:cNvPr id="14351" name="Text Box 32"/>
          <p:cNvSpPr txBox="1">
            <a:spLocks noChangeArrowheads="1"/>
          </p:cNvSpPr>
          <p:nvPr/>
        </p:nvSpPr>
        <p:spPr bwMode="auto">
          <a:xfrm>
            <a:off x="1295400" y="3476625"/>
            <a:ext cx="1811338" cy="457200"/>
          </a:xfrm>
          <a:prstGeom prst="rect">
            <a:avLst/>
          </a:prstGeom>
          <a:noFill/>
          <a:ln w="9525">
            <a:noFill/>
            <a:miter lim="800000"/>
            <a:headEnd/>
            <a:tailEnd/>
          </a:ln>
        </p:spPr>
        <p:txBody>
          <a:bodyPr wrap="none">
            <a:prstTxWarp prst="textNoShape">
              <a:avLst/>
            </a:prstTxWarp>
            <a:spAutoFit/>
          </a:bodyPr>
          <a:lstStyle/>
          <a:p>
            <a:r>
              <a:rPr lang="en-US">
                <a:solidFill>
                  <a:srgbClr val="BA1D20"/>
                </a:solidFill>
              </a:rPr>
              <a:t>eigenvalues</a:t>
            </a:r>
          </a:p>
        </p:txBody>
      </p:sp>
      <p:sp>
        <p:nvSpPr>
          <p:cNvPr id="14352" name="Text Box 33"/>
          <p:cNvSpPr txBox="1">
            <a:spLocks noChangeArrowheads="1"/>
          </p:cNvSpPr>
          <p:nvPr/>
        </p:nvSpPr>
        <p:spPr bwMode="auto">
          <a:xfrm>
            <a:off x="1355725" y="5029200"/>
            <a:ext cx="1641475" cy="457200"/>
          </a:xfrm>
          <a:prstGeom prst="rect">
            <a:avLst/>
          </a:prstGeom>
          <a:noFill/>
          <a:ln w="9525">
            <a:noFill/>
            <a:miter lim="800000"/>
            <a:headEnd/>
            <a:tailEnd/>
          </a:ln>
        </p:spPr>
        <p:txBody>
          <a:bodyPr wrap="none">
            <a:prstTxWarp prst="textNoShape">
              <a:avLst/>
            </a:prstTxWarp>
            <a:spAutoFit/>
          </a:bodyPr>
          <a:lstStyle/>
          <a:p>
            <a:r>
              <a:rPr lang="en-US">
                <a:solidFill>
                  <a:srgbClr val="BA1D20"/>
                </a:solidFill>
              </a:rPr>
              <a:t>conditional</a:t>
            </a:r>
          </a:p>
        </p:txBody>
      </p:sp>
      <p:graphicFrame>
        <p:nvGraphicFramePr>
          <p:cNvPr id="14341" name="Object 5"/>
          <p:cNvGraphicFramePr>
            <a:graphicFrameLocks noChangeAspect="1"/>
          </p:cNvGraphicFramePr>
          <p:nvPr/>
        </p:nvGraphicFramePr>
        <p:xfrm>
          <a:off x="5105400" y="2209800"/>
          <a:ext cx="3429000" cy="979488"/>
        </p:xfrm>
        <a:graphic>
          <a:graphicData uri="http://schemas.openxmlformats.org/presentationml/2006/ole">
            <p:oleObj spid="_x0000_s80901" name="Equation" r:id="rId8" imgW="1243584" imgH="292608" progId="Equation.DSMT4">
              <p:embed/>
            </p:oleObj>
          </a:graphicData>
        </a:graphic>
      </p:graphicFrame>
      <p:sp>
        <p:nvSpPr>
          <p:cNvPr id="14353" name="Line 29"/>
          <p:cNvSpPr>
            <a:spLocks noChangeShapeType="1"/>
          </p:cNvSpPr>
          <p:nvPr/>
        </p:nvSpPr>
        <p:spPr bwMode="auto">
          <a:xfrm>
            <a:off x="6858000" y="3276600"/>
            <a:ext cx="0" cy="1295400"/>
          </a:xfrm>
          <a:prstGeom prst="line">
            <a:avLst/>
          </a:prstGeom>
          <a:noFill/>
          <a:ln w="57150">
            <a:solidFill>
              <a:srgbClr val="000000"/>
            </a:solidFill>
            <a:round/>
            <a:headEnd/>
            <a:tailEnd type="triangle" w="med" len="med"/>
          </a:ln>
        </p:spPr>
        <p:txBody>
          <a:bodyPr wrap="none" anchor="ctr">
            <a:prstTxWarp prst="textNoShape">
              <a:avLst/>
            </a:prstTxWarp>
          </a:bodyPr>
          <a:lstStyle/>
          <a:p>
            <a:endParaRPr lang="en-US"/>
          </a:p>
        </p:txBody>
      </p:sp>
      <p:cxnSp>
        <p:nvCxnSpPr>
          <p:cNvPr id="14354" name="Straight Connector 35"/>
          <p:cNvCxnSpPr>
            <a:cxnSpLocks noChangeShapeType="1"/>
          </p:cNvCxnSpPr>
          <p:nvPr/>
        </p:nvCxnSpPr>
        <p:spPr bwMode="auto">
          <a:xfrm>
            <a:off x="3276600" y="6019800"/>
            <a:ext cx="1828800" cy="1588"/>
          </a:xfrm>
          <a:prstGeom prst="line">
            <a:avLst/>
          </a:prstGeom>
          <a:noFill/>
          <a:ln w="57150">
            <a:solidFill>
              <a:schemeClr val="tx1"/>
            </a:solidFill>
            <a:round/>
            <a:headEnd/>
            <a:tailEnd type="triangle" w="med" len="med"/>
          </a:ln>
        </p:spPr>
      </p:cxnSp>
      <p:sp>
        <p:nvSpPr>
          <p:cNvPr id="14355" name="TextBox 36"/>
          <p:cNvSpPr txBox="1">
            <a:spLocks noChangeArrowheads="1"/>
          </p:cNvSpPr>
          <p:nvPr/>
        </p:nvSpPr>
        <p:spPr bwMode="auto">
          <a:xfrm>
            <a:off x="5105400" y="4535488"/>
            <a:ext cx="3733800" cy="2246312"/>
          </a:xfrm>
          <a:prstGeom prst="rect">
            <a:avLst/>
          </a:prstGeom>
          <a:solidFill>
            <a:srgbClr val="CCFFCC"/>
          </a:solidFill>
          <a:ln w="38100">
            <a:solidFill>
              <a:schemeClr val="tx1"/>
            </a:solidFill>
            <a:round/>
            <a:headEnd/>
            <a:tailEnd/>
          </a:ln>
        </p:spPr>
        <p:txBody>
          <a:bodyPr>
            <a:prstTxWarp prst="textNoShape">
              <a:avLst/>
            </a:prstTxWarp>
            <a:spAutoFit/>
          </a:bodyPr>
          <a:lstStyle/>
          <a:p>
            <a:pPr algn="ctr"/>
            <a:r>
              <a:rPr lang="en-US" sz="2800"/>
              <a:t>For inertial instability either the cross- equatorial shear is very large or the vertical stability is low</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3490" name="Picture 3"/>
          <p:cNvPicPr>
            <a:picLocks noChangeAspect="1"/>
          </p:cNvPicPr>
          <p:nvPr/>
        </p:nvPicPr>
        <p:blipFill>
          <a:blip r:embed="rId2"/>
          <a:srcRect/>
          <a:stretch>
            <a:fillRect/>
          </a:stretch>
        </p:blipFill>
        <p:spPr bwMode="auto">
          <a:xfrm>
            <a:off x="1295400" y="685800"/>
            <a:ext cx="6329363" cy="4665663"/>
          </a:xfrm>
          <a:prstGeom prst="rect">
            <a:avLst/>
          </a:prstGeom>
          <a:noFill/>
          <a:ln w="9525">
            <a:noFill/>
            <a:miter lim="800000"/>
            <a:headEnd/>
            <a:tailEnd/>
          </a:ln>
        </p:spPr>
      </p:pic>
      <p:sp>
        <p:nvSpPr>
          <p:cNvPr id="63491" name="TextBox 4"/>
          <p:cNvSpPr txBox="1">
            <a:spLocks noChangeArrowheads="1"/>
          </p:cNvSpPr>
          <p:nvPr/>
        </p:nvSpPr>
        <p:spPr bwMode="auto">
          <a:xfrm>
            <a:off x="0" y="0"/>
            <a:ext cx="9144000" cy="584200"/>
          </a:xfrm>
          <a:prstGeom prst="rect">
            <a:avLst/>
          </a:prstGeom>
          <a:solidFill>
            <a:schemeClr val="tx1"/>
          </a:solidFill>
          <a:ln w="9525">
            <a:solidFill>
              <a:schemeClr val="tx1"/>
            </a:solidFill>
            <a:miter lim="800000"/>
            <a:headEnd/>
            <a:tailEnd/>
          </a:ln>
        </p:spPr>
        <p:txBody>
          <a:bodyPr>
            <a:prstTxWarp prst="textNoShape">
              <a:avLst/>
            </a:prstTxWarp>
            <a:spAutoFit/>
          </a:bodyPr>
          <a:lstStyle/>
          <a:p>
            <a:pPr algn="ctr"/>
            <a:r>
              <a:rPr lang="en-US" sz="3200">
                <a:solidFill>
                  <a:schemeClr val="bg1"/>
                </a:solidFill>
              </a:rPr>
              <a:t>East Pacific Ocean</a:t>
            </a:r>
          </a:p>
        </p:txBody>
      </p:sp>
      <p:sp>
        <p:nvSpPr>
          <p:cNvPr id="63492" name="TextBox 6"/>
          <p:cNvSpPr txBox="1">
            <a:spLocks noChangeArrowheads="1"/>
          </p:cNvSpPr>
          <p:nvPr/>
        </p:nvSpPr>
        <p:spPr bwMode="auto">
          <a:xfrm>
            <a:off x="381000" y="5257800"/>
            <a:ext cx="7924800" cy="1631950"/>
          </a:xfrm>
          <a:prstGeom prst="rect">
            <a:avLst/>
          </a:prstGeom>
          <a:noFill/>
          <a:ln w="9525">
            <a:noFill/>
            <a:miter lim="800000"/>
            <a:headEnd/>
            <a:tailEnd/>
          </a:ln>
        </p:spPr>
        <p:txBody>
          <a:bodyPr>
            <a:prstTxWarp prst="textNoShape">
              <a:avLst/>
            </a:prstTxWarp>
            <a:spAutoFit/>
          </a:bodyPr>
          <a:lstStyle/>
          <a:p>
            <a:pPr marL="342900" indent="-342900">
              <a:buFont typeface="Arial" charset="0"/>
              <a:buChar char="•"/>
            </a:pPr>
            <a:r>
              <a:rPr lang="en-US" sz="2000"/>
              <a:t>To the south of the equator, there is a substantial inversion but north of the equator, the atmosphere is neutral or unstable. Thus the system is inertially unstable for any shear! (Toma &amp; Webster 2010).</a:t>
            </a:r>
          </a:p>
          <a:p>
            <a:pPr marL="342900" indent="-342900">
              <a:buFont typeface="Arial" charset="0"/>
              <a:buChar char="•"/>
            </a:pPr>
            <a:r>
              <a:rPr lang="en-US" sz="2000"/>
              <a:t>Ditto: South Indian Ocean and East North Atlantic.</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3" name="Picture 2" descr="sections"/>
          <p:cNvPicPr>
            <a:picLocks noChangeAspect="1" noChangeArrowheads="1"/>
          </p:cNvPicPr>
          <p:nvPr/>
        </p:nvPicPr>
        <p:blipFill>
          <a:blip r:embed="rId4"/>
          <a:srcRect/>
          <a:stretch>
            <a:fillRect/>
          </a:stretch>
        </p:blipFill>
        <p:spPr bwMode="auto">
          <a:xfrm>
            <a:off x="381000" y="609600"/>
            <a:ext cx="4829175" cy="6248400"/>
          </a:xfrm>
          <a:prstGeom prst="rect">
            <a:avLst/>
          </a:prstGeom>
          <a:noFill/>
          <a:ln w="9525">
            <a:noFill/>
            <a:miter lim="800000"/>
            <a:headEnd/>
            <a:tailEnd/>
          </a:ln>
        </p:spPr>
      </p:pic>
      <p:pic>
        <p:nvPicPr>
          <p:cNvPr id="15364" name="Picture 3"/>
          <p:cNvPicPr>
            <a:picLocks noChangeAspect="1" noChangeArrowheads="1"/>
          </p:cNvPicPr>
          <p:nvPr/>
        </p:nvPicPr>
        <p:blipFill>
          <a:blip r:embed="rId5"/>
          <a:srcRect/>
          <a:stretch>
            <a:fillRect/>
          </a:stretch>
        </p:blipFill>
        <p:spPr bwMode="auto">
          <a:xfrm>
            <a:off x="4800600" y="3190875"/>
            <a:ext cx="3810000" cy="3667125"/>
          </a:xfrm>
          <a:prstGeom prst="rect">
            <a:avLst/>
          </a:prstGeom>
          <a:noFill/>
          <a:ln w="9525">
            <a:noFill/>
            <a:miter lim="800000"/>
            <a:headEnd/>
            <a:tailEnd/>
          </a:ln>
        </p:spPr>
      </p:pic>
      <p:sp>
        <p:nvSpPr>
          <p:cNvPr id="15365" name="Rectangle 5"/>
          <p:cNvSpPr>
            <a:spLocks noChangeArrowheads="1"/>
          </p:cNvSpPr>
          <p:nvPr/>
        </p:nvSpPr>
        <p:spPr bwMode="auto">
          <a:xfrm>
            <a:off x="0" y="0"/>
            <a:ext cx="9144000" cy="8382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algn="ctr"/>
            <a:r>
              <a:rPr lang="en-US" sz="3200">
                <a:solidFill>
                  <a:schemeClr val="bg1"/>
                </a:solidFill>
              </a:rPr>
              <a:t>What about the NIO in summer? </a:t>
            </a:r>
          </a:p>
        </p:txBody>
      </p:sp>
      <p:sp>
        <p:nvSpPr>
          <p:cNvPr id="15366" name="Text Box 7"/>
          <p:cNvSpPr txBox="1">
            <a:spLocks noChangeArrowheads="1"/>
          </p:cNvSpPr>
          <p:nvPr/>
        </p:nvSpPr>
        <p:spPr bwMode="auto">
          <a:xfrm>
            <a:off x="4876800" y="1143000"/>
            <a:ext cx="3810000" cy="1938338"/>
          </a:xfrm>
          <a:prstGeom prst="rect">
            <a:avLst/>
          </a:prstGeom>
          <a:noFill/>
          <a:ln w="9525">
            <a:noFill/>
            <a:miter lim="800000"/>
            <a:headEnd/>
            <a:tailEnd/>
          </a:ln>
        </p:spPr>
        <p:txBody>
          <a:bodyPr>
            <a:prstTxWarp prst="textNoShape">
              <a:avLst/>
            </a:prstTxWarp>
            <a:spAutoFit/>
          </a:bodyPr>
          <a:lstStyle/>
          <a:p>
            <a:pPr>
              <a:spcBef>
                <a:spcPct val="50000"/>
              </a:spcBef>
            </a:pPr>
            <a:r>
              <a:rPr lang="en-US"/>
              <a:t>WIO is a region of extreme subsidence with a well mixed boundary layer capped by a        of 4-5 K inversion </a:t>
            </a:r>
          </a:p>
        </p:txBody>
      </p:sp>
      <p:sp>
        <p:nvSpPr>
          <p:cNvPr id="15367" name="Text Box 8"/>
          <p:cNvSpPr txBox="1">
            <a:spLocks noChangeArrowheads="1"/>
          </p:cNvSpPr>
          <p:nvPr/>
        </p:nvSpPr>
        <p:spPr bwMode="auto">
          <a:xfrm>
            <a:off x="7604125" y="200025"/>
            <a:ext cx="184150" cy="457200"/>
          </a:xfrm>
          <a:prstGeom prst="rect">
            <a:avLst/>
          </a:prstGeom>
          <a:noFill/>
          <a:ln w="9525">
            <a:noFill/>
            <a:miter lim="800000"/>
            <a:headEnd/>
            <a:tailEnd/>
          </a:ln>
        </p:spPr>
        <p:txBody>
          <a:bodyPr wrap="none">
            <a:prstTxWarp prst="textNoShape">
              <a:avLst/>
            </a:prstTxWarp>
            <a:spAutoFit/>
          </a:bodyPr>
          <a:lstStyle/>
          <a:p>
            <a:endParaRPr lang="en-US"/>
          </a:p>
        </p:txBody>
      </p:sp>
      <p:graphicFrame>
        <p:nvGraphicFramePr>
          <p:cNvPr id="15362" name="Object 2"/>
          <p:cNvGraphicFramePr>
            <a:graphicFrameLocks noChangeAspect="1"/>
          </p:cNvGraphicFramePr>
          <p:nvPr/>
        </p:nvGraphicFramePr>
        <p:xfrm>
          <a:off x="5562600" y="2286000"/>
          <a:ext cx="1600200" cy="914400"/>
        </p:xfrm>
        <a:graphic>
          <a:graphicData uri="http://schemas.openxmlformats.org/presentationml/2006/ole">
            <p:oleObj spid="_x0000_s83970" name="Equation" r:id="rId6" imgW="711200" imgH="406400" progId="Equation.DSMT4">
              <p:embed/>
            </p:oleObj>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2" descr="image001"/>
          <p:cNvPicPr>
            <a:picLocks noChangeAspect="1" noChangeArrowheads="1"/>
          </p:cNvPicPr>
          <p:nvPr/>
        </p:nvPicPr>
        <p:blipFill>
          <a:blip r:embed="rId3">
            <a:lum bright="-66000"/>
          </a:blip>
          <a:srcRect/>
          <a:stretch>
            <a:fillRect/>
          </a:stretch>
        </p:blipFill>
        <p:spPr bwMode="auto">
          <a:xfrm>
            <a:off x="0" y="0"/>
            <a:ext cx="9144000" cy="6858000"/>
          </a:xfrm>
          <a:prstGeom prst="rect">
            <a:avLst/>
          </a:prstGeom>
          <a:noFill/>
          <a:ln w="9525">
            <a:noFill/>
            <a:miter lim="800000"/>
            <a:headEnd/>
            <a:tailEnd/>
          </a:ln>
        </p:spPr>
      </p:pic>
      <p:sp>
        <p:nvSpPr>
          <p:cNvPr id="19459" name="TextBox 9"/>
          <p:cNvSpPr txBox="1">
            <a:spLocks noChangeArrowheads="1"/>
          </p:cNvSpPr>
          <p:nvPr/>
        </p:nvSpPr>
        <p:spPr bwMode="auto">
          <a:xfrm>
            <a:off x="533400" y="381000"/>
            <a:ext cx="8001000" cy="7786747"/>
          </a:xfrm>
          <a:prstGeom prst="rect">
            <a:avLst/>
          </a:prstGeom>
          <a:noFill/>
          <a:ln w="9525">
            <a:noFill/>
            <a:miter lim="800000"/>
            <a:headEnd/>
            <a:tailEnd/>
          </a:ln>
        </p:spPr>
        <p:txBody>
          <a:bodyPr>
            <a:prstTxWarp prst="textNoShape">
              <a:avLst/>
            </a:prstTxWarp>
            <a:spAutoFit/>
          </a:bodyPr>
          <a:lstStyle/>
          <a:p>
            <a:pPr marL="280988" indent="-280988">
              <a:spcAft>
                <a:spcPts val="1200"/>
              </a:spcAft>
            </a:pPr>
            <a:r>
              <a:rPr lang="en-US" sz="2000" dirty="0" smtClean="0">
                <a:solidFill>
                  <a:srgbClr val="FFFFFF"/>
                </a:solidFill>
                <a:latin typeface="Cambria"/>
                <a:cs typeface="Cambria"/>
              </a:rPr>
              <a:t>Acknowledgements (former students, students and collaborators):</a:t>
            </a:r>
          </a:p>
          <a:p>
            <a:pPr marL="280988" indent="-280988">
              <a:spcAft>
                <a:spcPts val="1200"/>
              </a:spcAft>
            </a:pPr>
            <a:r>
              <a:rPr lang="en-US" sz="2000" dirty="0" err="1" smtClean="0">
                <a:solidFill>
                  <a:srgbClr val="FFFFFF"/>
                </a:solidFill>
                <a:latin typeface="Cambria"/>
                <a:cs typeface="Cambria"/>
              </a:rPr>
              <a:t>Chidong</a:t>
            </a:r>
            <a:r>
              <a:rPr lang="en-US" sz="2000" dirty="0" smtClean="0">
                <a:solidFill>
                  <a:srgbClr val="FFFFFF"/>
                </a:solidFill>
                <a:latin typeface="Cambria"/>
                <a:cs typeface="Cambria"/>
              </a:rPr>
              <a:t> Zhang (RSMS)				Bob Tomas (NCAR)</a:t>
            </a:r>
          </a:p>
          <a:p>
            <a:pPr marL="280988" indent="-280988">
              <a:spcAft>
                <a:spcPts val="1200"/>
              </a:spcAft>
            </a:pPr>
            <a:r>
              <a:rPr lang="en-US" sz="2000" dirty="0" err="1" smtClean="0">
                <a:solidFill>
                  <a:srgbClr val="FFFFFF"/>
                </a:solidFill>
                <a:latin typeface="Cambria"/>
                <a:cs typeface="Cambria"/>
              </a:rPr>
              <a:t>Violeta</a:t>
            </a:r>
            <a:r>
              <a:rPr lang="en-US" sz="2000" dirty="0" smtClean="0">
                <a:solidFill>
                  <a:srgbClr val="FFFFFF"/>
                </a:solidFill>
                <a:latin typeface="Cambria"/>
                <a:cs typeface="Cambria"/>
              </a:rPr>
              <a:t> </a:t>
            </a:r>
            <a:r>
              <a:rPr lang="en-US" sz="2000" dirty="0" err="1" smtClean="0">
                <a:solidFill>
                  <a:srgbClr val="FFFFFF"/>
                </a:solidFill>
                <a:latin typeface="Cambria"/>
                <a:cs typeface="Cambria"/>
              </a:rPr>
              <a:t>Toma</a:t>
            </a:r>
            <a:r>
              <a:rPr lang="en-US" sz="2000" dirty="0" smtClean="0">
                <a:solidFill>
                  <a:srgbClr val="FFFFFF"/>
                </a:solidFill>
                <a:latin typeface="Cambria"/>
                <a:cs typeface="Cambria"/>
              </a:rPr>
              <a:t>  (GT)					Dave Lawrence (NCAR) </a:t>
            </a:r>
          </a:p>
          <a:p>
            <a:pPr marL="280988" indent="-280988">
              <a:spcAft>
                <a:spcPts val="1200"/>
              </a:spcAft>
            </a:pPr>
            <a:r>
              <a:rPr lang="en-US" sz="2000" dirty="0" err="1" smtClean="0">
                <a:solidFill>
                  <a:srgbClr val="FFFFFF"/>
                </a:solidFill>
                <a:latin typeface="Cambria"/>
                <a:cs typeface="Cambria"/>
              </a:rPr>
              <a:t>Hye</a:t>
            </a:r>
            <a:r>
              <a:rPr lang="en-US" sz="2000" dirty="0" smtClean="0">
                <a:solidFill>
                  <a:srgbClr val="FFFFFF"/>
                </a:solidFill>
                <a:latin typeface="Cambria"/>
                <a:cs typeface="Cambria"/>
              </a:rPr>
              <a:t>-mi Kim  (GT)					Johannes </a:t>
            </a:r>
            <a:r>
              <a:rPr lang="en-US" sz="2000" dirty="0" err="1" smtClean="0">
                <a:solidFill>
                  <a:srgbClr val="FFFFFF"/>
                </a:solidFill>
                <a:latin typeface="Cambria"/>
                <a:cs typeface="Cambria"/>
              </a:rPr>
              <a:t>Loschnigg</a:t>
            </a:r>
            <a:r>
              <a:rPr lang="en-US" sz="2000" dirty="0" smtClean="0">
                <a:solidFill>
                  <a:srgbClr val="FFFFFF"/>
                </a:solidFill>
                <a:latin typeface="Cambria"/>
                <a:cs typeface="Cambria"/>
              </a:rPr>
              <a:t> (OSTP)</a:t>
            </a:r>
          </a:p>
          <a:p>
            <a:pPr marL="280988" indent="-280988">
              <a:spcAft>
                <a:spcPts val="1200"/>
              </a:spcAft>
            </a:pPr>
            <a:r>
              <a:rPr lang="en-US" sz="2000" dirty="0" err="1" smtClean="0">
                <a:solidFill>
                  <a:srgbClr val="FFFFFF"/>
                </a:solidFill>
                <a:latin typeface="Cambria"/>
                <a:cs typeface="Cambria"/>
              </a:rPr>
              <a:t>Hai-Ru</a:t>
            </a:r>
            <a:r>
              <a:rPr lang="en-US" sz="2000" dirty="0" smtClean="0">
                <a:solidFill>
                  <a:srgbClr val="FFFFFF"/>
                </a:solidFill>
                <a:latin typeface="Cambria"/>
                <a:cs typeface="Cambria"/>
              </a:rPr>
              <a:t> Chang (GT)					Roger Lukas (UH)</a:t>
            </a:r>
          </a:p>
          <a:p>
            <a:pPr marL="280988" indent="-280988">
              <a:spcAft>
                <a:spcPts val="1200"/>
              </a:spcAft>
            </a:pPr>
            <a:r>
              <a:rPr lang="en-US" sz="2000" dirty="0" smtClean="0">
                <a:solidFill>
                  <a:srgbClr val="FFFFFF"/>
                </a:solidFill>
                <a:latin typeface="Cambria"/>
                <a:cs typeface="Cambria"/>
              </a:rPr>
              <a:t>Carlos </a:t>
            </a:r>
            <a:r>
              <a:rPr lang="en-US" sz="2000" dirty="0" err="1" smtClean="0">
                <a:solidFill>
                  <a:srgbClr val="FFFFFF"/>
                </a:solidFill>
                <a:latin typeface="Cambria"/>
                <a:cs typeface="Cambria"/>
              </a:rPr>
              <a:t>Hoyos</a:t>
            </a:r>
            <a:r>
              <a:rPr lang="en-US" sz="2000" dirty="0" smtClean="0">
                <a:solidFill>
                  <a:srgbClr val="FFFFFF"/>
                </a:solidFill>
                <a:latin typeface="Cambria"/>
                <a:cs typeface="Cambria"/>
              </a:rPr>
              <a:t>  (UM: Colombia)		Bill Lau (NASA)</a:t>
            </a:r>
          </a:p>
          <a:p>
            <a:pPr marL="280988" indent="-280988">
              <a:spcAft>
                <a:spcPts val="1200"/>
              </a:spcAft>
            </a:pPr>
            <a:r>
              <a:rPr lang="en-US" sz="2000" dirty="0" smtClean="0">
                <a:solidFill>
                  <a:srgbClr val="FFFFFF"/>
                </a:solidFill>
                <a:latin typeface="Cambria"/>
                <a:cs typeface="Cambria"/>
              </a:rPr>
              <a:t>Paula </a:t>
            </a:r>
            <a:r>
              <a:rPr lang="en-US" sz="2000" dirty="0" err="1" smtClean="0">
                <a:solidFill>
                  <a:srgbClr val="FFFFFF"/>
                </a:solidFill>
                <a:latin typeface="Cambria"/>
                <a:cs typeface="Cambria"/>
              </a:rPr>
              <a:t>Agudelo</a:t>
            </a:r>
            <a:r>
              <a:rPr lang="en-US" sz="2000" dirty="0" smtClean="0">
                <a:solidFill>
                  <a:srgbClr val="FFFFFF"/>
                </a:solidFill>
                <a:latin typeface="Cambria"/>
                <a:cs typeface="Cambria"/>
              </a:rPr>
              <a:t> (UM: Colombia)		Bin Wang (UH)</a:t>
            </a:r>
          </a:p>
          <a:p>
            <a:pPr marL="280988" indent="-280988">
              <a:spcAft>
                <a:spcPts val="1200"/>
              </a:spcAft>
            </a:pPr>
            <a:r>
              <a:rPr lang="en-US" sz="2000" dirty="0" smtClean="0">
                <a:solidFill>
                  <a:srgbClr val="FFFFFF"/>
                </a:solidFill>
                <a:latin typeface="Cambria"/>
                <a:cs typeface="Cambria"/>
              </a:rPr>
              <a:t>Matt Wheeler (</a:t>
            </a:r>
            <a:r>
              <a:rPr lang="en-US" sz="2000" dirty="0" err="1" smtClean="0">
                <a:solidFill>
                  <a:srgbClr val="FFFFFF"/>
                </a:solidFill>
                <a:latin typeface="Cambria"/>
                <a:cs typeface="Cambria"/>
              </a:rPr>
              <a:t>BoM</a:t>
            </a:r>
            <a:r>
              <a:rPr lang="en-US" sz="2000" dirty="0" smtClean="0">
                <a:solidFill>
                  <a:srgbClr val="FFFFFF"/>
                </a:solidFill>
                <a:latin typeface="Cambria"/>
                <a:cs typeface="Cambria"/>
              </a:rPr>
              <a:t> Australia)		</a:t>
            </a:r>
            <a:r>
              <a:rPr lang="en-US" sz="2000" dirty="0" err="1" smtClean="0">
                <a:solidFill>
                  <a:srgbClr val="FFFFFF"/>
                </a:solidFill>
                <a:latin typeface="Cambria"/>
                <a:cs typeface="Cambria"/>
              </a:rPr>
              <a:t>Weiqing</a:t>
            </a:r>
            <a:r>
              <a:rPr lang="en-US" sz="2000" dirty="0" smtClean="0">
                <a:solidFill>
                  <a:srgbClr val="FFFFFF"/>
                </a:solidFill>
                <a:latin typeface="Cambria"/>
                <a:cs typeface="Cambria"/>
              </a:rPr>
              <a:t> Han (CU)</a:t>
            </a:r>
          </a:p>
          <a:p>
            <a:pPr marL="280988" indent="-280988">
              <a:spcAft>
                <a:spcPts val="1200"/>
              </a:spcAft>
            </a:pPr>
            <a:r>
              <a:rPr lang="en-US" sz="2000" dirty="0" smtClean="0">
                <a:solidFill>
                  <a:srgbClr val="FFFFFF"/>
                </a:solidFill>
                <a:latin typeface="Cambria"/>
                <a:cs typeface="Cambria"/>
              </a:rPr>
              <a:t>Harry Hendon (</a:t>
            </a:r>
            <a:r>
              <a:rPr lang="en-US" sz="2000" dirty="0" err="1" smtClean="0">
                <a:solidFill>
                  <a:srgbClr val="FFFFFF"/>
                </a:solidFill>
                <a:latin typeface="Cambria"/>
                <a:cs typeface="Cambria"/>
              </a:rPr>
              <a:t>BoM</a:t>
            </a:r>
            <a:r>
              <a:rPr lang="en-US" sz="2000" dirty="0" smtClean="0">
                <a:solidFill>
                  <a:srgbClr val="FFFFFF"/>
                </a:solidFill>
                <a:latin typeface="Cambria"/>
                <a:cs typeface="Cambria"/>
              </a:rPr>
              <a:t> Australia)		Dick Johnson (CSU)</a:t>
            </a:r>
          </a:p>
          <a:p>
            <a:pPr marL="280988" indent="-280988">
              <a:spcAft>
                <a:spcPts val="1200"/>
              </a:spcAft>
            </a:pPr>
            <a:r>
              <a:rPr lang="en-US" sz="2000" dirty="0" smtClean="0">
                <a:solidFill>
                  <a:srgbClr val="FFFFFF"/>
                </a:solidFill>
                <a:latin typeface="Cambria"/>
                <a:cs typeface="Cambria"/>
              </a:rPr>
              <a:t>Tim Palmer (Oxford)					Galina </a:t>
            </a:r>
            <a:r>
              <a:rPr lang="en-US" sz="2000" dirty="0" err="1" smtClean="0">
                <a:solidFill>
                  <a:srgbClr val="FFFFFF"/>
                </a:solidFill>
                <a:latin typeface="Cambria"/>
                <a:cs typeface="Cambria"/>
              </a:rPr>
              <a:t>Chirikova</a:t>
            </a:r>
            <a:r>
              <a:rPr lang="en-US" sz="2000" dirty="0" smtClean="0">
                <a:solidFill>
                  <a:srgbClr val="FFFFFF"/>
                </a:solidFill>
                <a:latin typeface="Cambria"/>
                <a:cs typeface="Cambria"/>
              </a:rPr>
              <a:t> (CSU)</a:t>
            </a:r>
          </a:p>
          <a:p>
            <a:pPr marL="280988" indent="-280988">
              <a:spcAft>
                <a:spcPts val="1200"/>
              </a:spcAft>
            </a:pPr>
            <a:r>
              <a:rPr lang="en-US" sz="2000" dirty="0" smtClean="0">
                <a:solidFill>
                  <a:srgbClr val="FFFFFF"/>
                </a:solidFill>
                <a:latin typeface="Cambria"/>
                <a:cs typeface="Cambria"/>
              </a:rPr>
              <a:t>Graeme Stephens (JPL)				Greg Holland (NCAR)</a:t>
            </a:r>
          </a:p>
          <a:p>
            <a:pPr marL="280988" indent="-280988">
              <a:spcAft>
                <a:spcPts val="1200"/>
              </a:spcAft>
            </a:pPr>
            <a:r>
              <a:rPr lang="en-US" sz="2000" dirty="0" smtClean="0">
                <a:solidFill>
                  <a:srgbClr val="FFFFFF"/>
                </a:solidFill>
                <a:latin typeface="Cambria"/>
                <a:cs typeface="Cambria"/>
              </a:rPr>
              <a:t>Judith Curry (GT)					Bob Houze (UW)</a:t>
            </a:r>
          </a:p>
          <a:p>
            <a:pPr marL="280988" indent="-280988">
              <a:spcAft>
                <a:spcPts val="1200"/>
              </a:spcAft>
            </a:pPr>
            <a:r>
              <a:rPr lang="en-US" sz="2000" dirty="0" smtClean="0">
                <a:solidFill>
                  <a:srgbClr val="FFFFFF"/>
                </a:solidFill>
                <a:latin typeface="Cambria"/>
                <a:cs typeface="Cambria"/>
              </a:rPr>
              <a:t>Jim Holton (UW)						Fernando Hirata (GT)</a:t>
            </a:r>
          </a:p>
          <a:p>
            <a:pPr marL="280988" indent="-280988">
              <a:spcAft>
                <a:spcPts val="1200"/>
              </a:spcAft>
            </a:pPr>
            <a:endParaRPr lang="en-US" sz="2000" dirty="0" smtClean="0">
              <a:solidFill>
                <a:srgbClr val="FFFFFF"/>
              </a:solidFill>
              <a:latin typeface="Cambria"/>
              <a:cs typeface="Cambria"/>
            </a:endParaRPr>
          </a:p>
          <a:p>
            <a:pPr marL="280988" indent="-280988">
              <a:spcAft>
                <a:spcPts val="1200"/>
              </a:spcAft>
            </a:pPr>
            <a:endParaRPr lang="en-US" sz="2000" dirty="0" smtClean="0">
              <a:solidFill>
                <a:srgbClr val="FFFFFF"/>
              </a:solidFill>
              <a:latin typeface="Cambria"/>
              <a:cs typeface="Cambria"/>
            </a:endParaRPr>
          </a:p>
          <a:p>
            <a:pPr marL="571500" indent="-571500">
              <a:spcAft>
                <a:spcPts val="1200"/>
              </a:spcAft>
            </a:pPr>
            <a:endParaRPr lang="en-US" sz="2000" dirty="0" smtClean="0">
              <a:solidFill>
                <a:srgbClr val="FFFFFF"/>
              </a:solidFill>
              <a:latin typeface="Cambria"/>
              <a:cs typeface="Cambria"/>
            </a:endParaRPr>
          </a:p>
          <a:p>
            <a:pPr marL="571500" indent="-571500">
              <a:spcAft>
                <a:spcPts val="1200"/>
              </a:spcAft>
            </a:pPr>
            <a:r>
              <a:rPr lang="en-US" sz="2000" dirty="0" smtClean="0">
                <a:solidFill>
                  <a:srgbClr val="FFFFFF"/>
                </a:solidFill>
                <a:latin typeface="Cambria"/>
                <a:cs typeface="Cambria"/>
              </a:rPr>
              <a:t>	</a:t>
            </a:r>
            <a:endParaRPr lang="en-US" sz="2000" dirty="0">
              <a:solidFill>
                <a:srgbClr val="FFFFFF"/>
              </a:solidFill>
              <a:latin typeface="Cambria"/>
              <a:cs typeface="Cambria"/>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5"/>
          <p:cNvGrpSpPr>
            <a:grpSpLocks/>
          </p:cNvGrpSpPr>
          <p:nvPr/>
        </p:nvGrpSpPr>
        <p:grpSpPr bwMode="auto">
          <a:xfrm>
            <a:off x="2057400" y="2514600"/>
            <a:ext cx="4343400" cy="3127375"/>
            <a:chOff x="2057400" y="2514600"/>
            <a:chExt cx="4343400" cy="3127375"/>
          </a:xfrm>
        </p:grpSpPr>
        <p:sp>
          <p:nvSpPr>
            <p:cNvPr id="64516" name="Line 13"/>
            <p:cNvSpPr>
              <a:spLocks noChangeShapeType="1"/>
            </p:cNvSpPr>
            <p:nvPr/>
          </p:nvSpPr>
          <p:spPr bwMode="auto">
            <a:xfrm>
              <a:off x="4114800" y="2743200"/>
              <a:ext cx="0" cy="2743200"/>
            </a:xfrm>
            <a:prstGeom prst="line">
              <a:avLst/>
            </a:prstGeom>
            <a:noFill/>
            <a:ln w="28575">
              <a:solidFill>
                <a:schemeClr val="tx1"/>
              </a:solidFill>
              <a:round/>
              <a:headEnd type="triangle" w="med" len="med"/>
              <a:tailEnd/>
            </a:ln>
          </p:spPr>
          <p:txBody>
            <a:bodyPr wrap="none" anchor="ctr">
              <a:prstTxWarp prst="textNoShape">
                <a:avLst/>
              </a:prstTxWarp>
            </a:bodyPr>
            <a:lstStyle/>
            <a:p>
              <a:endParaRPr lang="en-US"/>
            </a:p>
          </p:txBody>
        </p:sp>
        <p:sp>
          <p:nvSpPr>
            <p:cNvPr id="64517" name="Line 14"/>
            <p:cNvSpPr>
              <a:spLocks noChangeShapeType="1"/>
            </p:cNvSpPr>
            <p:nvPr/>
          </p:nvSpPr>
          <p:spPr bwMode="auto">
            <a:xfrm>
              <a:off x="2057400" y="4222750"/>
              <a:ext cx="43434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64518" name="Line 15"/>
            <p:cNvSpPr>
              <a:spLocks noChangeShapeType="1"/>
            </p:cNvSpPr>
            <p:nvPr/>
          </p:nvSpPr>
          <p:spPr bwMode="auto">
            <a:xfrm flipV="1">
              <a:off x="2119313" y="3538538"/>
              <a:ext cx="4219575" cy="1304925"/>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64519" name="Rectangle 17"/>
            <p:cNvSpPr>
              <a:spLocks noChangeArrowheads="1"/>
            </p:cNvSpPr>
            <p:nvPr/>
          </p:nvSpPr>
          <p:spPr bwMode="auto">
            <a:xfrm>
              <a:off x="4876800" y="51847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64520" name="Line 18"/>
            <p:cNvSpPr>
              <a:spLocks noChangeShapeType="1"/>
            </p:cNvSpPr>
            <p:nvPr/>
          </p:nvSpPr>
          <p:spPr bwMode="auto">
            <a:xfrm>
              <a:off x="5562600" y="2971800"/>
              <a:ext cx="0" cy="1981200"/>
            </a:xfrm>
            <a:prstGeom prst="line">
              <a:avLst/>
            </a:prstGeom>
            <a:noFill/>
            <a:ln w="28575">
              <a:solidFill>
                <a:schemeClr val="tx1"/>
              </a:solidFill>
              <a:prstDash val="dash"/>
              <a:round/>
              <a:headEnd/>
              <a:tailEnd/>
            </a:ln>
          </p:spPr>
          <p:txBody>
            <a:bodyPr wrap="none" anchor="ctr">
              <a:prstTxWarp prst="textNoShape">
                <a:avLst/>
              </a:prstTxWarp>
            </a:bodyPr>
            <a:lstStyle/>
            <a:p>
              <a:endParaRPr lang="en-US"/>
            </a:p>
          </p:txBody>
        </p:sp>
        <p:sp>
          <p:nvSpPr>
            <p:cNvPr id="64521" name="Line 19"/>
            <p:cNvSpPr>
              <a:spLocks noChangeShapeType="1"/>
            </p:cNvSpPr>
            <p:nvPr/>
          </p:nvSpPr>
          <p:spPr bwMode="auto">
            <a:xfrm>
              <a:off x="2590800" y="2971800"/>
              <a:ext cx="0" cy="1981200"/>
            </a:xfrm>
            <a:prstGeom prst="line">
              <a:avLst/>
            </a:prstGeom>
            <a:noFill/>
            <a:ln w="28575">
              <a:solidFill>
                <a:schemeClr val="tx1"/>
              </a:solidFill>
              <a:prstDash val="dash"/>
              <a:round/>
              <a:headEnd/>
              <a:tailEnd/>
            </a:ln>
          </p:spPr>
          <p:txBody>
            <a:bodyPr wrap="none" anchor="ctr">
              <a:prstTxWarp prst="textNoShape">
                <a:avLst/>
              </a:prstTxWarp>
            </a:bodyPr>
            <a:lstStyle/>
            <a:p>
              <a:endParaRPr lang="en-US"/>
            </a:p>
          </p:txBody>
        </p:sp>
        <p:sp>
          <p:nvSpPr>
            <p:cNvPr id="64522" name="Text Box 20"/>
            <p:cNvSpPr txBox="1">
              <a:spLocks noChangeArrowheads="1"/>
            </p:cNvSpPr>
            <p:nvPr/>
          </p:nvSpPr>
          <p:spPr bwMode="auto">
            <a:xfrm>
              <a:off x="2286000" y="5029200"/>
              <a:ext cx="557213" cy="457200"/>
            </a:xfrm>
            <a:prstGeom prst="rect">
              <a:avLst/>
            </a:prstGeom>
            <a:noFill/>
            <a:ln w="9525">
              <a:noFill/>
              <a:miter lim="800000"/>
              <a:headEnd/>
              <a:tailEnd/>
            </a:ln>
          </p:spPr>
          <p:txBody>
            <a:bodyPr wrap="none">
              <a:prstTxWarp prst="textNoShape">
                <a:avLst/>
              </a:prstTxWarp>
              <a:spAutoFit/>
            </a:bodyPr>
            <a:lstStyle/>
            <a:p>
              <a:r>
                <a:rPr lang="en-US"/>
                <a:t>5S</a:t>
              </a:r>
            </a:p>
          </p:txBody>
        </p:sp>
        <p:sp>
          <p:nvSpPr>
            <p:cNvPr id="64523" name="Text Box 21"/>
            <p:cNvSpPr txBox="1">
              <a:spLocks noChangeArrowheads="1"/>
            </p:cNvSpPr>
            <p:nvPr/>
          </p:nvSpPr>
          <p:spPr bwMode="auto">
            <a:xfrm>
              <a:off x="5334000" y="5029200"/>
              <a:ext cx="573088" cy="457200"/>
            </a:xfrm>
            <a:prstGeom prst="rect">
              <a:avLst/>
            </a:prstGeom>
            <a:noFill/>
            <a:ln w="9525">
              <a:noFill/>
              <a:miter lim="800000"/>
              <a:headEnd/>
              <a:tailEnd/>
            </a:ln>
          </p:spPr>
          <p:txBody>
            <a:bodyPr wrap="none">
              <a:prstTxWarp prst="textNoShape">
                <a:avLst/>
              </a:prstTxWarp>
              <a:spAutoFit/>
            </a:bodyPr>
            <a:lstStyle/>
            <a:p>
              <a:r>
                <a:rPr lang="en-US"/>
                <a:t>5N</a:t>
              </a:r>
            </a:p>
          </p:txBody>
        </p:sp>
        <p:sp>
          <p:nvSpPr>
            <p:cNvPr id="64524" name="Line 22"/>
            <p:cNvSpPr>
              <a:spLocks noChangeShapeType="1"/>
            </p:cNvSpPr>
            <p:nvPr/>
          </p:nvSpPr>
          <p:spPr bwMode="auto">
            <a:xfrm>
              <a:off x="3581400" y="3733800"/>
              <a:ext cx="2286000" cy="0"/>
            </a:xfrm>
            <a:prstGeom prst="line">
              <a:avLst/>
            </a:prstGeom>
            <a:noFill/>
            <a:ln w="38100">
              <a:solidFill>
                <a:srgbClr val="BA1D20"/>
              </a:solidFill>
              <a:prstDash val="sysDot"/>
              <a:round/>
              <a:headEnd/>
              <a:tailEnd/>
            </a:ln>
          </p:spPr>
          <p:txBody>
            <a:bodyPr wrap="none" anchor="ctr">
              <a:prstTxWarp prst="textNoShape">
                <a:avLst/>
              </a:prstTxWarp>
            </a:bodyPr>
            <a:lstStyle/>
            <a:p>
              <a:endParaRPr lang="en-US"/>
            </a:p>
          </p:txBody>
        </p:sp>
        <p:sp>
          <p:nvSpPr>
            <p:cNvPr id="64525" name="Line 23"/>
            <p:cNvSpPr>
              <a:spLocks noChangeShapeType="1"/>
            </p:cNvSpPr>
            <p:nvPr/>
          </p:nvSpPr>
          <p:spPr bwMode="auto">
            <a:xfrm>
              <a:off x="2590800" y="4724400"/>
              <a:ext cx="2286000" cy="0"/>
            </a:xfrm>
            <a:prstGeom prst="line">
              <a:avLst/>
            </a:prstGeom>
            <a:noFill/>
            <a:ln w="38100">
              <a:solidFill>
                <a:srgbClr val="BA1D20"/>
              </a:solidFill>
              <a:prstDash val="sysDot"/>
              <a:round/>
              <a:headEnd/>
              <a:tailEnd/>
            </a:ln>
          </p:spPr>
          <p:txBody>
            <a:bodyPr wrap="none" anchor="ctr">
              <a:prstTxWarp prst="textNoShape">
                <a:avLst/>
              </a:prstTxWarp>
            </a:bodyPr>
            <a:lstStyle/>
            <a:p>
              <a:endParaRPr lang="en-US"/>
            </a:p>
          </p:txBody>
        </p:sp>
        <p:sp>
          <p:nvSpPr>
            <p:cNvPr id="64526" name="Text Box 24"/>
            <p:cNvSpPr txBox="1">
              <a:spLocks noChangeArrowheads="1"/>
            </p:cNvSpPr>
            <p:nvPr/>
          </p:nvSpPr>
          <p:spPr bwMode="auto">
            <a:xfrm>
              <a:off x="4175125" y="3248025"/>
              <a:ext cx="1098550" cy="457200"/>
            </a:xfrm>
            <a:prstGeom prst="rect">
              <a:avLst/>
            </a:prstGeom>
            <a:noFill/>
            <a:ln w="9525">
              <a:noFill/>
              <a:miter lim="800000"/>
              <a:headEnd/>
              <a:tailEnd/>
            </a:ln>
          </p:spPr>
          <p:txBody>
            <a:bodyPr wrap="none">
              <a:prstTxWarp prst="textNoShape">
                <a:avLst/>
              </a:prstTxWarp>
              <a:spAutoFit/>
            </a:bodyPr>
            <a:lstStyle/>
            <a:p>
              <a:r>
                <a:rPr lang="en-US"/>
                <a:t>25 m/s</a:t>
              </a:r>
            </a:p>
          </p:txBody>
        </p:sp>
        <p:sp>
          <p:nvSpPr>
            <p:cNvPr id="64527" name="Text Box 25"/>
            <p:cNvSpPr txBox="1">
              <a:spLocks noChangeArrowheads="1"/>
            </p:cNvSpPr>
            <p:nvPr/>
          </p:nvSpPr>
          <p:spPr bwMode="auto">
            <a:xfrm>
              <a:off x="2895600" y="4772025"/>
              <a:ext cx="1200150" cy="457200"/>
            </a:xfrm>
            <a:prstGeom prst="rect">
              <a:avLst/>
            </a:prstGeom>
            <a:noFill/>
            <a:ln w="9525">
              <a:noFill/>
              <a:miter lim="800000"/>
              <a:headEnd/>
              <a:tailEnd/>
            </a:ln>
          </p:spPr>
          <p:txBody>
            <a:bodyPr wrap="none">
              <a:prstTxWarp prst="textNoShape">
                <a:avLst/>
              </a:prstTxWarp>
              <a:spAutoFit/>
            </a:bodyPr>
            <a:lstStyle/>
            <a:p>
              <a:r>
                <a:rPr lang="en-US"/>
                <a:t>-25 m/s</a:t>
              </a:r>
            </a:p>
          </p:txBody>
        </p:sp>
        <p:sp>
          <p:nvSpPr>
            <p:cNvPr id="64528" name="Text Box 26"/>
            <p:cNvSpPr txBox="1">
              <a:spLocks noChangeArrowheads="1"/>
            </p:cNvSpPr>
            <p:nvPr/>
          </p:nvSpPr>
          <p:spPr bwMode="auto">
            <a:xfrm>
              <a:off x="4191000" y="2514600"/>
              <a:ext cx="184150" cy="579438"/>
            </a:xfrm>
            <a:prstGeom prst="rect">
              <a:avLst/>
            </a:prstGeom>
            <a:noFill/>
            <a:ln w="9525">
              <a:noFill/>
              <a:miter lim="800000"/>
              <a:headEnd/>
              <a:tailEnd/>
            </a:ln>
          </p:spPr>
          <p:txBody>
            <a:bodyPr>
              <a:prstTxWarp prst="textNoShape">
                <a:avLst/>
              </a:prstTxWarp>
              <a:spAutoFit/>
            </a:bodyPr>
            <a:lstStyle/>
            <a:p>
              <a:pPr>
                <a:spcBef>
                  <a:spcPct val="50000"/>
                </a:spcBef>
              </a:pPr>
              <a:r>
                <a:rPr lang="en-US" sz="3200"/>
                <a:t>U</a:t>
              </a:r>
            </a:p>
          </p:txBody>
        </p:sp>
      </p:grpSp>
      <p:sp>
        <p:nvSpPr>
          <p:cNvPr id="64515" name="Text Box 36"/>
          <p:cNvSpPr txBox="1">
            <a:spLocks noChangeArrowheads="1"/>
          </p:cNvSpPr>
          <p:nvPr/>
        </p:nvSpPr>
        <p:spPr bwMode="auto">
          <a:xfrm>
            <a:off x="762000" y="457200"/>
            <a:ext cx="7543800" cy="2124075"/>
          </a:xfrm>
          <a:prstGeom prst="rect">
            <a:avLst/>
          </a:prstGeom>
          <a:noFill/>
          <a:ln w="9525">
            <a:noFill/>
            <a:miter lim="800000"/>
            <a:headEnd/>
            <a:tailEnd/>
          </a:ln>
        </p:spPr>
        <p:txBody>
          <a:bodyPr>
            <a:prstTxWarp prst="textNoShape">
              <a:avLst/>
            </a:prstTxWarp>
            <a:spAutoFit/>
          </a:bodyPr>
          <a:lstStyle/>
          <a:p>
            <a:pPr>
              <a:spcBef>
                <a:spcPct val="50000"/>
              </a:spcBef>
            </a:pPr>
            <a:r>
              <a:rPr lang="en-US"/>
              <a:t>Given the stable boundary layer, the linear criterion for inertial instability demands  a 50 m/s latitudinal shear over 10 deg latitude for the summer Asian monsoon flow to be inertially unstable </a:t>
            </a:r>
          </a:p>
          <a:p>
            <a:pPr>
              <a:spcBef>
                <a:spcPct val="50000"/>
              </a:spcBef>
            </a:pPr>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4"/>
          <p:cNvSpPr>
            <a:spLocks noChangeArrowheads="1"/>
          </p:cNvSpPr>
          <p:nvPr/>
        </p:nvSpPr>
        <p:spPr bwMode="auto">
          <a:xfrm>
            <a:off x="0" y="0"/>
            <a:ext cx="9144000" cy="990600"/>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pPr algn="ctr"/>
            <a:r>
              <a:rPr lang="en-US" sz="3600">
                <a:solidFill>
                  <a:schemeClr val="bg1"/>
                </a:solidFill>
              </a:rPr>
              <a:t>Stability summary in the North Indian Ocean</a:t>
            </a:r>
          </a:p>
        </p:txBody>
      </p:sp>
      <p:sp>
        <p:nvSpPr>
          <p:cNvPr id="65539" name="Text Box 6"/>
          <p:cNvSpPr txBox="1">
            <a:spLocks noChangeArrowheads="1"/>
          </p:cNvSpPr>
          <p:nvPr/>
        </p:nvSpPr>
        <p:spPr bwMode="auto">
          <a:xfrm>
            <a:off x="247193" y="1447800"/>
            <a:ext cx="8617650" cy="4801314"/>
          </a:xfrm>
          <a:prstGeom prst="rect">
            <a:avLst/>
          </a:prstGeom>
          <a:noFill/>
          <a:ln w="9525">
            <a:noFill/>
            <a:miter lim="800000"/>
            <a:headEnd/>
            <a:tailEnd/>
          </a:ln>
        </p:spPr>
        <p:txBody>
          <a:bodyPr wrap="square">
            <a:prstTxWarp prst="textNoShape">
              <a:avLst/>
            </a:prstTxWarp>
            <a:spAutoFit/>
          </a:bodyPr>
          <a:lstStyle/>
          <a:p>
            <a:pPr lvl="1">
              <a:spcBef>
                <a:spcPct val="50000"/>
              </a:spcBef>
              <a:buFont typeface="Wingdings" charset="2"/>
              <a:buChar char="q"/>
            </a:pPr>
            <a:r>
              <a:rPr lang="en-US" sz="2400" dirty="0"/>
              <a:t>    North Indian Ocean is </a:t>
            </a:r>
            <a:r>
              <a:rPr lang="en-US" sz="2400" dirty="0" err="1"/>
              <a:t>inertially</a:t>
            </a:r>
            <a:r>
              <a:rPr lang="en-US" sz="2400" dirty="0"/>
              <a:t> unstable due principally to the strong subsidence about the diverging cross-equatorial flow.</a:t>
            </a:r>
          </a:p>
          <a:p>
            <a:pPr lvl="1">
              <a:spcBef>
                <a:spcPct val="50000"/>
              </a:spcBef>
              <a:buFont typeface="Wingdings" charset="2"/>
              <a:buChar char="q"/>
            </a:pPr>
            <a:r>
              <a:rPr lang="en-US" sz="2400" dirty="0"/>
              <a:t>    Stable cap does not allow linear stability criterion to be met.</a:t>
            </a:r>
          </a:p>
          <a:p>
            <a:pPr lvl="1">
              <a:spcBef>
                <a:spcPct val="50000"/>
              </a:spcBef>
              <a:buFont typeface="Wingdings" charset="2"/>
              <a:buChar char="q"/>
            </a:pPr>
            <a:r>
              <a:rPr lang="en-US" sz="2400" dirty="0"/>
              <a:t>    Major instability resides at time scale much longer than inertial  at 20-40 day time scale. Scales determined by thermodynamical considerations (?) although aided by the strong subsidence during the MJO destabilization period??</a:t>
            </a:r>
          </a:p>
          <a:p>
            <a:pPr lvl="1">
              <a:spcBef>
                <a:spcPct val="50000"/>
              </a:spcBef>
              <a:buFont typeface="Wingdings" charset="2"/>
              <a:buChar char="q"/>
            </a:pPr>
            <a:r>
              <a:rPr lang="en-US" sz="2400" dirty="0"/>
              <a:t>   Great mysteries in the NIO! </a:t>
            </a:r>
          </a:p>
          <a:p>
            <a:pPr>
              <a:spcBef>
                <a:spcPct val="50000"/>
              </a:spcBef>
              <a:buFont typeface="Wingdings" charset="2"/>
              <a:buChar char="q"/>
            </a:pPr>
            <a:endParaRPr lang="en-US" dirty="0"/>
          </a:p>
          <a:p>
            <a:pPr>
              <a:spcBef>
                <a:spcPct val="50000"/>
              </a:spcBef>
              <a:buFont typeface="Wingdings" charset="2"/>
              <a:buNone/>
            </a:pP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6" name="Picture 2" descr="FiG"/>
          <p:cNvPicPr>
            <a:picLocks noChangeAspect="1" noChangeArrowheads="1"/>
          </p:cNvPicPr>
          <p:nvPr/>
        </p:nvPicPr>
        <p:blipFill>
          <a:blip r:embed="rId3"/>
          <a:srcRect l="4903" t="8551" r="4903" b="15202"/>
          <a:stretch>
            <a:fillRect/>
          </a:stretch>
        </p:blipFill>
        <p:spPr bwMode="auto">
          <a:xfrm>
            <a:off x="609600" y="990600"/>
            <a:ext cx="4978400" cy="5791200"/>
          </a:xfrm>
          <a:prstGeom prst="rect">
            <a:avLst/>
          </a:prstGeom>
          <a:noFill/>
          <a:ln w="9525">
            <a:noFill/>
            <a:miter lim="800000"/>
            <a:headEnd/>
            <a:tailEnd/>
          </a:ln>
        </p:spPr>
      </p:pic>
      <p:sp>
        <p:nvSpPr>
          <p:cNvPr id="56323" name="Text Box 3"/>
          <p:cNvSpPr txBox="1">
            <a:spLocks noChangeArrowheads="1"/>
          </p:cNvSpPr>
          <p:nvPr/>
        </p:nvSpPr>
        <p:spPr bwMode="auto">
          <a:xfrm>
            <a:off x="990600" y="152400"/>
            <a:ext cx="6781800" cy="45720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defRPr/>
            </a:pPr>
            <a:endParaRPr lang="en-US">
              <a:effectLst>
                <a:outerShdw blurRad="38100" dist="38100" dir="2700000" algn="tl">
                  <a:srgbClr val="DDDDDD"/>
                </a:outerShdw>
              </a:effectLst>
              <a:latin typeface="Verdana" charset="0"/>
            </a:endParaRPr>
          </a:p>
        </p:txBody>
      </p:sp>
      <p:sp>
        <p:nvSpPr>
          <p:cNvPr id="56325" name="Text Box 5"/>
          <p:cNvSpPr txBox="1">
            <a:spLocks noChangeArrowheads="1"/>
          </p:cNvSpPr>
          <p:nvPr/>
        </p:nvSpPr>
        <p:spPr bwMode="auto">
          <a:xfrm>
            <a:off x="5791200" y="5715000"/>
            <a:ext cx="3124200" cy="366713"/>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defRPr/>
            </a:pPr>
            <a:endParaRPr lang="en-US" sz="1800">
              <a:effectLst>
                <a:outerShdw blurRad="38100" dist="38100" dir="2700000" algn="tl">
                  <a:srgbClr val="DDDDDD"/>
                </a:outerShdw>
              </a:effectLst>
              <a:latin typeface="Verdana" charset="0"/>
            </a:endParaRPr>
          </a:p>
        </p:txBody>
      </p:sp>
      <p:sp>
        <p:nvSpPr>
          <p:cNvPr id="56326" name="Text Box 6"/>
          <p:cNvSpPr txBox="1">
            <a:spLocks noChangeArrowheads="1"/>
          </p:cNvSpPr>
          <p:nvPr/>
        </p:nvSpPr>
        <p:spPr bwMode="auto">
          <a:xfrm>
            <a:off x="5562600" y="5410200"/>
            <a:ext cx="3581400" cy="954088"/>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1400">
                <a:effectLst>
                  <a:outerShdw blurRad="38100" dist="38100" dir="2700000" algn="tl">
                    <a:srgbClr val="DDDDDD"/>
                  </a:outerShdw>
                </a:effectLst>
                <a:latin typeface="Verdana" charset="0"/>
              </a:rPr>
              <a:t>Stephens et al (2004)  J.Clim</a:t>
            </a:r>
          </a:p>
          <a:p>
            <a:pPr eaLnBrk="1" hangingPunct="1">
              <a:spcBef>
                <a:spcPct val="50000"/>
              </a:spcBef>
            </a:pPr>
            <a:r>
              <a:rPr lang="en-US" sz="1400">
                <a:effectLst>
                  <a:outerShdw blurRad="38100" dist="38100" dir="2700000" algn="tl">
                    <a:srgbClr val="DDDDDD"/>
                  </a:outerShdw>
                </a:effectLst>
                <a:latin typeface="Verdana" charset="0"/>
              </a:rPr>
              <a:t>Wang et al (2005) GRL</a:t>
            </a:r>
          </a:p>
          <a:p>
            <a:pPr eaLnBrk="1" hangingPunct="1">
              <a:spcBef>
                <a:spcPct val="50000"/>
              </a:spcBef>
            </a:pPr>
            <a:endParaRPr lang="en-US" sz="1400">
              <a:effectLst>
                <a:outerShdw blurRad="38100" dist="38100" dir="2700000" algn="tl">
                  <a:srgbClr val="DDDDDD"/>
                </a:outerShdw>
              </a:effectLst>
              <a:latin typeface="Verdana" charset="0"/>
            </a:endParaRPr>
          </a:p>
        </p:txBody>
      </p:sp>
      <p:sp>
        <p:nvSpPr>
          <p:cNvPr id="56327" name="Text Box 7"/>
          <p:cNvSpPr txBox="1">
            <a:spLocks noChangeArrowheads="1"/>
          </p:cNvSpPr>
          <p:nvPr/>
        </p:nvSpPr>
        <p:spPr bwMode="auto">
          <a:xfrm>
            <a:off x="5715000" y="990600"/>
            <a:ext cx="2971800" cy="2682875"/>
          </a:xfrm>
          <a:prstGeom prst="rect">
            <a:avLst/>
          </a:prstGeom>
          <a:noFill/>
          <a:ln w="9525">
            <a:noFill/>
            <a:miter lim="800000"/>
            <a:headEnd/>
            <a:tailEnd/>
          </a:ln>
          <a:effectLst/>
        </p:spPr>
        <p:txBody>
          <a:bodyPr>
            <a:prstTxWarp prst="textNoShape">
              <a:avLst/>
            </a:prstTxWarp>
            <a:spAutoFit/>
          </a:bodyPr>
          <a:lstStyle/>
          <a:p>
            <a:pPr marL="457200" indent="-457200" eaLnBrk="1" hangingPunct="1">
              <a:spcBef>
                <a:spcPct val="50000"/>
              </a:spcBef>
              <a:defRPr/>
            </a:pPr>
            <a:r>
              <a:rPr lang="en-US" sz="2000">
                <a:effectLst>
                  <a:outerShdw blurRad="38100" dist="38100" dir="2700000" algn="tl">
                    <a:srgbClr val="DDDDDD"/>
                  </a:outerShdw>
                </a:effectLst>
                <a:latin typeface="Verdana" charset="0"/>
              </a:rPr>
              <a:t>Three phases of ISO:</a:t>
            </a:r>
          </a:p>
          <a:p>
            <a:pPr marL="457200" indent="-457200" eaLnBrk="1" hangingPunct="1">
              <a:spcBef>
                <a:spcPct val="50000"/>
              </a:spcBef>
              <a:buFont typeface="Arial" charset="0"/>
              <a:buAutoNum type="arabicParenBoth"/>
              <a:defRPr/>
            </a:pPr>
            <a:r>
              <a:rPr lang="en-US" sz="2000">
                <a:effectLst>
                  <a:outerShdw blurRad="38100" dist="38100" dir="2700000" algn="tl">
                    <a:srgbClr val="DDDDDD"/>
                  </a:outerShdw>
                </a:effectLst>
                <a:latin typeface="Verdana" charset="0"/>
              </a:rPr>
              <a:t>Destabilization</a:t>
            </a:r>
          </a:p>
          <a:p>
            <a:pPr marL="457200" indent="-457200" eaLnBrk="1" hangingPunct="1">
              <a:spcBef>
                <a:spcPct val="50000"/>
              </a:spcBef>
              <a:buFont typeface="Arial" charset="0"/>
              <a:buAutoNum type="arabicParenBoth"/>
              <a:defRPr/>
            </a:pPr>
            <a:r>
              <a:rPr lang="en-US" sz="2000">
                <a:effectLst>
                  <a:outerShdw blurRad="38100" dist="38100" dir="2700000" algn="tl">
                    <a:srgbClr val="DDDDDD"/>
                  </a:outerShdw>
                </a:effectLst>
                <a:latin typeface="Verdana" charset="0"/>
              </a:rPr>
              <a:t>Convective</a:t>
            </a:r>
          </a:p>
          <a:p>
            <a:pPr marL="457200" indent="-457200" eaLnBrk="1" hangingPunct="1">
              <a:spcBef>
                <a:spcPct val="50000"/>
              </a:spcBef>
              <a:buFont typeface="Arial" charset="0"/>
              <a:buAutoNum type="arabicParenBoth"/>
              <a:defRPr/>
            </a:pPr>
            <a:r>
              <a:rPr lang="en-US" sz="2000">
                <a:effectLst>
                  <a:outerShdw blurRad="38100" dist="38100" dir="2700000" algn="tl">
                    <a:srgbClr val="DDDDDD"/>
                  </a:outerShdw>
                </a:effectLst>
                <a:latin typeface="Verdana" charset="0"/>
              </a:rPr>
              <a:t>Restoring</a:t>
            </a:r>
          </a:p>
          <a:p>
            <a:pPr marL="457200" indent="-457200" eaLnBrk="1" hangingPunct="1">
              <a:spcBef>
                <a:spcPct val="50000"/>
              </a:spcBef>
              <a:buFont typeface="Arial" charset="0"/>
              <a:buNone/>
              <a:defRPr/>
            </a:pPr>
            <a:endParaRPr lang="en-US" sz="2000">
              <a:effectLst>
                <a:outerShdw blurRad="38100" dist="38100" dir="2700000" algn="tl">
                  <a:srgbClr val="DDDDDD"/>
                </a:outerShdw>
              </a:effectLst>
              <a:latin typeface="Verdana" charset="0"/>
            </a:endParaRPr>
          </a:p>
          <a:p>
            <a:pPr marL="457200" indent="-457200" eaLnBrk="1" hangingPunct="1">
              <a:spcBef>
                <a:spcPct val="50000"/>
              </a:spcBef>
              <a:buFont typeface="Arial" charset="0"/>
              <a:buNone/>
              <a:defRPr/>
            </a:pPr>
            <a:r>
              <a:rPr lang="en-US" sz="2000">
                <a:effectLst>
                  <a:outerShdw blurRad="38100" dist="38100" dir="2700000" algn="tl">
                    <a:srgbClr val="DDDDDD"/>
                  </a:outerShdw>
                </a:effectLst>
                <a:latin typeface="Verdana" charset="0"/>
              </a:rPr>
              <a:t>     </a:t>
            </a:r>
          </a:p>
        </p:txBody>
      </p:sp>
      <p:sp>
        <p:nvSpPr>
          <p:cNvPr id="56328" name="Text Box 8"/>
          <p:cNvSpPr txBox="1">
            <a:spLocks noChangeArrowheads="1"/>
          </p:cNvSpPr>
          <p:nvPr/>
        </p:nvSpPr>
        <p:spPr bwMode="auto">
          <a:xfrm>
            <a:off x="5638800" y="3200400"/>
            <a:ext cx="3505200" cy="1477963"/>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000">
                <a:effectLst>
                  <a:outerShdw blurRad="38100" dist="38100" dir="2700000" algn="tl">
                    <a:srgbClr val="DDDDDD"/>
                  </a:outerShdw>
                </a:effectLst>
                <a:latin typeface="Verdana" charset="0"/>
              </a:rPr>
              <a:t>Involve thermodynamics, clouds, oceans to set time scales</a:t>
            </a:r>
          </a:p>
          <a:p>
            <a:pPr eaLnBrk="1" hangingPunct="1">
              <a:spcBef>
                <a:spcPct val="50000"/>
              </a:spcBef>
            </a:pPr>
            <a:endParaRPr lang="en-US" sz="2000">
              <a:effectLst>
                <a:outerShdw blurRad="38100" dist="38100" dir="2700000" algn="tl">
                  <a:srgbClr val="DDDDDD"/>
                </a:outerShdw>
              </a:effectLst>
              <a:latin typeface="Verdana" charset="0"/>
            </a:endParaRPr>
          </a:p>
        </p:txBody>
      </p:sp>
      <p:sp>
        <p:nvSpPr>
          <p:cNvPr id="21512" name="Line 9"/>
          <p:cNvSpPr>
            <a:spLocks noChangeShapeType="1"/>
          </p:cNvSpPr>
          <p:nvPr/>
        </p:nvSpPr>
        <p:spPr bwMode="auto">
          <a:xfrm>
            <a:off x="5791200" y="5181600"/>
            <a:ext cx="28956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1513" name="TextBox 10"/>
          <p:cNvSpPr txBox="1">
            <a:spLocks noChangeArrowheads="1"/>
          </p:cNvSpPr>
          <p:nvPr/>
        </p:nvSpPr>
        <p:spPr bwMode="auto">
          <a:xfrm>
            <a:off x="0" y="0"/>
            <a:ext cx="9144000" cy="461665"/>
          </a:xfrm>
          <a:prstGeom prst="rect">
            <a:avLst/>
          </a:prstGeom>
          <a:solidFill>
            <a:schemeClr val="tx1"/>
          </a:solidFill>
          <a:ln w="9525">
            <a:noFill/>
            <a:miter lim="800000"/>
            <a:headEnd/>
            <a:tailEnd/>
          </a:ln>
        </p:spPr>
        <p:txBody>
          <a:bodyPr>
            <a:prstTxWarp prst="textNoShape">
              <a:avLst/>
            </a:prstTxWarp>
            <a:spAutoFit/>
          </a:bodyPr>
          <a:lstStyle/>
          <a:p>
            <a:pPr algn="ctr"/>
            <a:r>
              <a:rPr lang="en-US" sz="2400" dirty="0" smtClean="0">
                <a:solidFill>
                  <a:schemeClr val="bg1"/>
                </a:solidFill>
              </a:rPr>
              <a:t>DOES INERTIAL STABILITY IN IO  IMPACT FOR </a:t>
            </a:r>
            <a:r>
              <a:rPr lang="en-US" sz="2400" dirty="0">
                <a:solidFill>
                  <a:schemeClr val="bg1"/>
                </a:solidFill>
              </a:rPr>
              <a:t>ISO</a:t>
            </a:r>
            <a:r>
              <a:rPr lang="en-US" sz="2400" dirty="0" smtClean="0">
                <a:solidFill>
                  <a:schemeClr val="bg1"/>
                </a:solidFill>
              </a:rPr>
              <a:t> FORMATION?</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2" descr="FiG"/>
          <p:cNvPicPr>
            <a:picLocks noChangeAspect="1" noChangeArrowheads="1"/>
          </p:cNvPicPr>
          <p:nvPr/>
        </p:nvPicPr>
        <p:blipFill>
          <a:blip r:embed="rId3"/>
          <a:srcRect l="4903" t="8551" r="4903" b="15202"/>
          <a:stretch>
            <a:fillRect/>
          </a:stretch>
        </p:blipFill>
        <p:spPr bwMode="auto">
          <a:xfrm>
            <a:off x="609600" y="990600"/>
            <a:ext cx="4978400" cy="5791200"/>
          </a:xfrm>
          <a:prstGeom prst="rect">
            <a:avLst/>
          </a:prstGeom>
          <a:noFill/>
          <a:ln w="9525">
            <a:noFill/>
            <a:miter lim="800000"/>
            <a:headEnd/>
            <a:tailEnd/>
          </a:ln>
        </p:spPr>
      </p:pic>
      <p:sp>
        <p:nvSpPr>
          <p:cNvPr id="58371" name="Text Box 3"/>
          <p:cNvSpPr txBox="1">
            <a:spLocks noChangeArrowheads="1"/>
          </p:cNvSpPr>
          <p:nvPr/>
        </p:nvSpPr>
        <p:spPr bwMode="auto">
          <a:xfrm>
            <a:off x="990600" y="152400"/>
            <a:ext cx="6781800" cy="45720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defRPr/>
            </a:pPr>
            <a:endParaRPr lang="en-US">
              <a:effectLst>
                <a:outerShdw blurRad="38100" dist="38100" dir="2700000" algn="tl">
                  <a:srgbClr val="DDDDDD"/>
                </a:outerShdw>
              </a:effectLst>
              <a:latin typeface="Verdana" charset="0"/>
            </a:endParaRPr>
          </a:p>
        </p:txBody>
      </p:sp>
      <p:sp>
        <p:nvSpPr>
          <p:cNvPr id="58373" name="Text Box 5"/>
          <p:cNvSpPr txBox="1">
            <a:spLocks noChangeArrowheads="1"/>
          </p:cNvSpPr>
          <p:nvPr/>
        </p:nvSpPr>
        <p:spPr bwMode="auto">
          <a:xfrm>
            <a:off x="5791200" y="5715000"/>
            <a:ext cx="3124200" cy="366713"/>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defRPr/>
            </a:pPr>
            <a:endParaRPr lang="en-US" sz="1800">
              <a:effectLst>
                <a:outerShdw blurRad="38100" dist="38100" dir="2700000" algn="tl">
                  <a:srgbClr val="DDDDDD"/>
                </a:outerShdw>
              </a:effectLst>
              <a:latin typeface="Verdana" charset="0"/>
            </a:endParaRPr>
          </a:p>
        </p:txBody>
      </p:sp>
      <p:sp>
        <p:nvSpPr>
          <p:cNvPr id="23557" name="Rectangle 6"/>
          <p:cNvSpPr>
            <a:spLocks noChangeArrowheads="1"/>
          </p:cNvSpPr>
          <p:nvPr/>
        </p:nvSpPr>
        <p:spPr bwMode="auto">
          <a:xfrm>
            <a:off x="533400" y="914400"/>
            <a:ext cx="1981200" cy="5867400"/>
          </a:xfrm>
          <a:prstGeom prst="rect">
            <a:avLst/>
          </a:prstGeom>
          <a:solidFill>
            <a:schemeClr val="hlink">
              <a:alpha val="16078"/>
            </a:schemeClr>
          </a:solidFill>
          <a:ln w="25400">
            <a:solidFill>
              <a:schemeClr val="accent2"/>
            </a:solidFill>
            <a:miter lim="800000"/>
            <a:headEnd/>
            <a:tailEnd/>
          </a:ln>
        </p:spPr>
        <p:txBody>
          <a:bodyPr wrap="none" anchor="ctr">
            <a:prstTxWarp prst="textNoShape">
              <a:avLst/>
            </a:prstTxWarp>
          </a:bodyPr>
          <a:lstStyle/>
          <a:p>
            <a:endParaRPr lang="en-US"/>
          </a:p>
        </p:txBody>
      </p:sp>
      <p:sp>
        <p:nvSpPr>
          <p:cNvPr id="58375" name="Text Box 7"/>
          <p:cNvSpPr txBox="1">
            <a:spLocks noChangeArrowheads="1"/>
          </p:cNvSpPr>
          <p:nvPr/>
        </p:nvSpPr>
        <p:spPr bwMode="auto">
          <a:xfrm>
            <a:off x="5791200" y="1295400"/>
            <a:ext cx="3352800" cy="3140075"/>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buFontTx/>
              <a:buChar char="•"/>
              <a:defRPr/>
            </a:pPr>
            <a:r>
              <a:rPr lang="en-US" sz="2000">
                <a:solidFill>
                  <a:schemeClr val="accent2"/>
                </a:solidFill>
                <a:effectLst>
                  <a:outerShdw blurRad="38100" dist="38100" dir="2700000" algn="tl">
                    <a:srgbClr val="DDDDDD"/>
                  </a:outerShdw>
                </a:effectLst>
                <a:latin typeface="Verdana" charset="0"/>
              </a:rPr>
              <a:t>  Strong subsidence</a:t>
            </a:r>
          </a:p>
          <a:p>
            <a:pPr eaLnBrk="1" hangingPunct="1">
              <a:spcBef>
                <a:spcPct val="50000"/>
              </a:spcBef>
              <a:buFontTx/>
              <a:buChar char="•"/>
              <a:defRPr/>
            </a:pPr>
            <a:r>
              <a:rPr lang="en-US" sz="2000">
                <a:solidFill>
                  <a:schemeClr val="accent2"/>
                </a:solidFill>
                <a:effectLst>
                  <a:outerShdw blurRad="38100" dist="38100" dir="2700000" algn="tl">
                    <a:srgbClr val="DDDDDD"/>
                  </a:outerShdw>
                </a:effectLst>
                <a:latin typeface="Verdana" charset="0"/>
              </a:rPr>
              <a:t>  Strong surface heating SST increasing</a:t>
            </a:r>
          </a:p>
          <a:p>
            <a:pPr eaLnBrk="1" hangingPunct="1">
              <a:spcBef>
                <a:spcPct val="50000"/>
              </a:spcBef>
              <a:buFontTx/>
              <a:buChar char="•"/>
              <a:defRPr/>
            </a:pPr>
            <a:r>
              <a:rPr lang="en-US" sz="2000">
                <a:solidFill>
                  <a:schemeClr val="accent2"/>
                </a:solidFill>
                <a:effectLst>
                  <a:outerShdw blurRad="38100" dist="38100" dir="2700000" algn="tl">
                    <a:srgbClr val="DDDDDD"/>
                  </a:outerShdw>
                </a:effectLst>
                <a:latin typeface="Verdana" charset="0"/>
              </a:rPr>
              <a:t>  Upper cooling, lower heating</a:t>
            </a:r>
          </a:p>
          <a:p>
            <a:pPr eaLnBrk="1" hangingPunct="1">
              <a:spcBef>
                <a:spcPct val="50000"/>
              </a:spcBef>
              <a:buFontTx/>
              <a:buChar char="•"/>
              <a:defRPr/>
            </a:pPr>
            <a:r>
              <a:rPr lang="en-US" sz="2000">
                <a:solidFill>
                  <a:schemeClr val="accent2"/>
                </a:solidFill>
                <a:effectLst>
                  <a:outerShdw blurRad="38100" dist="38100" dir="2700000" algn="tl">
                    <a:srgbClr val="DDDDDD"/>
                  </a:outerShdw>
                </a:effectLst>
                <a:latin typeface="Verdana" charset="0"/>
              </a:rPr>
              <a:t>  Trade Cu, Cumulus humulis mixing</a:t>
            </a:r>
          </a:p>
          <a:p>
            <a:pPr eaLnBrk="1" hangingPunct="1">
              <a:spcBef>
                <a:spcPct val="50000"/>
              </a:spcBef>
              <a:buFontTx/>
              <a:buChar char="•"/>
              <a:defRPr/>
            </a:pPr>
            <a:r>
              <a:rPr lang="en-US" sz="2000">
                <a:solidFill>
                  <a:schemeClr val="accent2"/>
                </a:solidFill>
                <a:effectLst>
                  <a:outerShdw blurRad="38100" dist="38100" dir="2700000" algn="tl">
                    <a:srgbClr val="DDDDDD"/>
                  </a:outerShdw>
                </a:effectLst>
                <a:latin typeface="Verdana" charset="0"/>
              </a:rPr>
              <a:t>  Build up of CAPE</a:t>
            </a:r>
          </a:p>
        </p:txBody>
      </p:sp>
      <p:sp>
        <p:nvSpPr>
          <p:cNvPr id="23559" name="TextBox 7"/>
          <p:cNvSpPr txBox="1">
            <a:spLocks noChangeArrowheads="1"/>
          </p:cNvSpPr>
          <p:nvPr/>
        </p:nvSpPr>
        <p:spPr bwMode="auto">
          <a:xfrm>
            <a:off x="0" y="0"/>
            <a:ext cx="9144000" cy="461963"/>
          </a:xfrm>
          <a:prstGeom prst="rect">
            <a:avLst/>
          </a:prstGeom>
          <a:solidFill>
            <a:schemeClr val="tx1"/>
          </a:solidFill>
          <a:ln w="9525">
            <a:noFill/>
            <a:miter lim="800000"/>
            <a:headEnd/>
            <a:tailEnd/>
          </a:ln>
        </p:spPr>
        <p:txBody>
          <a:bodyPr>
            <a:prstTxWarp prst="textNoShape">
              <a:avLst/>
            </a:prstTxWarp>
            <a:spAutoFit/>
          </a:bodyPr>
          <a:lstStyle/>
          <a:p>
            <a:pPr algn="ctr"/>
            <a:r>
              <a:rPr lang="en-US">
                <a:solidFill>
                  <a:schemeClr val="bg1"/>
                </a:solidFill>
              </a:rPr>
              <a:t>(I) DESTABILIZATION PHASE</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2" name="Picture 2" descr="FiG"/>
          <p:cNvPicPr>
            <a:picLocks noChangeAspect="1" noChangeArrowheads="1"/>
          </p:cNvPicPr>
          <p:nvPr/>
        </p:nvPicPr>
        <p:blipFill>
          <a:blip r:embed="rId3"/>
          <a:srcRect l="4903" t="8551" r="4903" b="15202"/>
          <a:stretch>
            <a:fillRect/>
          </a:stretch>
        </p:blipFill>
        <p:spPr bwMode="auto">
          <a:xfrm>
            <a:off x="609600" y="990600"/>
            <a:ext cx="4978400" cy="5791200"/>
          </a:xfrm>
          <a:prstGeom prst="rect">
            <a:avLst/>
          </a:prstGeom>
          <a:noFill/>
          <a:ln w="9525">
            <a:noFill/>
            <a:miter lim="800000"/>
            <a:headEnd/>
            <a:tailEnd/>
          </a:ln>
        </p:spPr>
      </p:pic>
      <p:sp>
        <p:nvSpPr>
          <p:cNvPr id="60419" name="Text Box 3"/>
          <p:cNvSpPr txBox="1">
            <a:spLocks noChangeArrowheads="1"/>
          </p:cNvSpPr>
          <p:nvPr/>
        </p:nvSpPr>
        <p:spPr bwMode="auto">
          <a:xfrm>
            <a:off x="990600" y="152400"/>
            <a:ext cx="6781800" cy="45720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defRPr/>
            </a:pPr>
            <a:endParaRPr lang="en-US">
              <a:effectLst>
                <a:outerShdw blurRad="38100" dist="38100" dir="2700000" algn="tl">
                  <a:srgbClr val="DDDDDD"/>
                </a:outerShdw>
              </a:effectLst>
              <a:latin typeface="Verdana" charset="0"/>
            </a:endParaRPr>
          </a:p>
        </p:txBody>
      </p:sp>
      <p:sp>
        <p:nvSpPr>
          <p:cNvPr id="60421" name="Text Box 5"/>
          <p:cNvSpPr txBox="1">
            <a:spLocks noChangeArrowheads="1"/>
          </p:cNvSpPr>
          <p:nvPr/>
        </p:nvSpPr>
        <p:spPr bwMode="auto">
          <a:xfrm>
            <a:off x="5791200" y="5715000"/>
            <a:ext cx="3124200" cy="366713"/>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defRPr/>
            </a:pPr>
            <a:endParaRPr lang="en-US" sz="1800">
              <a:effectLst>
                <a:outerShdw blurRad="38100" dist="38100" dir="2700000" algn="tl">
                  <a:srgbClr val="DDDDDD"/>
                </a:outerShdw>
              </a:effectLst>
              <a:latin typeface="Verdana" charset="0"/>
            </a:endParaRPr>
          </a:p>
        </p:txBody>
      </p:sp>
      <p:sp>
        <p:nvSpPr>
          <p:cNvPr id="25605" name="Rectangle 6"/>
          <p:cNvSpPr>
            <a:spLocks noChangeArrowheads="1"/>
          </p:cNvSpPr>
          <p:nvPr/>
        </p:nvSpPr>
        <p:spPr bwMode="auto">
          <a:xfrm>
            <a:off x="2209800" y="914400"/>
            <a:ext cx="1981200" cy="5867400"/>
          </a:xfrm>
          <a:prstGeom prst="rect">
            <a:avLst/>
          </a:prstGeom>
          <a:solidFill>
            <a:schemeClr val="hlink">
              <a:alpha val="16078"/>
            </a:schemeClr>
          </a:solidFill>
          <a:ln w="25400">
            <a:solidFill>
              <a:schemeClr val="accent2"/>
            </a:solidFill>
            <a:miter lim="800000"/>
            <a:headEnd/>
            <a:tailEnd/>
          </a:ln>
        </p:spPr>
        <p:txBody>
          <a:bodyPr wrap="none" anchor="ctr">
            <a:prstTxWarp prst="textNoShape">
              <a:avLst/>
            </a:prstTxWarp>
          </a:bodyPr>
          <a:lstStyle/>
          <a:p>
            <a:endParaRPr lang="en-US"/>
          </a:p>
        </p:txBody>
      </p:sp>
      <p:sp>
        <p:nvSpPr>
          <p:cNvPr id="60423" name="Text Box 7"/>
          <p:cNvSpPr txBox="1">
            <a:spLocks noChangeArrowheads="1"/>
          </p:cNvSpPr>
          <p:nvPr/>
        </p:nvSpPr>
        <p:spPr bwMode="auto">
          <a:xfrm>
            <a:off x="5562600" y="1295400"/>
            <a:ext cx="3581400" cy="3140075"/>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buFontTx/>
              <a:buChar char="•"/>
              <a:defRPr/>
            </a:pPr>
            <a:r>
              <a:rPr lang="en-US" sz="2000">
                <a:solidFill>
                  <a:schemeClr val="accent2"/>
                </a:solidFill>
                <a:effectLst>
                  <a:outerShdw blurRad="38100" dist="38100" dir="2700000" algn="tl">
                    <a:srgbClr val="DDDDDD"/>
                  </a:outerShdw>
                </a:effectLst>
                <a:latin typeface="Verdana" charset="0"/>
              </a:rPr>
              <a:t>  Release of CAPE with deep convection</a:t>
            </a:r>
          </a:p>
          <a:p>
            <a:pPr eaLnBrk="1" hangingPunct="1">
              <a:spcBef>
                <a:spcPct val="50000"/>
              </a:spcBef>
              <a:buFontTx/>
              <a:buChar char="•"/>
              <a:defRPr/>
            </a:pPr>
            <a:r>
              <a:rPr lang="en-US" sz="2000">
                <a:solidFill>
                  <a:schemeClr val="accent2"/>
                </a:solidFill>
                <a:effectLst>
                  <a:outerShdw blurRad="38100" dist="38100" dir="2700000" algn="tl">
                    <a:srgbClr val="DDDDDD"/>
                  </a:outerShdw>
                </a:effectLst>
                <a:latin typeface="Verdana" charset="0"/>
              </a:rPr>
              <a:t>  Projection onto equatorial modes (coupled or uncoupled??)</a:t>
            </a:r>
          </a:p>
          <a:p>
            <a:pPr eaLnBrk="1" hangingPunct="1">
              <a:spcBef>
                <a:spcPct val="50000"/>
              </a:spcBef>
              <a:buFontTx/>
              <a:buChar char="•"/>
              <a:defRPr/>
            </a:pPr>
            <a:r>
              <a:rPr lang="en-US" sz="2000">
                <a:solidFill>
                  <a:schemeClr val="accent2"/>
                </a:solidFill>
                <a:effectLst>
                  <a:outerShdw blurRad="38100" dist="38100" dir="2700000" algn="tl">
                    <a:srgbClr val="DDDDDD"/>
                  </a:outerShdw>
                </a:effectLst>
                <a:latin typeface="Verdana" charset="0"/>
              </a:rPr>
              <a:t>  Stronger winds</a:t>
            </a:r>
          </a:p>
          <a:p>
            <a:pPr eaLnBrk="1" hangingPunct="1">
              <a:spcBef>
                <a:spcPct val="50000"/>
              </a:spcBef>
              <a:buFontTx/>
              <a:buChar char="•"/>
              <a:defRPr/>
            </a:pPr>
            <a:r>
              <a:rPr lang="en-US" sz="2000">
                <a:solidFill>
                  <a:schemeClr val="accent2"/>
                </a:solidFill>
                <a:effectLst>
                  <a:outerShdw blurRad="38100" dist="38100" dir="2700000" algn="tl">
                    <a:srgbClr val="DDDDDD"/>
                  </a:outerShdw>
                </a:effectLst>
                <a:latin typeface="Verdana" charset="0"/>
              </a:rPr>
              <a:t>  Cooling of ocean</a:t>
            </a:r>
          </a:p>
          <a:p>
            <a:pPr eaLnBrk="1" hangingPunct="1">
              <a:spcBef>
                <a:spcPct val="50000"/>
              </a:spcBef>
              <a:buFontTx/>
              <a:buChar char="•"/>
              <a:defRPr/>
            </a:pPr>
            <a:endParaRPr lang="en-US" sz="2000">
              <a:solidFill>
                <a:schemeClr val="accent2"/>
              </a:solidFill>
              <a:effectLst>
                <a:outerShdw blurRad="38100" dist="38100" dir="2700000" algn="tl">
                  <a:srgbClr val="DDDDDD"/>
                </a:outerShdw>
              </a:effectLst>
              <a:latin typeface="Verdana" charset="0"/>
            </a:endParaRPr>
          </a:p>
        </p:txBody>
      </p:sp>
      <p:sp>
        <p:nvSpPr>
          <p:cNvPr id="25607" name="TextBox 7"/>
          <p:cNvSpPr txBox="1">
            <a:spLocks noChangeArrowheads="1"/>
          </p:cNvSpPr>
          <p:nvPr/>
        </p:nvSpPr>
        <p:spPr bwMode="auto">
          <a:xfrm>
            <a:off x="0" y="0"/>
            <a:ext cx="9144000" cy="461963"/>
          </a:xfrm>
          <a:prstGeom prst="rect">
            <a:avLst/>
          </a:prstGeom>
          <a:solidFill>
            <a:schemeClr val="tx1"/>
          </a:solidFill>
          <a:ln w="9525">
            <a:noFill/>
            <a:miter lim="800000"/>
            <a:headEnd/>
            <a:tailEnd/>
          </a:ln>
        </p:spPr>
        <p:txBody>
          <a:bodyPr>
            <a:prstTxWarp prst="textNoShape">
              <a:avLst/>
            </a:prstTxWarp>
            <a:spAutoFit/>
          </a:bodyPr>
          <a:lstStyle/>
          <a:p>
            <a:pPr algn="ctr"/>
            <a:r>
              <a:rPr lang="en-US">
                <a:solidFill>
                  <a:schemeClr val="bg1"/>
                </a:solidFill>
              </a:rPr>
              <a:t>(II) CONVECTIVE PHASE</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50" name="Picture 2" descr="FiG"/>
          <p:cNvPicPr>
            <a:picLocks noChangeAspect="1" noChangeArrowheads="1"/>
          </p:cNvPicPr>
          <p:nvPr/>
        </p:nvPicPr>
        <p:blipFill>
          <a:blip r:embed="rId3"/>
          <a:srcRect l="4903" t="8551" r="4903" b="15202"/>
          <a:stretch>
            <a:fillRect/>
          </a:stretch>
        </p:blipFill>
        <p:spPr bwMode="auto">
          <a:xfrm>
            <a:off x="609600" y="990600"/>
            <a:ext cx="4978400" cy="5791200"/>
          </a:xfrm>
          <a:prstGeom prst="rect">
            <a:avLst/>
          </a:prstGeom>
          <a:noFill/>
          <a:ln w="9525">
            <a:noFill/>
            <a:miter lim="800000"/>
            <a:headEnd/>
            <a:tailEnd/>
          </a:ln>
        </p:spPr>
      </p:pic>
      <p:sp>
        <p:nvSpPr>
          <p:cNvPr id="62467" name="Text Box 3"/>
          <p:cNvSpPr txBox="1">
            <a:spLocks noChangeArrowheads="1"/>
          </p:cNvSpPr>
          <p:nvPr/>
        </p:nvSpPr>
        <p:spPr bwMode="auto">
          <a:xfrm>
            <a:off x="990600" y="152400"/>
            <a:ext cx="6781800" cy="45720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defRPr/>
            </a:pPr>
            <a:endParaRPr lang="en-US">
              <a:effectLst>
                <a:outerShdw blurRad="38100" dist="38100" dir="2700000" algn="tl">
                  <a:srgbClr val="DDDDDD"/>
                </a:outerShdw>
              </a:effectLst>
              <a:latin typeface="Verdana" charset="0"/>
            </a:endParaRPr>
          </a:p>
        </p:txBody>
      </p:sp>
      <p:sp>
        <p:nvSpPr>
          <p:cNvPr id="62469" name="Text Box 5"/>
          <p:cNvSpPr txBox="1">
            <a:spLocks noChangeArrowheads="1"/>
          </p:cNvSpPr>
          <p:nvPr/>
        </p:nvSpPr>
        <p:spPr bwMode="auto">
          <a:xfrm>
            <a:off x="5791200" y="5715000"/>
            <a:ext cx="3124200" cy="366713"/>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defRPr/>
            </a:pPr>
            <a:endParaRPr lang="en-US" sz="1800">
              <a:effectLst>
                <a:outerShdw blurRad="38100" dist="38100" dir="2700000" algn="tl">
                  <a:srgbClr val="DDDDDD"/>
                </a:outerShdw>
              </a:effectLst>
              <a:latin typeface="Verdana" charset="0"/>
            </a:endParaRPr>
          </a:p>
        </p:txBody>
      </p:sp>
      <p:sp>
        <p:nvSpPr>
          <p:cNvPr id="27653" name="Rectangle 6"/>
          <p:cNvSpPr>
            <a:spLocks noChangeArrowheads="1"/>
          </p:cNvSpPr>
          <p:nvPr/>
        </p:nvSpPr>
        <p:spPr bwMode="auto">
          <a:xfrm>
            <a:off x="3581400" y="914400"/>
            <a:ext cx="1981200" cy="5867400"/>
          </a:xfrm>
          <a:prstGeom prst="rect">
            <a:avLst/>
          </a:prstGeom>
          <a:solidFill>
            <a:schemeClr val="hlink">
              <a:alpha val="16078"/>
            </a:schemeClr>
          </a:solidFill>
          <a:ln w="25400">
            <a:solidFill>
              <a:schemeClr val="accent2"/>
            </a:solidFill>
            <a:miter lim="800000"/>
            <a:headEnd/>
            <a:tailEnd/>
          </a:ln>
        </p:spPr>
        <p:txBody>
          <a:bodyPr wrap="none" anchor="ctr">
            <a:prstTxWarp prst="textNoShape">
              <a:avLst/>
            </a:prstTxWarp>
          </a:bodyPr>
          <a:lstStyle/>
          <a:p>
            <a:endParaRPr lang="en-US"/>
          </a:p>
        </p:txBody>
      </p:sp>
      <p:sp>
        <p:nvSpPr>
          <p:cNvPr id="62471" name="Text Box 7"/>
          <p:cNvSpPr txBox="1">
            <a:spLocks noChangeArrowheads="1"/>
          </p:cNvSpPr>
          <p:nvPr/>
        </p:nvSpPr>
        <p:spPr bwMode="auto">
          <a:xfrm>
            <a:off x="5562600" y="1295400"/>
            <a:ext cx="3581400" cy="2225675"/>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buFontTx/>
              <a:buChar char="•"/>
              <a:defRPr/>
            </a:pPr>
            <a:r>
              <a:rPr lang="en-US" sz="2000">
                <a:solidFill>
                  <a:schemeClr val="accent2"/>
                </a:solidFill>
                <a:effectLst>
                  <a:outerShdw blurRad="38100" dist="38100" dir="2700000" algn="tl">
                    <a:srgbClr val="DDDDDD"/>
                  </a:outerShdw>
                </a:effectLst>
                <a:latin typeface="Verdana" charset="0"/>
              </a:rPr>
              <a:t>  Mode propagation</a:t>
            </a:r>
          </a:p>
          <a:p>
            <a:pPr eaLnBrk="1" hangingPunct="1">
              <a:spcBef>
                <a:spcPct val="50000"/>
              </a:spcBef>
              <a:buFontTx/>
              <a:buChar char="•"/>
              <a:defRPr/>
            </a:pPr>
            <a:r>
              <a:rPr lang="en-US" sz="2000">
                <a:solidFill>
                  <a:schemeClr val="accent2"/>
                </a:solidFill>
                <a:effectLst>
                  <a:outerShdw blurRad="38100" dist="38100" dir="2700000" algn="tl">
                    <a:srgbClr val="DDDDDD"/>
                  </a:outerShdw>
                </a:effectLst>
                <a:latin typeface="Verdana" charset="0"/>
              </a:rPr>
              <a:t>  Stratus phase</a:t>
            </a:r>
          </a:p>
          <a:p>
            <a:pPr eaLnBrk="1" hangingPunct="1">
              <a:spcBef>
                <a:spcPct val="50000"/>
              </a:spcBef>
              <a:buFontTx/>
              <a:buChar char="•"/>
              <a:defRPr/>
            </a:pPr>
            <a:r>
              <a:rPr lang="en-US" sz="2000">
                <a:solidFill>
                  <a:schemeClr val="accent2"/>
                </a:solidFill>
                <a:effectLst>
                  <a:outerShdw blurRad="38100" dist="38100" dir="2700000" algn="tl">
                    <a:srgbClr val="DDDDDD"/>
                  </a:outerShdw>
                </a:effectLst>
                <a:latin typeface="Verdana" charset="0"/>
              </a:rPr>
              <a:t>  Upper level heating</a:t>
            </a:r>
          </a:p>
          <a:p>
            <a:pPr eaLnBrk="1" hangingPunct="1">
              <a:spcBef>
                <a:spcPct val="50000"/>
              </a:spcBef>
              <a:buFontTx/>
              <a:buChar char="•"/>
              <a:defRPr/>
            </a:pPr>
            <a:r>
              <a:rPr lang="en-US" sz="2000">
                <a:solidFill>
                  <a:schemeClr val="accent2"/>
                </a:solidFill>
                <a:effectLst>
                  <a:outerShdw blurRad="38100" dist="38100" dir="2700000" algn="tl">
                    <a:srgbClr val="DDDDDD"/>
                  </a:outerShdw>
                </a:effectLst>
                <a:latin typeface="Verdana" charset="0"/>
              </a:rPr>
              <a:t>  SST starts to increase</a:t>
            </a:r>
          </a:p>
          <a:p>
            <a:pPr eaLnBrk="1" hangingPunct="1">
              <a:spcBef>
                <a:spcPct val="50000"/>
              </a:spcBef>
              <a:buFontTx/>
              <a:buChar char="•"/>
              <a:defRPr/>
            </a:pPr>
            <a:endParaRPr lang="en-US" sz="2000">
              <a:solidFill>
                <a:schemeClr val="accent2"/>
              </a:solidFill>
              <a:effectLst>
                <a:outerShdw blurRad="38100" dist="38100" dir="2700000" algn="tl">
                  <a:srgbClr val="DDDDDD"/>
                </a:outerShdw>
              </a:effectLst>
              <a:latin typeface="Verdana" charset="0"/>
            </a:endParaRPr>
          </a:p>
        </p:txBody>
      </p:sp>
      <p:sp>
        <p:nvSpPr>
          <p:cNvPr id="27655" name="TextBox 7"/>
          <p:cNvSpPr txBox="1">
            <a:spLocks noChangeArrowheads="1"/>
          </p:cNvSpPr>
          <p:nvPr/>
        </p:nvSpPr>
        <p:spPr bwMode="auto">
          <a:xfrm>
            <a:off x="0" y="0"/>
            <a:ext cx="9144000" cy="461963"/>
          </a:xfrm>
          <a:prstGeom prst="rect">
            <a:avLst/>
          </a:prstGeom>
          <a:solidFill>
            <a:schemeClr val="tx1"/>
          </a:solidFill>
          <a:ln w="9525">
            <a:noFill/>
            <a:miter lim="800000"/>
            <a:headEnd/>
            <a:tailEnd/>
          </a:ln>
        </p:spPr>
        <p:txBody>
          <a:bodyPr>
            <a:prstTxWarp prst="textNoShape">
              <a:avLst/>
            </a:prstTxWarp>
            <a:spAutoFit/>
          </a:bodyPr>
          <a:lstStyle/>
          <a:p>
            <a:pPr algn="ctr"/>
            <a:r>
              <a:rPr lang="en-US">
                <a:solidFill>
                  <a:schemeClr val="bg1"/>
                </a:solidFill>
              </a:rPr>
              <a:t>(III) RESTORING PHASE</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4754" name="Picture 2" descr="FiG"/>
          <p:cNvPicPr>
            <a:picLocks noChangeAspect="1" noChangeArrowheads="1"/>
          </p:cNvPicPr>
          <p:nvPr/>
        </p:nvPicPr>
        <p:blipFill>
          <a:blip r:embed="rId3"/>
          <a:srcRect l="4903" t="8551" r="4903" b="15202"/>
          <a:stretch>
            <a:fillRect/>
          </a:stretch>
        </p:blipFill>
        <p:spPr bwMode="auto">
          <a:xfrm>
            <a:off x="609600" y="990600"/>
            <a:ext cx="4978400" cy="5791200"/>
          </a:xfrm>
          <a:prstGeom prst="rect">
            <a:avLst/>
          </a:prstGeom>
          <a:noFill/>
          <a:ln w="9525">
            <a:noFill/>
            <a:miter lim="800000"/>
            <a:headEnd/>
            <a:tailEnd/>
          </a:ln>
        </p:spPr>
      </p:pic>
      <p:sp>
        <p:nvSpPr>
          <p:cNvPr id="56323" name="Text Box 3"/>
          <p:cNvSpPr txBox="1">
            <a:spLocks noChangeArrowheads="1"/>
          </p:cNvSpPr>
          <p:nvPr/>
        </p:nvSpPr>
        <p:spPr bwMode="auto">
          <a:xfrm>
            <a:off x="990600" y="152400"/>
            <a:ext cx="6781800" cy="45720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defRPr/>
            </a:pPr>
            <a:endParaRPr lang="en-US">
              <a:effectLst>
                <a:outerShdw blurRad="38100" dist="38100" dir="2700000" algn="tl">
                  <a:srgbClr val="DDDDDD"/>
                </a:outerShdw>
              </a:effectLst>
              <a:latin typeface="Verdana" charset="0"/>
            </a:endParaRPr>
          </a:p>
        </p:txBody>
      </p:sp>
      <p:sp>
        <p:nvSpPr>
          <p:cNvPr id="56325" name="Text Box 5"/>
          <p:cNvSpPr txBox="1">
            <a:spLocks noChangeArrowheads="1"/>
          </p:cNvSpPr>
          <p:nvPr/>
        </p:nvSpPr>
        <p:spPr bwMode="auto">
          <a:xfrm>
            <a:off x="5791200" y="5715000"/>
            <a:ext cx="3124200" cy="366713"/>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defRPr/>
            </a:pPr>
            <a:endParaRPr lang="en-US" sz="1800">
              <a:effectLst>
                <a:outerShdw blurRad="38100" dist="38100" dir="2700000" algn="tl">
                  <a:srgbClr val="DDDDDD"/>
                </a:outerShdw>
              </a:effectLst>
              <a:latin typeface="Verdana" charset="0"/>
            </a:endParaRPr>
          </a:p>
        </p:txBody>
      </p:sp>
      <p:sp>
        <p:nvSpPr>
          <p:cNvPr id="74757" name="TextBox 10"/>
          <p:cNvSpPr txBox="1">
            <a:spLocks noChangeArrowheads="1"/>
          </p:cNvSpPr>
          <p:nvPr/>
        </p:nvSpPr>
        <p:spPr bwMode="auto">
          <a:xfrm>
            <a:off x="0" y="0"/>
            <a:ext cx="9144000" cy="461963"/>
          </a:xfrm>
          <a:prstGeom prst="rect">
            <a:avLst/>
          </a:prstGeom>
          <a:solidFill>
            <a:schemeClr val="tx1"/>
          </a:solidFill>
          <a:ln w="9525">
            <a:noFill/>
            <a:miter lim="800000"/>
            <a:headEnd/>
            <a:tailEnd/>
          </a:ln>
        </p:spPr>
        <p:txBody>
          <a:bodyPr>
            <a:prstTxWarp prst="textNoShape">
              <a:avLst/>
            </a:prstTxWarp>
            <a:spAutoFit/>
          </a:bodyPr>
          <a:lstStyle/>
          <a:p>
            <a:pPr algn="ctr"/>
            <a:r>
              <a:rPr lang="en-US">
                <a:solidFill>
                  <a:schemeClr val="bg1"/>
                </a:solidFill>
              </a:rPr>
              <a:t>DYNAMICAL ADDITION TO SIMPLE THEORY</a:t>
            </a:r>
          </a:p>
        </p:txBody>
      </p:sp>
      <p:sp>
        <p:nvSpPr>
          <p:cNvPr id="74758" name="Rectangle 9"/>
          <p:cNvSpPr>
            <a:spLocks noChangeArrowheads="1"/>
          </p:cNvSpPr>
          <p:nvPr/>
        </p:nvSpPr>
        <p:spPr bwMode="auto">
          <a:xfrm>
            <a:off x="533400" y="762000"/>
            <a:ext cx="2057400" cy="6019800"/>
          </a:xfrm>
          <a:prstGeom prst="rect">
            <a:avLst/>
          </a:prstGeom>
          <a:noFill/>
          <a:ln w="38100">
            <a:solidFill>
              <a:srgbClr val="FF0000"/>
            </a:solidFill>
            <a:round/>
            <a:headEnd/>
            <a:tailEnd/>
          </a:ln>
        </p:spPr>
        <p:txBody>
          <a:bodyPr>
            <a:prstTxWarp prst="textNoShape">
              <a:avLst/>
            </a:prstTxWarp>
          </a:bodyPr>
          <a:lstStyle/>
          <a:p>
            <a:endParaRPr lang="en-US"/>
          </a:p>
        </p:txBody>
      </p:sp>
      <p:cxnSp>
        <p:nvCxnSpPr>
          <p:cNvPr id="74759" name="Straight Connector 12"/>
          <p:cNvCxnSpPr>
            <a:cxnSpLocks noChangeShapeType="1"/>
          </p:cNvCxnSpPr>
          <p:nvPr/>
        </p:nvCxnSpPr>
        <p:spPr bwMode="auto">
          <a:xfrm>
            <a:off x="2590800" y="914400"/>
            <a:ext cx="4191000" cy="1588"/>
          </a:xfrm>
          <a:prstGeom prst="line">
            <a:avLst/>
          </a:prstGeom>
          <a:noFill/>
          <a:ln w="38100">
            <a:solidFill>
              <a:srgbClr val="FF0000"/>
            </a:solidFill>
            <a:round/>
            <a:headEnd/>
            <a:tailEnd/>
          </a:ln>
        </p:spPr>
      </p:cxnSp>
      <p:cxnSp>
        <p:nvCxnSpPr>
          <p:cNvPr id="74760" name="Straight Connector 14"/>
          <p:cNvCxnSpPr>
            <a:cxnSpLocks noChangeShapeType="1"/>
          </p:cNvCxnSpPr>
          <p:nvPr/>
        </p:nvCxnSpPr>
        <p:spPr bwMode="auto">
          <a:xfrm rot="5400000">
            <a:off x="6400801" y="1295400"/>
            <a:ext cx="762000" cy="3175"/>
          </a:xfrm>
          <a:prstGeom prst="line">
            <a:avLst/>
          </a:prstGeom>
          <a:noFill/>
          <a:ln w="38100">
            <a:solidFill>
              <a:srgbClr val="FF0000"/>
            </a:solidFill>
            <a:round/>
            <a:headEnd/>
            <a:tailEnd type="triangle" w="med" len="med"/>
          </a:ln>
        </p:spPr>
      </p:cxnSp>
      <p:sp>
        <p:nvSpPr>
          <p:cNvPr id="74761" name="TextBox 15"/>
          <p:cNvSpPr txBox="1">
            <a:spLocks noChangeArrowheads="1"/>
          </p:cNvSpPr>
          <p:nvPr/>
        </p:nvSpPr>
        <p:spPr bwMode="auto">
          <a:xfrm>
            <a:off x="5486400" y="1981200"/>
            <a:ext cx="3657600" cy="1323439"/>
          </a:xfrm>
          <a:prstGeom prst="rect">
            <a:avLst/>
          </a:prstGeom>
          <a:noFill/>
          <a:ln w="9525">
            <a:noFill/>
            <a:miter lim="800000"/>
            <a:headEnd/>
            <a:tailEnd/>
          </a:ln>
        </p:spPr>
        <p:txBody>
          <a:bodyPr>
            <a:prstTxWarp prst="textNoShape">
              <a:avLst/>
            </a:prstTxWarp>
            <a:spAutoFit/>
          </a:bodyPr>
          <a:lstStyle/>
          <a:p>
            <a:r>
              <a:rPr lang="en-US" sz="2000" dirty="0"/>
              <a:t>Unique </a:t>
            </a:r>
            <a:r>
              <a:rPr lang="en-US" sz="2000" dirty="0" err="1"/>
              <a:t>inertially</a:t>
            </a:r>
            <a:r>
              <a:rPr lang="en-US" sz="2000" dirty="0"/>
              <a:t> stability of the WIO region</a:t>
            </a:r>
            <a:r>
              <a:rPr lang="en-US" sz="2000" dirty="0" smtClean="0"/>
              <a:t> may allow </a:t>
            </a:r>
            <a:r>
              <a:rPr lang="en-US" sz="2000" dirty="0"/>
              <a:t>time scale of </a:t>
            </a:r>
            <a:r>
              <a:rPr lang="en-US" sz="2000" dirty="0" smtClean="0"/>
              <a:t>destabilization </a:t>
            </a:r>
            <a:r>
              <a:rPr lang="en-US" sz="2000" dirty="0"/>
              <a:t>phase to be prolonged. Build up CAPE and etc </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741578" y="392068"/>
            <a:ext cx="7415782" cy="5139868"/>
          </a:xfrm>
          <a:prstGeom prst="rect">
            <a:avLst/>
          </a:prstGeom>
          <a:noFill/>
        </p:spPr>
        <p:txBody>
          <a:bodyPr wrap="square" rtlCol="0">
            <a:spAutoFit/>
          </a:bodyPr>
          <a:lstStyle/>
          <a:p>
            <a:pPr>
              <a:spcAft>
                <a:spcPts val="1200"/>
              </a:spcAft>
            </a:pPr>
            <a:r>
              <a:rPr lang="en-US" sz="2400" u="sng" dirty="0" smtClean="0"/>
              <a:t>EFFORTS AT PREDICTING THE ISO </a:t>
            </a:r>
          </a:p>
          <a:p>
            <a:pPr marL="341313" indent="-341313">
              <a:spcAft>
                <a:spcPts val="1200"/>
              </a:spcAft>
              <a:buFont typeface="Arial"/>
              <a:buChar char="•"/>
            </a:pPr>
            <a:r>
              <a:rPr lang="en-US" sz="2400" dirty="0" smtClean="0">
                <a:solidFill>
                  <a:srgbClr val="FF0000"/>
                </a:solidFill>
              </a:rPr>
              <a:t>In models, why do strong ISO signals tend to dissipate more rapidly than the observed time scale of the phenomenon? </a:t>
            </a:r>
            <a:r>
              <a:rPr lang="en-US" sz="2400" dirty="0" smtClean="0"/>
              <a:t>We consider serial runs of the ECMWF model</a:t>
            </a:r>
          </a:p>
          <a:p>
            <a:pPr marL="341313" indent="-341313">
              <a:spcAft>
                <a:spcPts val="1200"/>
              </a:spcAft>
              <a:buFont typeface="Arial"/>
              <a:buChar char="•"/>
            </a:pPr>
            <a:r>
              <a:rPr lang="en-US" sz="2400" dirty="0" smtClean="0">
                <a:solidFill>
                  <a:srgbClr val="FF0000"/>
                </a:solidFill>
              </a:rPr>
              <a:t>Are their empirical methods to avoid the signal collapse. </a:t>
            </a:r>
            <a:r>
              <a:rPr lang="en-US" sz="2400" dirty="0" smtClean="0">
                <a:solidFill>
                  <a:srgbClr val="000000"/>
                </a:solidFill>
              </a:rPr>
              <a:t>We consider a empirical model that avoids signal collapse</a:t>
            </a:r>
          </a:p>
          <a:p>
            <a:pPr marL="341313" indent="-341313">
              <a:spcAft>
                <a:spcPts val="1200"/>
              </a:spcAft>
              <a:buFont typeface="Arial"/>
              <a:buChar char="•"/>
            </a:pPr>
            <a:r>
              <a:rPr lang="en-US" sz="2400" dirty="0" smtClean="0">
                <a:solidFill>
                  <a:srgbClr val="FF0000"/>
                </a:solidFill>
              </a:rPr>
              <a:t>Can we use these techniques to statistically correct numerical models? </a:t>
            </a:r>
            <a:r>
              <a:rPr lang="en-US" sz="2400" dirty="0" smtClean="0">
                <a:solidFill>
                  <a:srgbClr val="000000"/>
                </a:solidFill>
              </a:rPr>
              <a:t>We show and attempt to do so.</a:t>
            </a:r>
          </a:p>
          <a:p>
            <a:pPr marL="341313" indent="-341313">
              <a:spcAft>
                <a:spcPts val="1200"/>
              </a:spcAft>
              <a:buFont typeface="Arial"/>
              <a:buChar char="•"/>
            </a:pPr>
            <a:r>
              <a:rPr lang="en-US" sz="2400" dirty="0" smtClean="0">
                <a:solidFill>
                  <a:srgbClr val="FF0000"/>
                </a:solidFill>
              </a:rPr>
              <a:t>How well do couple ocean-atmosphere models do now in predicting the ISO? </a:t>
            </a:r>
            <a:r>
              <a:rPr lang="en-US" sz="2400" dirty="0" smtClean="0">
                <a:solidFill>
                  <a:srgbClr val="000000"/>
                </a:solidFill>
              </a:rPr>
              <a:t>We look at CFSV2. </a:t>
            </a:r>
            <a:endParaRPr lang="en-US" sz="2400" dirty="0">
              <a:solidFill>
                <a:srgbClr val="000000"/>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5" name="Text Box 3"/>
          <p:cNvSpPr txBox="1">
            <a:spLocks noChangeArrowheads="1"/>
          </p:cNvSpPr>
          <p:nvPr/>
        </p:nvSpPr>
        <p:spPr bwMode="auto">
          <a:xfrm>
            <a:off x="3870325" y="334963"/>
            <a:ext cx="184150" cy="396875"/>
          </a:xfrm>
          <a:prstGeom prst="rect">
            <a:avLst/>
          </a:prstGeom>
          <a:noFill/>
          <a:ln w="9525">
            <a:noFill/>
            <a:miter lim="800000"/>
            <a:headEnd/>
            <a:tailEnd/>
          </a:ln>
          <a:effectLst/>
        </p:spPr>
        <p:txBody>
          <a:bodyPr wrap="none">
            <a:prstTxWarp prst="textNoShape">
              <a:avLst/>
            </a:prstTxWarp>
            <a:spAutoFit/>
          </a:bodyPr>
          <a:lstStyle/>
          <a:p>
            <a:pPr eaLnBrk="0" hangingPunct="0"/>
            <a:endParaRPr lang="en-US" sz="2000">
              <a:latin typeface="Times" charset="0"/>
            </a:endParaRPr>
          </a:p>
        </p:txBody>
      </p:sp>
      <p:sp>
        <p:nvSpPr>
          <p:cNvPr id="95236" name="Text Box 4"/>
          <p:cNvSpPr txBox="1">
            <a:spLocks noChangeArrowheads="1"/>
          </p:cNvSpPr>
          <p:nvPr/>
        </p:nvSpPr>
        <p:spPr bwMode="auto">
          <a:xfrm>
            <a:off x="7146925" y="334963"/>
            <a:ext cx="184150" cy="396875"/>
          </a:xfrm>
          <a:prstGeom prst="rect">
            <a:avLst/>
          </a:prstGeom>
          <a:noFill/>
          <a:ln w="9525">
            <a:noFill/>
            <a:miter lim="800000"/>
            <a:headEnd/>
            <a:tailEnd/>
          </a:ln>
          <a:effectLst/>
        </p:spPr>
        <p:txBody>
          <a:bodyPr wrap="none">
            <a:prstTxWarp prst="textNoShape">
              <a:avLst/>
            </a:prstTxWarp>
            <a:spAutoFit/>
          </a:bodyPr>
          <a:lstStyle/>
          <a:p>
            <a:pPr eaLnBrk="0" hangingPunct="0"/>
            <a:endParaRPr lang="en-US" sz="2000">
              <a:latin typeface="Times" charset="0"/>
            </a:endParaRPr>
          </a:p>
        </p:txBody>
      </p:sp>
      <p:sp>
        <p:nvSpPr>
          <p:cNvPr id="95237" name="Text Box 5"/>
          <p:cNvSpPr txBox="1">
            <a:spLocks noChangeArrowheads="1"/>
          </p:cNvSpPr>
          <p:nvPr/>
        </p:nvSpPr>
        <p:spPr bwMode="auto">
          <a:xfrm>
            <a:off x="609600" y="1273175"/>
            <a:ext cx="3436938" cy="581025"/>
          </a:xfrm>
          <a:prstGeom prst="rect">
            <a:avLst/>
          </a:prstGeom>
          <a:noFill/>
          <a:ln w="9525">
            <a:noFill/>
            <a:miter lim="800000"/>
            <a:headEnd/>
            <a:tailEnd/>
          </a:ln>
          <a:effectLst/>
        </p:spPr>
        <p:txBody>
          <a:bodyPr wrap="none">
            <a:prstTxWarp prst="textNoShape">
              <a:avLst/>
            </a:prstTxWarp>
            <a:spAutoFit/>
          </a:bodyPr>
          <a:lstStyle/>
          <a:p>
            <a:pPr marL="457200" indent="-457200" eaLnBrk="0" hangingPunct="0"/>
            <a:r>
              <a:rPr lang="en-US" sz="1600">
                <a:solidFill>
                  <a:schemeClr val="accent2"/>
                </a:solidFill>
                <a:ea typeface="Arial" charset="0"/>
                <a:cs typeface="Arial" charset="0"/>
              </a:rPr>
              <a:t>Successive daily integration through</a:t>
            </a:r>
          </a:p>
          <a:p>
            <a:pPr marL="457200" indent="-457200" eaLnBrk="0" hangingPunct="0">
              <a:buFont typeface="Arial" charset="0"/>
              <a:buNone/>
            </a:pPr>
            <a:r>
              <a:rPr lang="en-US" sz="1600">
                <a:solidFill>
                  <a:schemeClr val="accent2"/>
                </a:solidFill>
                <a:ea typeface="Arial" charset="0"/>
                <a:cs typeface="Arial" charset="0"/>
              </a:rPr>
              <a:t>all phases of ISO life cycle</a:t>
            </a:r>
            <a:r>
              <a:rPr lang="en-US" sz="1400">
                <a:latin typeface="Verdana" charset="0"/>
              </a:rPr>
              <a:t>   </a:t>
            </a:r>
          </a:p>
        </p:txBody>
      </p:sp>
      <p:sp>
        <p:nvSpPr>
          <p:cNvPr id="95238" name="Text Box 6"/>
          <p:cNvSpPr txBox="1">
            <a:spLocks noChangeArrowheads="1"/>
          </p:cNvSpPr>
          <p:nvPr/>
        </p:nvSpPr>
        <p:spPr bwMode="auto">
          <a:xfrm>
            <a:off x="4648200" y="815975"/>
            <a:ext cx="3748088" cy="1282700"/>
          </a:xfrm>
          <a:prstGeom prst="rect">
            <a:avLst/>
          </a:prstGeom>
          <a:noFill/>
          <a:ln w="9525">
            <a:noFill/>
            <a:miter lim="800000"/>
            <a:headEnd/>
            <a:tailEnd/>
          </a:ln>
          <a:effectLst/>
        </p:spPr>
        <p:txBody>
          <a:bodyPr wrap="none">
            <a:prstTxWarp prst="textNoShape">
              <a:avLst/>
            </a:prstTxWarp>
            <a:spAutoFit/>
          </a:bodyPr>
          <a:lstStyle/>
          <a:p>
            <a:pPr marL="457200" indent="-457200" eaLnBrk="0" hangingPunct="0">
              <a:buFont typeface="Times" charset="0"/>
              <a:buNone/>
            </a:pPr>
            <a:r>
              <a:rPr lang="en-US" sz="1400">
                <a:latin typeface="Verdana" charset="0"/>
              </a:rPr>
              <a:t>     </a:t>
            </a:r>
            <a:r>
              <a:rPr lang="en-US" sz="1600">
                <a:ea typeface="Arial" charset="0"/>
                <a:cs typeface="Arial" charset="0"/>
              </a:rPr>
              <a:t>Use ECMWF climate model run  for </a:t>
            </a:r>
          </a:p>
          <a:p>
            <a:pPr marL="457200" indent="-457200" eaLnBrk="0" hangingPunct="0">
              <a:buFont typeface="Times" charset="0"/>
              <a:buNone/>
            </a:pPr>
            <a:r>
              <a:rPr lang="en-US" sz="1600">
                <a:ea typeface="Arial" charset="0"/>
                <a:cs typeface="Arial" charset="0"/>
              </a:rPr>
              <a:t>      30 day forecasts on 45  successive </a:t>
            </a:r>
          </a:p>
          <a:p>
            <a:pPr marL="457200" indent="-457200" eaLnBrk="0" hangingPunct="0">
              <a:buFont typeface="Times" charset="0"/>
              <a:buNone/>
            </a:pPr>
            <a:r>
              <a:rPr lang="en-US" sz="1600">
                <a:ea typeface="Arial" charset="0"/>
                <a:cs typeface="Arial" charset="0"/>
              </a:rPr>
              <a:t>      days in ensemble mode  (5/day)</a:t>
            </a:r>
          </a:p>
          <a:p>
            <a:pPr marL="457200" indent="-457200" eaLnBrk="0" hangingPunct="0">
              <a:buFont typeface="Times" charset="0"/>
              <a:buNone/>
            </a:pPr>
            <a:endParaRPr lang="en-US" sz="1600">
              <a:latin typeface="Verdana" charset="0"/>
            </a:endParaRPr>
          </a:p>
          <a:p>
            <a:pPr marL="457200" indent="-457200" eaLnBrk="0" hangingPunct="0">
              <a:buFont typeface="Times" charset="0"/>
              <a:buNone/>
            </a:pPr>
            <a:endParaRPr lang="en-US" sz="1400">
              <a:latin typeface="Verdana" charset="0"/>
            </a:endParaRPr>
          </a:p>
        </p:txBody>
      </p:sp>
      <p:sp>
        <p:nvSpPr>
          <p:cNvPr id="95239" name="Text Box 7"/>
          <p:cNvSpPr txBox="1">
            <a:spLocks noChangeArrowheads="1"/>
          </p:cNvSpPr>
          <p:nvPr/>
        </p:nvSpPr>
        <p:spPr bwMode="auto">
          <a:xfrm>
            <a:off x="7604125" y="1401763"/>
            <a:ext cx="184150" cy="396875"/>
          </a:xfrm>
          <a:prstGeom prst="rect">
            <a:avLst/>
          </a:prstGeom>
          <a:noFill/>
          <a:ln w="9525">
            <a:noFill/>
            <a:miter lim="800000"/>
            <a:headEnd/>
            <a:tailEnd/>
          </a:ln>
          <a:effectLst/>
        </p:spPr>
        <p:txBody>
          <a:bodyPr wrap="none">
            <a:prstTxWarp prst="textNoShape">
              <a:avLst/>
            </a:prstTxWarp>
            <a:spAutoFit/>
          </a:bodyPr>
          <a:lstStyle/>
          <a:p>
            <a:pPr eaLnBrk="0" hangingPunct="0"/>
            <a:endParaRPr lang="en-US" sz="2000">
              <a:latin typeface="Times" charset="0"/>
            </a:endParaRPr>
          </a:p>
        </p:txBody>
      </p:sp>
      <p:sp>
        <p:nvSpPr>
          <p:cNvPr id="95240" name="Text Box 8"/>
          <p:cNvSpPr txBox="1">
            <a:spLocks noChangeArrowheads="1"/>
          </p:cNvSpPr>
          <p:nvPr/>
        </p:nvSpPr>
        <p:spPr bwMode="auto">
          <a:xfrm>
            <a:off x="7832725" y="4297363"/>
            <a:ext cx="184150" cy="396875"/>
          </a:xfrm>
          <a:prstGeom prst="rect">
            <a:avLst/>
          </a:prstGeom>
          <a:noFill/>
          <a:ln w="9525">
            <a:noFill/>
            <a:miter lim="800000"/>
            <a:headEnd/>
            <a:tailEnd/>
          </a:ln>
          <a:effectLst/>
        </p:spPr>
        <p:txBody>
          <a:bodyPr wrap="none">
            <a:prstTxWarp prst="textNoShape">
              <a:avLst/>
            </a:prstTxWarp>
            <a:spAutoFit/>
          </a:bodyPr>
          <a:lstStyle/>
          <a:p>
            <a:pPr eaLnBrk="0" hangingPunct="0"/>
            <a:endParaRPr lang="en-US" sz="2000">
              <a:latin typeface="Times" charset="0"/>
            </a:endParaRPr>
          </a:p>
        </p:txBody>
      </p:sp>
      <p:sp>
        <p:nvSpPr>
          <p:cNvPr id="95241" name="Text Box 9"/>
          <p:cNvSpPr txBox="1">
            <a:spLocks noChangeArrowheads="1"/>
          </p:cNvSpPr>
          <p:nvPr/>
        </p:nvSpPr>
        <p:spPr bwMode="auto">
          <a:xfrm>
            <a:off x="5432425" y="2582863"/>
            <a:ext cx="184150" cy="396875"/>
          </a:xfrm>
          <a:prstGeom prst="rect">
            <a:avLst/>
          </a:prstGeom>
          <a:noFill/>
          <a:ln w="9525">
            <a:noFill/>
            <a:miter lim="800000"/>
            <a:headEnd/>
            <a:tailEnd/>
          </a:ln>
          <a:effectLst/>
        </p:spPr>
        <p:txBody>
          <a:bodyPr>
            <a:prstTxWarp prst="textNoShape">
              <a:avLst/>
            </a:prstTxWarp>
            <a:spAutoFit/>
          </a:bodyPr>
          <a:lstStyle/>
          <a:p>
            <a:pPr eaLnBrk="0" hangingPunct="0">
              <a:spcBef>
                <a:spcPct val="50000"/>
              </a:spcBef>
            </a:pPr>
            <a:endParaRPr lang="en-US" sz="2000">
              <a:latin typeface="Times" charset="0"/>
            </a:endParaRPr>
          </a:p>
        </p:txBody>
      </p:sp>
      <p:sp>
        <p:nvSpPr>
          <p:cNvPr id="95242" name="Rectangle 10"/>
          <p:cNvSpPr>
            <a:spLocks noChangeArrowheads="1"/>
          </p:cNvSpPr>
          <p:nvPr/>
        </p:nvSpPr>
        <p:spPr bwMode="auto">
          <a:xfrm>
            <a:off x="5540375" y="3575050"/>
            <a:ext cx="184150" cy="396875"/>
          </a:xfrm>
          <a:prstGeom prst="rect">
            <a:avLst/>
          </a:prstGeom>
          <a:noFill/>
          <a:ln w="9525">
            <a:noFill/>
            <a:miter lim="800000"/>
            <a:headEnd/>
            <a:tailEnd/>
          </a:ln>
          <a:effectLst/>
        </p:spPr>
        <p:txBody>
          <a:bodyPr wrap="none">
            <a:prstTxWarp prst="textNoShape">
              <a:avLst/>
            </a:prstTxWarp>
            <a:spAutoFit/>
          </a:bodyPr>
          <a:lstStyle/>
          <a:p>
            <a:pPr eaLnBrk="0" hangingPunct="0"/>
            <a:endParaRPr lang="en-US" sz="2000">
              <a:latin typeface="Times" charset="0"/>
            </a:endParaRPr>
          </a:p>
        </p:txBody>
      </p:sp>
      <p:pic>
        <p:nvPicPr>
          <p:cNvPr id="95243" name="Picture 11" descr="Hovmoller2004"/>
          <p:cNvPicPr>
            <a:picLocks noChangeAspect="1" noChangeArrowheads="1"/>
          </p:cNvPicPr>
          <p:nvPr/>
        </p:nvPicPr>
        <p:blipFill>
          <a:blip r:embed="rId3"/>
          <a:srcRect/>
          <a:stretch>
            <a:fillRect/>
          </a:stretch>
        </p:blipFill>
        <p:spPr bwMode="auto">
          <a:xfrm>
            <a:off x="4737100" y="2895600"/>
            <a:ext cx="4254500" cy="2971800"/>
          </a:xfrm>
          <a:prstGeom prst="rect">
            <a:avLst/>
          </a:prstGeom>
          <a:noFill/>
        </p:spPr>
      </p:pic>
      <p:sp>
        <p:nvSpPr>
          <p:cNvPr id="95244" name="Text Box 12"/>
          <p:cNvSpPr txBox="1">
            <a:spLocks noChangeArrowheads="1"/>
          </p:cNvSpPr>
          <p:nvPr/>
        </p:nvSpPr>
        <p:spPr bwMode="auto">
          <a:xfrm>
            <a:off x="4800600" y="1730375"/>
            <a:ext cx="4098925" cy="825500"/>
          </a:xfrm>
          <a:prstGeom prst="rect">
            <a:avLst/>
          </a:prstGeom>
          <a:noFill/>
          <a:ln w="9525">
            <a:noFill/>
            <a:miter lim="800000"/>
            <a:headEnd/>
            <a:tailEnd/>
          </a:ln>
          <a:effectLst/>
        </p:spPr>
        <p:txBody>
          <a:bodyPr wrap="none">
            <a:prstTxWarp prst="textNoShape">
              <a:avLst/>
            </a:prstTxWarp>
            <a:spAutoFit/>
          </a:bodyPr>
          <a:lstStyle/>
          <a:p>
            <a:pPr marL="457200" indent="-457200" eaLnBrk="0" hangingPunct="0">
              <a:buFont typeface="Arial" charset="0"/>
              <a:buNone/>
            </a:pPr>
            <a:r>
              <a:rPr lang="en-US" sz="1400">
                <a:latin typeface="Verdana" charset="0"/>
              </a:rPr>
              <a:t> </a:t>
            </a:r>
            <a:r>
              <a:rPr lang="en-US" sz="1600" b="1">
                <a:solidFill>
                  <a:srgbClr val="000066"/>
                </a:solidFill>
                <a:ea typeface="Arial" charset="0"/>
                <a:cs typeface="Arial" charset="0"/>
              </a:rPr>
              <a:t>Three cases: </a:t>
            </a:r>
          </a:p>
          <a:p>
            <a:pPr marL="457200" indent="-457200" eaLnBrk="0" hangingPunct="0">
              <a:buFont typeface="Arial" charset="0"/>
              <a:buNone/>
            </a:pPr>
            <a:r>
              <a:rPr lang="en-US" sz="1600">
                <a:ea typeface="Arial" charset="0"/>
                <a:cs typeface="Arial" charset="0"/>
              </a:rPr>
              <a:t>       o   Winter: TOGA COARE, 1992/93</a:t>
            </a:r>
          </a:p>
          <a:p>
            <a:pPr marL="457200" indent="-457200" eaLnBrk="0" hangingPunct="0">
              <a:buFont typeface="Arial" charset="0"/>
              <a:buNone/>
            </a:pPr>
            <a:r>
              <a:rPr lang="en-US" sz="1600">
                <a:ea typeface="Arial" charset="0"/>
                <a:cs typeface="Arial" charset="0"/>
              </a:rPr>
              <a:t>       o   Summer: May/June 2002 and 2004</a:t>
            </a:r>
            <a:r>
              <a:rPr lang="en-US" sz="1400">
                <a:latin typeface="Verdana" charset="0"/>
              </a:rPr>
              <a:t> </a:t>
            </a:r>
          </a:p>
        </p:txBody>
      </p:sp>
      <p:sp>
        <p:nvSpPr>
          <p:cNvPr id="95245" name="Line 13"/>
          <p:cNvSpPr>
            <a:spLocks noChangeShapeType="1"/>
          </p:cNvSpPr>
          <p:nvPr/>
        </p:nvSpPr>
        <p:spPr bwMode="auto">
          <a:xfrm>
            <a:off x="5410200" y="3276600"/>
            <a:ext cx="1447800" cy="685800"/>
          </a:xfrm>
          <a:prstGeom prst="line">
            <a:avLst/>
          </a:prstGeom>
          <a:noFill/>
          <a:ln w="19050">
            <a:solidFill>
              <a:schemeClr val="tx1"/>
            </a:solidFill>
            <a:round/>
            <a:headEnd/>
            <a:tailEnd type="triangle" w="med" len="med"/>
          </a:ln>
          <a:effectLst/>
        </p:spPr>
        <p:txBody>
          <a:bodyPr wrap="none" anchor="ctr">
            <a:prstTxWarp prst="textNoShape">
              <a:avLst/>
            </a:prstTxWarp>
          </a:bodyPr>
          <a:lstStyle/>
          <a:p>
            <a:endParaRPr lang="en-US"/>
          </a:p>
        </p:txBody>
      </p:sp>
      <p:sp>
        <p:nvSpPr>
          <p:cNvPr id="95246" name="Line 14"/>
          <p:cNvSpPr>
            <a:spLocks noChangeShapeType="1"/>
          </p:cNvSpPr>
          <p:nvPr/>
        </p:nvSpPr>
        <p:spPr bwMode="auto">
          <a:xfrm flipV="1">
            <a:off x="8001000" y="3352800"/>
            <a:ext cx="457200" cy="609600"/>
          </a:xfrm>
          <a:prstGeom prst="line">
            <a:avLst/>
          </a:prstGeom>
          <a:noFill/>
          <a:ln w="19050">
            <a:solidFill>
              <a:schemeClr val="tx1"/>
            </a:solidFill>
            <a:round/>
            <a:headEnd/>
            <a:tailEnd type="triangle" w="med" len="med"/>
          </a:ln>
          <a:effectLst/>
        </p:spPr>
        <p:txBody>
          <a:bodyPr wrap="none" anchor="ctr">
            <a:prstTxWarp prst="textNoShape">
              <a:avLst/>
            </a:prstTxWarp>
          </a:bodyPr>
          <a:lstStyle/>
          <a:p>
            <a:endParaRPr lang="en-US"/>
          </a:p>
        </p:txBody>
      </p:sp>
      <p:sp>
        <p:nvSpPr>
          <p:cNvPr id="95248" name="Text Box 16"/>
          <p:cNvSpPr txBox="1">
            <a:spLocks noChangeArrowheads="1"/>
          </p:cNvSpPr>
          <p:nvPr/>
        </p:nvSpPr>
        <p:spPr bwMode="auto">
          <a:xfrm>
            <a:off x="4800600" y="2590800"/>
            <a:ext cx="4249738"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sz="1800" b="1">
                <a:solidFill>
                  <a:srgbClr val="000066"/>
                </a:solidFill>
                <a:ea typeface="Arial" charset="0"/>
                <a:cs typeface="Arial" charset="0"/>
              </a:rPr>
              <a:t>OLR variability through summer case</a:t>
            </a:r>
          </a:p>
        </p:txBody>
      </p:sp>
      <p:pic>
        <p:nvPicPr>
          <p:cNvPr id="95249" name="Picture 17" descr="ECMWF"/>
          <p:cNvPicPr>
            <a:picLocks noChangeAspect="1" noChangeArrowheads="1"/>
          </p:cNvPicPr>
          <p:nvPr/>
        </p:nvPicPr>
        <p:blipFill>
          <a:blip r:embed="rId4"/>
          <a:srcRect l="3078" t="-1527" b="4617"/>
          <a:stretch>
            <a:fillRect/>
          </a:stretch>
        </p:blipFill>
        <p:spPr bwMode="auto">
          <a:xfrm>
            <a:off x="0" y="1752600"/>
            <a:ext cx="4800600" cy="4430713"/>
          </a:xfrm>
          <a:prstGeom prst="rect">
            <a:avLst/>
          </a:prstGeom>
          <a:noFill/>
        </p:spPr>
      </p:pic>
      <p:sp>
        <p:nvSpPr>
          <p:cNvPr id="95252" name="Line 20"/>
          <p:cNvSpPr>
            <a:spLocks noChangeShapeType="1"/>
          </p:cNvSpPr>
          <p:nvPr/>
        </p:nvSpPr>
        <p:spPr bwMode="auto">
          <a:xfrm flipV="1">
            <a:off x="152400" y="0"/>
            <a:ext cx="0" cy="4191000"/>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95253" name="Line 21"/>
          <p:cNvSpPr>
            <a:spLocks noChangeShapeType="1"/>
          </p:cNvSpPr>
          <p:nvPr/>
        </p:nvSpPr>
        <p:spPr bwMode="auto">
          <a:xfrm>
            <a:off x="0" y="304800"/>
            <a:ext cx="8686800" cy="0"/>
          </a:xfrm>
          <a:prstGeom prst="line">
            <a:avLst/>
          </a:prstGeom>
          <a:noFill/>
          <a:ln w="38100">
            <a:solidFill>
              <a:schemeClr val="bg2"/>
            </a:solidFill>
            <a:round/>
            <a:headEnd/>
            <a:tailEnd/>
          </a:ln>
          <a:effectLst/>
        </p:spPr>
        <p:txBody>
          <a:bodyPr>
            <a:prstTxWarp prst="textNoShape">
              <a:avLst/>
            </a:prstTxWarp>
          </a:bodyPr>
          <a:lstStyle/>
          <a:p>
            <a:endParaRPr lang="en-US"/>
          </a:p>
        </p:txBody>
      </p:sp>
      <p:sp>
        <p:nvSpPr>
          <p:cNvPr id="95234" name="Text Box 2"/>
          <p:cNvSpPr txBox="1">
            <a:spLocks noChangeArrowheads="1"/>
          </p:cNvSpPr>
          <p:nvPr/>
        </p:nvSpPr>
        <p:spPr bwMode="auto">
          <a:xfrm>
            <a:off x="381000" y="280988"/>
            <a:ext cx="7436802" cy="461665"/>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u="sng" dirty="0">
                <a:solidFill>
                  <a:srgbClr val="000000"/>
                </a:solidFill>
                <a:ea typeface="Arial" charset="0"/>
                <a:cs typeface="Arial" charset="0"/>
              </a:rPr>
              <a:t>Experiment sets using coupled Ocean-atmosphere models </a:t>
            </a:r>
          </a:p>
        </p:txBody>
      </p:sp>
      <p:sp>
        <p:nvSpPr>
          <p:cNvPr id="95254" name="Line 22"/>
          <p:cNvSpPr>
            <a:spLocks noChangeShapeType="1"/>
          </p:cNvSpPr>
          <p:nvPr/>
        </p:nvSpPr>
        <p:spPr bwMode="auto">
          <a:xfrm>
            <a:off x="1447800" y="685800"/>
            <a:ext cx="0" cy="609600"/>
          </a:xfrm>
          <a:prstGeom prst="line">
            <a:avLst/>
          </a:prstGeom>
          <a:noFill/>
          <a:ln w="38100">
            <a:solidFill>
              <a:schemeClr val="bg2"/>
            </a:solidFill>
            <a:round/>
            <a:headEnd/>
            <a:tailEnd type="triangle" w="med" len="med"/>
          </a:ln>
          <a:effectLst/>
        </p:spPr>
        <p:txBody>
          <a:bodyPr>
            <a:prstTxWarp prst="textNoShape">
              <a:avLst/>
            </a:prstTxWarp>
          </a:bodyPr>
          <a:lstStyle/>
          <a:p>
            <a:endParaRPr lang="en-US"/>
          </a:p>
        </p:txBody>
      </p:sp>
      <p:sp>
        <p:nvSpPr>
          <p:cNvPr id="95255" name="Line 23"/>
          <p:cNvSpPr>
            <a:spLocks noChangeShapeType="1"/>
          </p:cNvSpPr>
          <p:nvPr/>
        </p:nvSpPr>
        <p:spPr bwMode="auto">
          <a:xfrm>
            <a:off x="1447800" y="990600"/>
            <a:ext cx="3505200" cy="0"/>
          </a:xfrm>
          <a:prstGeom prst="line">
            <a:avLst/>
          </a:prstGeom>
          <a:noFill/>
          <a:ln w="38100">
            <a:solidFill>
              <a:schemeClr val="bg2"/>
            </a:solidFill>
            <a:round/>
            <a:headEnd/>
            <a:tailEnd type="triangle" w="med" len="med"/>
          </a:ln>
          <a:effectLst/>
        </p:spPr>
        <p:txBody>
          <a:bodyPr>
            <a:prstTxWarp prst="textNoShape">
              <a:avLst/>
            </a:prstTxWarp>
          </a:bodyPr>
          <a:lstStyle/>
          <a:p>
            <a:endParaRPr lang="en-US"/>
          </a:p>
        </p:txBody>
      </p:sp>
      <p:sp>
        <p:nvSpPr>
          <p:cNvPr id="95256" name="Line 24"/>
          <p:cNvSpPr>
            <a:spLocks noChangeShapeType="1"/>
          </p:cNvSpPr>
          <p:nvPr/>
        </p:nvSpPr>
        <p:spPr bwMode="auto">
          <a:xfrm>
            <a:off x="4495800" y="990600"/>
            <a:ext cx="0" cy="914400"/>
          </a:xfrm>
          <a:prstGeom prst="line">
            <a:avLst/>
          </a:prstGeom>
          <a:noFill/>
          <a:ln w="38100">
            <a:solidFill>
              <a:schemeClr val="bg2"/>
            </a:solidFill>
            <a:round/>
            <a:headEnd/>
            <a:tailEnd/>
          </a:ln>
          <a:effectLst/>
        </p:spPr>
        <p:txBody>
          <a:bodyPr>
            <a:prstTxWarp prst="textNoShape">
              <a:avLst/>
            </a:prstTxWarp>
          </a:bodyPr>
          <a:lstStyle/>
          <a:p>
            <a:endParaRPr lang="en-US"/>
          </a:p>
        </p:txBody>
      </p:sp>
      <p:sp>
        <p:nvSpPr>
          <p:cNvPr id="95257" name="Line 25"/>
          <p:cNvSpPr>
            <a:spLocks noChangeShapeType="1"/>
          </p:cNvSpPr>
          <p:nvPr/>
        </p:nvSpPr>
        <p:spPr bwMode="auto">
          <a:xfrm>
            <a:off x="4495800" y="1905000"/>
            <a:ext cx="304800" cy="0"/>
          </a:xfrm>
          <a:prstGeom prst="line">
            <a:avLst/>
          </a:prstGeom>
          <a:noFill/>
          <a:ln w="38100">
            <a:solidFill>
              <a:schemeClr val="bg2"/>
            </a:solidFill>
            <a:round/>
            <a:headEnd/>
            <a:tailEnd type="triangle" w="med" len="med"/>
          </a:ln>
          <a:effectLst/>
        </p:spPr>
        <p:txBody>
          <a:bodyPr>
            <a:prstTxWarp prst="textNoShape">
              <a:avLst/>
            </a:prstTxWarp>
          </a:bodyPr>
          <a:lstStyle/>
          <a:p>
            <a:endParaRPr lang="en-US"/>
          </a:p>
        </p:txBody>
      </p:sp>
      <p:sp>
        <p:nvSpPr>
          <p:cNvPr id="95258" name="Text Box 26"/>
          <p:cNvSpPr txBox="1">
            <a:spLocks noChangeArrowheads="1"/>
          </p:cNvSpPr>
          <p:nvPr/>
        </p:nvSpPr>
        <p:spPr bwMode="auto">
          <a:xfrm>
            <a:off x="5486400" y="5930900"/>
            <a:ext cx="2905125" cy="850900"/>
          </a:xfrm>
          <a:prstGeom prst="rect">
            <a:avLst/>
          </a:prstGeom>
          <a:solidFill>
            <a:srgbClr val="FFFF00"/>
          </a:solidFill>
          <a:ln w="28575">
            <a:solidFill>
              <a:schemeClr val="tx1"/>
            </a:solidFill>
            <a:miter lim="800000"/>
            <a:headEnd/>
            <a:tailEnd/>
          </a:ln>
          <a:effectLst/>
        </p:spPr>
        <p:txBody>
          <a:bodyPr wrap="none">
            <a:prstTxWarp prst="textNoShape">
              <a:avLst/>
            </a:prstTxWarp>
            <a:spAutoFit/>
          </a:bodyPr>
          <a:lstStyle/>
          <a:p>
            <a:r>
              <a:rPr lang="en-US" b="1">
                <a:solidFill>
                  <a:srgbClr val="0000CC"/>
                </a:solidFill>
              </a:rPr>
              <a:t>Skill of the Model?</a:t>
            </a:r>
          </a:p>
          <a:p>
            <a:r>
              <a:rPr lang="en-US" b="1">
                <a:solidFill>
                  <a:srgbClr val="0000CC"/>
                </a:solidFill>
              </a:rPr>
              <a:t>Source of Errors?</a:t>
            </a:r>
          </a:p>
        </p:txBody>
      </p:sp>
      <p:sp>
        <p:nvSpPr>
          <p:cNvPr id="95259" name="Text Box 27"/>
          <p:cNvSpPr txBox="1">
            <a:spLocks noChangeArrowheads="1"/>
          </p:cNvSpPr>
          <p:nvPr/>
        </p:nvSpPr>
        <p:spPr bwMode="auto">
          <a:xfrm>
            <a:off x="152400" y="6172200"/>
            <a:ext cx="5121275" cy="581025"/>
          </a:xfrm>
          <a:prstGeom prst="rect">
            <a:avLst/>
          </a:prstGeom>
          <a:noFill/>
          <a:ln w="9525">
            <a:noFill/>
            <a:miter lim="800000"/>
            <a:headEnd/>
            <a:tailEnd/>
          </a:ln>
          <a:effectLst/>
        </p:spPr>
        <p:txBody>
          <a:bodyPr>
            <a:prstTxWarp prst="textNoShape">
              <a:avLst/>
            </a:prstTxWarp>
            <a:spAutoFit/>
          </a:bodyPr>
          <a:lstStyle/>
          <a:p>
            <a:r>
              <a:rPr lang="en-US" sz="1600" b="1"/>
              <a:t>Experiments with a Full Ocean and a Mixed-Layer Ocean Model</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3"/>
          <a:srcRect/>
          <a:stretch>
            <a:fillRect/>
          </a:stretch>
        </p:blipFill>
        <p:spPr bwMode="auto">
          <a:xfrm>
            <a:off x="4511675" y="4191000"/>
            <a:ext cx="4648200" cy="2586038"/>
          </a:xfrm>
          <a:prstGeom prst="rect">
            <a:avLst/>
          </a:prstGeom>
          <a:noFill/>
          <a:ln w="9525">
            <a:noFill/>
            <a:miter lim="800000"/>
            <a:headEnd/>
            <a:tailEnd/>
          </a:ln>
          <a:effectLst/>
        </p:spPr>
      </p:pic>
      <p:grpSp>
        <p:nvGrpSpPr>
          <p:cNvPr id="2" name="Group 3"/>
          <p:cNvGrpSpPr>
            <a:grpSpLocks/>
          </p:cNvGrpSpPr>
          <p:nvPr/>
        </p:nvGrpSpPr>
        <p:grpSpPr bwMode="auto">
          <a:xfrm>
            <a:off x="533400" y="838200"/>
            <a:ext cx="6324600" cy="3200400"/>
            <a:chOff x="384" y="624"/>
            <a:chExt cx="4608" cy="2588"/>
          </a:xfrm>
        </p:grpSpPr>
        <p:pic>
          <p:nvPicPr>
            <p:cNvPr id="136196" name="Picture 4"/>
            <p:cNvPicPr>
              <a:picLocks noChangeAspect="1" noChangeArrowheads="1"/>
            </p:cNvPicPr>
            <p:nvPr/>
          </p:nvPicPr>
          <p:blipFill>
            <a:blip r:embed="rId4"/>
            <a:srcRect/>
            <a:stretch>
              <a:fillRect/>
            </a:stretch>
          </p:blipFill>
          <p:spPr bwMode="auto">
            <a:xfrm>
              <a:off x="384" y="624"/>
              <a:ext cx="4608" cy="2588"/>
            </a:xfrm>
            <a:prstGeom prst="rect">
              <a:avLst/>
            </a:prstGeom>
            <a:noFill/>
            <a:ln w="9525">
              <a:noFill/>
              <a:miter lim="800000"/>
              <a:headEnd/>
              <a:tailEnd/>
            </a:ln>
            <a:effectLst/>
          </p:spPr>
        </p:pic>
        <p:sp>
          <p:nvSpPr>
            <p:cNvPr id="136197" name="Rectangle 5"/>
            <p:cNvSpPr>
              <a:spLocks noChangeArrowheads="1"/>
            </p:cNvSpPr>
            <p:nvPr/>
          </p:nvSpPr>
          <p:spPr bwMode="auto">
            <a:xfrm>
              <a:off x="2544" y="1200"/>
              <a:ext cx="384" cy="1536"/>
            </a:xfrm>
            <a:prstGeom prst="rect">
              <a:avLst/>
            </a:prstGeom>
            <a:noFill/>
            <a:ln w="28575">
              <a:solidFill>
                <a:schemeClr val="tx1"/>
              </a:solidFill>
              <a:miter lim="800000"/>
              <a:headEnd/>
              <a:tailEnd/>
            </a:ln>
            <a:effectLst/>
          </p:spPr>
          <p:txBody>
            <a:bodyPr wrap="none" anchor="ctr">
              <a:prstTxWarp prst="textNoShape">
                <a:avLst/>
              </a:prstTxWarp>
            </a:bodyPr>
            <a:lstStyle/>
            <a:p>
              <a:endParaRPr lang="en-US"/>
            </a:p>
          </p:txBody>
        </p:sp>
        <p:sp>
          <p:nvSpPr>
            <p:cNvPr id="136198" name="Text Box 6"/>
            <p:cNvSpPr txBox="1">
              <a:spLocks noChangeArrowheads="1"/>
            </p:cNvSpPr>
            <p:nvPr/>
          </p:nvSpPr>
          <p:spPr bwMode="auto">
            <a:xfrm>
              <a:off x="2208" y="897"/>
              <a:ext cx="1179" cy="273"/>
            </a:xfrm>
            <a:prstGeom prst="rect">
              <a:avLst/>
            </a:prstGeom>
            <a:noFill/>
            <a:ln w="9525">
              <a:noFill/>
              <a:miter lim="800000"/>
              <a:headEnd/>
              <a:tailEnd/>
            </a:ln>
            <a:effectLst/>
          </p:spPr>
          <p:txBody>
            <a:bodyPr wrap="none">
              <a:prstTxWarp prst="textNoShape">
                <a:avLst/>
              </a:prstTxWarp>
              <a:spAutoFit/>
            </a:bodyPr>
            <a:lstStyle/>
            <a:p>
              <a:pPr eaLnBrk="0" hangingPunct="0"/>
              <a:r>
                <a:rPr lang="en-US" sz="1600">
                  <a:latin typeface="Verdana" charset="0"/>
                  <a:ea typeface="Arial" charset="0"/>
                  <a:cs typeface="Arial" charset="0"/>
                </a:rPr>
                <a:t>ISO max: EIO</a:t>
              </a:r>
            </a:p>
          </p:txBody>
        </p:sp>
        <p:sp>
          <p:nvSpPr>
            <p:cNvPr id="136199" name="Text Box 7"/>
            <p:cNvSpPr txBox="1">
              <a:spLocks noChangeArrowheads="1"/>
            </p:cNvSpPr>
            <p:nvPr/>
          </p:nvSpPr>
          <p:spPr bwMode="auto">
            <a:xfrm>
              <a:off x="1190" y="2148"/>
              <a:ext cx="1087" cy="518"/>
            </a:xfrm>
            <a:prstGeom prst="rect">
              <a:avLst/>
            </a:prstGeom>
            <a:noFill/>
            <a:ln w="9525">
              <a:noFill/>
              <a:miter lim="800000"/>
              <a:headEnd/>
              <a:tailEnd/>
            </a:ln>
            <a:effectLst/>
          </p:spPr>
          <p:txBody>
            <a:bodyPr wrap="none">
              <a:prstTxWarp prst="textNoShape">
                <a:avLst/>
              </a:prstTxWarp>
              <a:spAutoFit/>
            </a:bodyPr>
            <a:lstStyle/>
            <a:p>
              <a:pPr eaLnBrk="0" hangingPunct="0"/>
              <a:r>
                <a:rPr lang="en-US" sz="1800">
                  <a:latin typeface="Times" charset="0"/>
                  <a:ea typeface="Arial" charset="0"/>
                  <a:cs typeface="Arial" charset="0"/>
                </a:rPr>
                <a:t>verification</a:t>
              </a:r>
            </a:p>
            <a:p>
              <a:pPr eaLnBrk="0" hangingPunct="0"/>
              <a:r>
                <a:rPr lang="en-US" sz="1800">
                  <a:latin typeface="Times" charset="0"/>
                  <a:ea typeface="Arial" charset="0"/>
                  <a:cs typeface="Arial" charset="0"/>
                </a:rPr>
                <a:t>(observations)</a:t>
              </a:r>
            </a:p>
          </p:txBody>
        </p:sp>
        <p:sp>
          <p:nvSpPr>
            <p:cNvPr id="136200" name="Text Box 8"/>
            <p:cNvSpPr txBox="1">
              <a:spLocks noChangeArrowheads="1"/>
            </p:cNvSpPr>
            <p:nvPr/>
          </p:nvSpPr>
          <p:spPr bwMode="auto">
            <a:xfrm>
              <a:off x="3337" y="1093"/>
              <a:ext cx="879" cy="740"/>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1800">
                  <a:latin typeface="Times" charset="0"/>
                  <a:ea typeface="Arial" charset="0"/>
                  <a:cs typeface="Arial" charset="0"/>
                </a:rPr>
                <a:t>successive </a:t>
              </a:r>
            </a:p>
            <a:p>
              <a:pPr algn="ctr" eaLnBrk="0" hangingPunct="0"/>
              <a:r>
                <a:rPr lang="en-US" sz="1800">
                  <a:latin typeface="Times" charset="0"/>
                  <a:ea typeface="Arial" charset="0"/>
                  <a:cs typeface="Arial" charset="0"/>
                </a:rPr>
                <a:t>ensemble</a:t>
              </a:r>
            </a:p>
            <a:p>
              <a:pPr algn="ctr" eaLnBrk="0" hangingPunct="0"/>
              <a:r>
                <a:rPr lang="en-US" sz="1800">
                  <a:latin typeface="Times" charset="0"/>
                  <a:ea typeface="Arial" charset="0"/>
                  <a:cs typeface="Arial" charset="0"/>
                </a:rPr>
                <a:t>means</a:t>
              </a:r>
            </a:p>
          </p:txBody>
        </p:sp>
      </p:grpSp>
      <p:sp>
        <p:nvSpPr>
          <p:cNvPr id="136203" name="Line 11"/>
          <p:cNvSpPr>
            <a:spLocks noChangeShapeType="1"/>
          </p:cNvSpPr>
          <p:nvPr/>
        </p:nvSpPr>
        <p:spPr bwMode="auto">
          <a:xfrm>
            <a:off x="0" y="304800"/>
            <a:ext cx="8305800" cy="0"/>
          </a:xfrm>
          <a:prstGeom prst="line">
            <a:avLst/>
          </a:prstGeom>
          <a:noFill/>
          <a:ln w="38100">
            <a:solidFill>
              <a:schemeClr val="bg2"/>
            </a:solidFill>
            <a:round/>
            <a:headEnd/>
            <a:tailEnd/>
          </a:ln>
          <a:effectLst/>
        </p:spPr>
        <p:txBody>
          <a:bodyPr>
            <a:prstTxWarp prst="textNoShape">
              <a:avLst/>
            </a:prstTxWarp>
          </a:bodyPr>
          <a:lstStyle/>
          <a:p>
            <a:endParaRPr lang="en-US"/>
          </a:p>
        </p:txBody>
      </p:sp>
      <p:sp>
        <p:nvSpPr>
          <p:cNvPr id="136204" name="Text Box 12"/>
          <p:cNvSpPr txBox="1">
            <a:spLocks noChangeArrowheads="1"/>
          </p:cNvSpPr>
          <p:nvPr/>
        </p:nvSpPr>
        <p:spPr bwMode="auto">
          <a:xfrm>
            <a:off x="373063" y="211047"/>
            <a:ext cx="7011805" cy="461665"/>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dirty="0">
                <a:solidFill>
                  <a:srgbClr val="000000"/>
                </a:solidFill>
                <a:ea typeface="Arial" charset="0"/>
                <a:cs typeface="Arial" charset="0"/>
              </a:rPr>
              <a:t>Results of the Coupled Ocean-Atmosphere Simulations</a:t>
            </a:r>
          </a:p>
        </p:txBody>
      </p:sp>
      <p:sp>
        <p:nvSpPr>
          <p:cNvPr id="136205" name="Text Box 13"/>
          <p:cNvSpPr txBox="1">
            <a:spLocks noChangeArrowheads="1"/>
          </p:cNvSpPr>
          <p:nvPr/>
        </p:nvSpPr>
        <p:spPr bwMode="auto">
          <a:xfrm>
            <a:off x="6858000" y="2343150"/>
            <a:ext cx="2286000" cy="1314450"/>
          </a:xfrm>
          <a:prstGeom prst="rect">
            <a:avLst/>
          </a:prstGeom>
          <a:noFill/>
          <a:ln w="9525">
            <a:noFill/>
            <a:miter lim="800000"/>
            <a:headEnd/>
            <a:tailEnd/>
          </a:ln>
          <a:effectLst/>
        </p:spPr>
        <p:txBody>
          <a:bodyPr>
            <a:prstTxWarp prst="textNoShape">
              <a:avLst/>
            </a:prstTxWarp>
            <a:spAutoFit/>
          </a:bodyPr>
          <a:lstStyle/>
          <a:p>
            <a:r>
              <a:rPr lang="en-US" sz="1600" b="1">
                <a:solidFill>
                  <a:srgbClr val="006600"/>
                </a:solidFill>
                <a:ea typeface="Arial" charset="0"/>
                <a:cs typeface="Arial" charset="0"/>
              </a:rPr>
              <a:t>Where do the errors come from that destroy the strong intraseasonal</a:t>
            </a:r>
          </a:p>
          <a:p>
            <a:r>
              <a:rPr lang="en-US" sz="1600" b="1">
                <a:solidFill>
                  <a:srgbClr val="006600"/>
                </a:solidFill>
                <a:ea typeface="Arial" charset="0"/>
                <a:cs typeface="Arial" charset="0"/>
              </a:rPr>
              <a:t>signal?</a:t>
            </a:r>
          </a:p>
        </p:txBody>
      </p:sp>
      <p:pic>
        <p:nvPicPr>
          <p:cNvPr id="136207" name="Picture 15"/>
          <p:cNvPicPr>
            <a:picLocks noChangeAspect="1" noChangeArrowheads="1"/>
          </p:cNvPicPr>
          <p:nvPr/>
        </p:nvPicPr>
        <p:blipFill>
          <a:blip r:embed="rId5"/>
          <a:srcRect/>
          <a:stretch>
            <a:fillRect/>
          </a:stretch>
        </p:blipFill>
        <p:spPr bwMode="auto">
          <a:xfrm>
            <a:off x="31750" y="4173538"/>
            <a:ext cx="4648200" cy="2643187"/>
          </a:xfrm>
          <a:prstGeom prst="rect">
            <a:avLst/>
          </a:prstGeom>
          <a:noFill/>
          <a:ln w="9525">
            <a:noFill/>
            <a:miter lim="800000"/>
            <a:headEnd/>
            <a:tailEnd/>
          </a:ln>
          <a:effectLst/>
        </p:spPr>
      </p:pic>
      <p:sp>
        <p:nvSpPr>
          <p:cNvPr id="136209" name="Rectangle 17"/>
          <p:cNvSpPr>
            <a:spLocks noChangeArrowheads="1"/>
          </p:cNvSpPr>
          <p:nvPr/>
        </p:nvSpPr>
        <p:spPr bwMode="auto">
          <a:xfrm>
            <a:off x="6400800" y="4267200"/>
            <a:ext cx="609600" cy="1600200"/>
          </a:xfrm>
          <a:prstGeom prst="rect">
            <a:avLst/>
          </a:prstGeom>
          <a:noFill/>
          <a:ln w="28575">
            <a:solidFill>
              <a:schemeClr val="tx1"/>
            </a:solidFill>
            <a:miter lim="800000"/>
            <a:headEnd/>
            <a:tailEnd/>
          </a:ln>
          <a:effectLst/>
        </p:spPr>
        <p:txBody>
          <a:bodyPr wrap="none" anchor="ctr">
            <a:prstTxWarp prst="textNoShape">
              <a:avLst/>
            </a:prstTxWarp>
          </a:bodyPr>
          <a:lstStyle/>
          <a:p>
            <a:endParaRPr lang="en-US"/>
          </a:p>
        </p:txBody>
      </p:sp>
      <p:sp>
        <p:nvSpPr>
          <p:cNvPr id="17" name="TextBox 16"/>
          <p:cNvSpPr txBox="1"/>
          <p:nvPr/>
        </p:nvSpPr>
        <p:spPr>
          <a:xfrm>
            <a:off x="6858000" y="838200"/>
            <a:ext cx="1844889" cy="646331"/>
          </a:xfrm>
          <a:prstGeom prst="rect">
            <a:avLst/>
          </a:prstGeom>
          <a:noFill/>
        </p:spPr>
        <p:txBody>
          <a:bodyPr wrap="square" rtlCol="0">
            <a:spAutoFit/>
          </a:bodyPr>
          <a:lstStyle/>
          <a:p>
            <a:r>
              <a:rPr lang="en-US" dirty="0" err="1" smtClean="0"/>
              <a:t>Agudelo</a:t>
            </a:r>
            <a:r>
              <a:rPr lang="en-US" dirty="0" smtClean="0"/>
              <a:t> et al. 2006, 2008</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443241" y="170465"/>
            <a:ext cx="8404553" cy="7586690"/>
          </a:xfrm>
          <a:prstGeom prst="rect">
            <a:avLst/>
          </a:prstGeom>
          <a:noFill/>
        </p:spPr>
        <p:txBody>
          <a:bodyPr wrap="square" rtlCol="0">
            <a:spAutoFit/>
          </a:bodyPr>
          <a:lstStyle/>
          <a:p>
            <a:pPr>
              <a:spcAft>
                <a:spcPts val="600"/>
              </a:spcAft>
            </a:pPr>
            <a:r>
              <a:rPr lang="en-US" sz="2400" u="sng" dirty="0" smtClean="0"/>
              <a:t>OVERVIEW</a:t>
            </a:r>
            <a:r>
              <a:rPr lang="en-US" sz="2400" dirty="0" smtClean="0"/>
              <a:t>:</a:t>
            </a:r>
          </a:p>
          <a:p>
            <a:pPr marL="342900" indent="-342900">
              <a:spcAft>
                <a:spcPts val="600"/>
              </a:spcAft>
              <a:buAutoNum type="arabicPeriod"/>
            </a:pPr>
            <a:r>
              <a:rPr lang="en-US" sz="2400" dirty="0" smtClean="0"/>
              <a:t>Convection in the tropics from transients to intraseasonal oscillations.</a:t>
            </a:r>
          </a:p>
          <a:p>
            <a:pPr marL="342900" indent="-342900">
              <a:spcAft>
                <a:spcPts val="600"/>
              </a:spcAft>
              <a:buAutoNum type="arabicPeriod"/>
            </a:pPr>
            <a:r>
              <a:rPr lang="en-US" sz="2400" dirty="0" smtClean="0"/>
              <a:t>Composite intraseasonal oscillations: how representative are these of any one ISO? </a:t>
            </a:r>
          </a:p>
          <a:p>
            <a:pPr marL="342900" indent="-342900">
              <a:spcAft>
                <a:spcPts val="600"/>
              </a:spcAft>
              <a:buAutoNum type="arabicPeriod"/>
            </a:pPr>
            <a:r>
              <a:rPr lang="en-US" sz="2400" dirty="0" smtClean="0"/>
              <a:t>The issue of forced and free tropical oscillations:  Need for clarification</a:t>
            </a:r>
          </a:p>
          <a:p>
            <a:pPr marL="342900" indent="-342900">
              <a:spcAft>
                <a:spcPts val="600"/>
              </a:spcAft>
              <a:buAutoNum type="arabicPeriod"/>
            </a:pPr>
            <a:r>
              <a:rPr lang="en-US" sz="2400" dirty="0" smtClean="0"/>
              <a:t>Back to basis: Scaling in the tropics: The </a:t>
            </a:r>
            <a:r>
              <a:rPr lang="en-US" sz="2400" dirty="0" err="1" smtClean="0"/>
              <a:t>Charney</a:t>
            </a:r>
            <a:r>
              <a:rPr lang="en-US" sz="2400" dirty="0" smtClean="0"/>
              <a:t> dilemma.</a:t>
            </a:r>
          </a:p>
          <a:p>
            <a:pPr marL="342900" indent="-342900">
              <a:spcAft>
                <a:spcPts val="600"/>
              </a:spcAft>
              <a:buAutoNum type="arabicPeriod"/>
            </a:pPr>
            <a:r>
              <a:rPr lang="en-US" sz="2400" dirty="0" smtClean="0"/>
              <a:t>What forces equatorial convection? A discussion of instabilities</a:t>
            </a:r>
          </a:p>
          <a:p>
            <a:pPr marL="342900" indent="-342900">
              <a:spcAft>
                <a:spcPts val="600"/>
              </a:spcAft>
              <a:buAutoNum type="arabicPeriod"/>
            </a:pPr>
            <a:r>
              <a:rPr lang="en-US" sz="2400" dirty="0" smtClean="0"/>
              <a:t>The cross-equatorial pressure gradient world and inertial instability (stability)</a:t>
            </a:r>
          </a:p>
          <a:p>
            <a:pPr marL="342900" indent="-342900">
              <a:spcAft>
                <a:spcPts val="600"/>
              </a:spcAft>
              <a:buAutoNum type="arabicPeriod"/>
            </a:pPr>
            <a:r>
              <a:rPr lang="en-US" sz="2400" dirty="0" smtClean="0"/>
              <a:t>Regions of inertial instability and stability</a:t>
            </a:r>
          </a:p>
          <a:p>
            <a:pPr marL="342900" indent="-342900">
              <a:spcAft>
                <a:spcPts val="600"/>
              </a:spcAft>
              <a:buAutoNum type="arabicPeriod"/>
            </a:pPr>
            <a:r>
              <a:rPr lang="en-US" sz="2400" dirty="0" smtClean="0"/>
              <a:t>Indian Ocean stability</a:t>
            </a:r>
          </a:p>
          <a:p>
            <a:pPr marL="342900" indent="-342900">
              <a:spcAft>
                <a:spcPts val="600"/>
              </a:spcAft>
              <a:buAutoNum type="arabicPeriod"/>
            </a:pPr>
            <a:r>
              <a:rPr lang="en-US" sz="2400" dirty="0" smtClean="0"/>
              <a:t>Return to the ISO: Thoughts on generation</a:t>
            </a:r>
          </a:p>
          <a:p>
            <a:pPr marL="342900" indent="-342900">
              <a:spcAft>
                <a:spcPts val="600"/>
              </a:spcAft>
              <a:buAutoNum type="arabicPeriod"/>
            </a:pPr>
            <a:r>
              <a:rPr lang="en-US" sz="2400" dirty="0" smtClean="0"/>
              <a:t>Prediction of the ISO</a:t>
            </a:r>
          </a:p>
          <a:p>
            <a:pPr marL="342900" indent="-342900">
              <a:buAutoNum type="arabicPeriod"/>
            </a:pPr>
            <a:endParaRPr lang="en-US" dirty="0" smtClean="0"/>
          </a:p>
          <a:p>
            <a:pPr marL="342900" indent="-342900">
              <a:buAutoNum type="arabicPeriod"/>
            </a:pPr>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3"/>
          <a:srcRect r="50549"/>
          <a:stretch>
            <a:fillRect/>
          </a:stretch>
        </p:blipFill>
        <p:spPr bwMode="auto">
          <a:xfrm>
            <a:off x="11113" y="1360488"/>
            <a:ext cx="3067050" cy="5486400"/>
          </a:xfrm>
          <a:prstGeom prst="rect">
            <a:avLst/>
          </a:prstGeom>
          <a:noFill/>
          <a:ln w="9525">
            <a:noFill/>
            <a:miter lim="800000"/>
            <a:headEnd/>
            <a:tailEnd/>
          </a:ln>
          <a:effectLst/>
        </p:spPr>
      </p:pic>
      <p:pic>
        <p:nvPicPr>
          <p:cNvPr id="138243" name="Picture 3"/>
          <p:cNvPicPr>
            <a:picLocks noChangeAspect="1" noChangeArrowheads="1"/>
          </p:cNvPicPr>
          <p:nvPr/>
        </p:nvPicPr>
        <p:blipFill>
          <a:blip r:embed="rId4"/>
          <a:srcRect/>
          <a:stretch>
            <a:fillRect/>
          </a:stretch>
        </p:blipFill>
        <p:spPr bwMode="auto">
          <a:xfrm>
            <a:off x="3025775" y="1404938"/>
            <a:ext cx="5965825" cy="5380037"/>
          </a:xfrm>
          <a:prstGeom prst="rect">
            <a:avLst/>
          </a:prstGeom>
          <a:noFill/>
          <a:ln w="9525">
            <a:noFill/>
            <a:miter lim="800000"/>
            <a:headEnd/>
            <a:tailEnd/>
          </a:ln>
          <a:effectLst/>
        </p:spPr>
      </p:pic>
      <p:sp>
        <p:nvSpPr>
          <p:cNvPr id="138244" name="Text Box 4"/>
          <p:cNvSpPr txBox="1">
            <a:spLocks noChangeArrowheads="1"/>
          </p:cNvSpPr>
          <p:nvPr/>
        </p:nvSpPr>
        <p:spPr bwMode="auto">
          <a:xfrm>
            <a:off x="304800" y="1103313"/>
            <a:ext cx="2800350" cy="366712"/>
          </a:xfrm>
          <a:prstGeom prst="rect">
            <a:avLst/>
          </a:prstGeom>
          <a:noFill/>
          <a:ln w="9525">
            <a:noFill/>
            <a:miter lim="800000"/>
            <a:headEnd/>
            <a:tailEnd/>
          </a:ln>
          <a:effectLst/>
        </p:spPr>
        <p:txBody>
          <a:bodyPr wrap="none">
            <a:prstTxWarp prst="textNoShape">
              <a:avLst/>
            </a:prstTxWarp>
            <a:spAutoFit/>
          </a:bodyPr>
          <a:lstStyle/>
          <a:p>
            <a:r>
              <a:rPr lang="en-US" sz="1800" b="1">
                <a:ea typeface="Arial" charset="0"/>
                <a:cs typeface="Arial" charset="0"/>
              </a:rPr>
              <a:t>Equatorial Indian Ocean</a:t>
            </a:r>
          </a:p>
        </p:txBody>
      </p:sp>
      <p:sp>
        <p:nvSpPr>
          <p:cNvPr id="138245" name="Text Box 5"/>
          <p:cNvSpPr txBox="1">
            <a:spLocks noChangeArrowheads="1"/>
          </p:cNvSpPr>
          <p:nvPr/>
        </p:nvSpPr>
        <p:spPr bwMode="auto">
          <a:xfrm>
            <a:off x="3854450" y="1100138"/>
            <a:ext cx="1708150" cy="366712"/>
          </a:xfrm>
          <a:prstGeom prst="rect">
            <a:avLst/>
          </a:prstGeom>
          <a:noFill/>
          <a:ln w="9525">
            <a:noFill/>
            <a:miter lim="800000"/>
            <a:headEnd/>
            <a:tailEnd/>
          </a:ln>
          <a:effectLst/>
        </p:spPr>
        <p:txBody>
          <a:bodyPr wrap="none">
            <a:prstTxWarp prst="textNoShape">
              <a:avLst/>
            </a:prstTxWarp>
            <a:spAutoFit/>
          </a:bodyPr>
          <a:lstStyle/>
          <a:p>
            <a:r>
              <a:rPr lang="en-US" sz="1800" b="1">
                <a:ea typeface="Arial" charset="0"/>
                <a:cs typeface="Arial" charset="0"/>
              </a:rPr>
              <a:t>Bay of Bengal</a:t>
            </a:r>
          </a:p>
        </p:txBody>
      </p:sp>
      <p:sp>
        <p:nvSpPr>
          <p:cNvPr id="138246" name="Text Box 6"/>
          <p:cNvSpPr txBox="1">
            <a:spLocks noChangeArrowheads="1"/>
          </p:cNvSpPr>
          <p:nvPr/>
        </p:nvSpPr>
        <p:spPr bwMode="auto">
          <a:xfrm>
            <a:off x="6889750" y="1143000"/>
            <a:ext cx="1568450" cy="366713"/>
          </a:xfrm>
          <a:prstGeom prst="rect">
            <a:avLst/>
          </a:prstGeom>
          <a:noFill/>
          <a:ln w="9525">
            <a:noFill/>
            <a:miter lim="800000"/>
            <a:headEnd/>
            <a:tailEnd/>
          </a:ln>
          <a:effectLst/>
        </p:spPr>
        <p:txBody>
          <a:bodyPr wrap="none">
            <a:prstTxWarp prst="textNoShape">
              <a:avLst/>
            </a:prstTxWarp>
            <a:spAutoFit/>
          </a:bodyPr>
          <a:lstStyle/>
          <a:p>
            <a:r>
              <a:rPr lang="en-US" sz="1800" b="1">
                <a:ea typeface="Arial" charset="0"/>
                <a:cs typeface="Arial" charset="0"/>
              </a:rPr>
              <a:t>Central India</a:t>
            </a:r>
          </a:p>
        </p:txBody>
      </p:sp>
      <p:sp>
        <p:nvSpPr>
          <p:cNvPr id="138248" name="Line 8"/>
          <p:cNvSpPr>
            <a:spLocks noChangeShapeType="1"/>
          </p:cNvSpPr>
          <p:nvPr/>
        </p:nvSpPr>
        <p:spPr bwMode="auto">
          <a:xfrm>
            <a:off x="0" y="304800"/>
            <a:ext cx="8305800" cy="0"/>
          </a:xfrm>
          <a:prstGeom prst="line">
            <a:avLst/>
          </a:prstGeom>
          <a:noFill/>
          <a:ln w="38100">
            <a:solidFill>
              <a:schemeClr val="bg2"/>
            </a:solidFill>
            <a:round/>
            <a:headEnd/>
            <a:tailEnd/>
          </a:ln>
          <a:effectLst/>
        </p:spPr>
        <p:txBody>
          <a:bodyPr>
            <a:prstTxWarp prst="textNoShape">
              <a:avLst/>
            </a:prstTxWarp>
          </a:bodyPr>
          <a:lstStyle/>
          <a:p>
            <a:endParaRPr lang="en-US"/>
          </a:p>
        </p:txBody>
      </p:sp>
      <p:sp>
        <p:nvSpPr>
          <p:cNvPr id="138249" name="Text Box 9"/>
          <p:cNvSpPr txBox="1">
            <a:spLocks noChangeArrowheads="1"/>
          </p:cNvSpPr>
          <p:nvPr/>
        </p:nvSpPr>
        <p:spPr bwMode="auto">
          <a:xfrm>
            <a:off x="373063" y="304800"/>
            <a:ext cx="6894886" cy="461665"/>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dirty="0">
                <a:solidFill>
                  <a:srgbClr val="000000"/>
                </a:solidFill>
                <a:ea typeface="Arial" charset="0"/>
                <a:cs typeface="Arial" charset="0"/>
              </a:rPr>
              <a:t>Regional Analysis: Coupled Ocean-Atmosphere Model</a:t>
            </a:r>
          </a:p>
        </p:txBody>
      </p:sp>
      <p:sp>
        <p:nvSpPr>
          <p:cNvPr id="10" name="TextBox 9"/>
          <p:cNvSpPr txBox="1"/>
          <p:nvPr/>
        </p:nvSpPr>
        <p:spPr>
          <a:xfrm>
            <a:off x="7130768" y="304800"/>
            <a:ext cx="1844889" cy="646331"/>
          </a:xfrm>
          <a:prstGeom prst="rect">
            <a:avLst/>
          </a:prstGeom>
          <a:noFill/>
        </p:spPr>
        <p:txBody>
          <a:bodyPr wrap="square" rtlCol="0">
            <a:spAutoFit/>
          </a:bodyPr>
          <a:lstStyle/>
          <a:p>
            <a:r>
              <a:rPr lang="en-US" dirty="0" err="1" smtClean="0"/>
              <a:t>Agudelo</a:t>
            </a:r>
            <a:r>
              <a:rPr lang="en-US" dirty="0" smtClean="0"/>
              <a:t> et al. 2006, 2008</a:t>
            </a:r>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3"/>
          <a:srcRect/>
          <a:stretch>
            <a:fillRect/>
          </a:stretch>
        </p:blipFill>
        <p:spPr bwMode="auto">
          <a:xfrm>
            <a:off x="381000" y="762000"/>
            <a:ext cx="6300788" cy="5773738"/>
          </a:xfrm>
          <a:prstGeom prst="rect">
            <a:avLst/>
          </a:prstGeom>
          <a:noFill/>
          <a:ln w="9525">
            <a:noFill/>
            <a:miter lim="800000"/>
            <a:headEnd/>
            <a:tailEnd/>
          </a:ln>
          <a:effectLst/>
        </p:spPr>
      </p:pic>
      <p:sp>
        <p:nvSpPr>
          <p:cNvPr id="139267" name="Text Box 3"/>
          <p:cNvSpPr txBox="1">
            <a:spLocks noChangeArrowheads="1"/>
          </p:cNvSpPr>
          <p:nvPr/>
        </p:nvSpPr>
        <p:spPr bwMode="auto">
          <a:xfrm>
            <a:off x="3870325" y="334963"/>
            <a:ext cx="184150" cy="396875"/>
          </a:xfrm>
          <a:prstGeom prst="rect">
            <a:avLst/>
          </a:prstGeom>
          <a:noFill/>
          <a:ln w="9525">
            <a:noFill/>
            <a:miter lim="800000"/>
            <a:headEnd/>
            <a:tailEnd/>
          </a:ln>
          <a:effectLst/>
        </p:spPr>
        <p:txBody>
          <a:bodyPr wrap="none">
            <a:prstTxWarp prst="textNoShape">
              <a:avLst/>
            </a:prstTxWarp>
            <a:spAutoFit/>
          </a:bodyPr>
          <a:lstStyle/>
          <a:p>
            <a:pPr eaLnBrk="0" hangingPunct="0"/>
            <a:endParaRPr lang="en-US" sz="2000">
              <a:latin typeface="Times" charset="0"/>
              <a:ea typeface="Arial" charset="0"/>
              <a:cs typeface="Arial" charset="0"/>
            </a:endParaRPr>
          </a:p>
        </p:txBody>
      </p:sp>
      <p:sp>
        <p:nvSpPr>
          <p:cNvPr id="139272" name="Line 8"/>
          <p:cNvSpPr>
            <a:spLocks noChangeShapeType="1"/>
          </p:cNvSpPr>
          <p:nvPr/>
        </p:nvSpPr>
        <p:spPr bwMode="auto">
          <a:xfrm flipV="1">
            <a:off x="152400" y="0"/>
            <a:ext cx="0" cy="4191000"/>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39273" name="Line 9"/>
          <p:cNvSpPr>
            <a:spLocks noChangeShapeType="1"/>
          </p:cNvSpPr>
          <p:nvPr/>
        </p:nvSpPr>
        <p:spPr bwMode="auto">
          <a:xfrm>
            <a:off x="0" y="304800"/>
            <a:ext cx="6019800" cy="0"/>
          </a:xfrm>
          <a:prstGeom prst="line">
            <a:avLst/>
          </a:prstGeom>
          <a:noFill/>
          <a:ln w="38100">
            <a:solidFill>
              <a:schemeClr val="bg2"/>
            </a:solidFill>
            <a:round/>
            <a:headEnd/>
            <a:tailEnd/>
          </a:ln>
          <a:effectLst/>
        </p:spPr>
        <p:txBody>
          <a:bodyPr>
            <a:prstTxWarp prst="textNoShape">
              <a:avLst/>
            </a:prstTxWarp>
          </a:bodyPr>
          <a:lstStyle/>
          <a:p>
            <a:endParaRPr lang="en-US"/>
          </a:p>
        </p:txBody>
      </p:sp>
      <p:sp>
        <p:nvSpPr>
          <p:cNvPr id="139274" name="Text Box 10"/>
          <p:cNvSpPr txBox="1">
            <a:spLocks noChangeArrowheads="1"/>
          </p:cNvSpPr>
          <p:nvPr/>
        </p:nvSpPr>
        <p:spPr bwMode="auto">
          <a:xfrm>
            <a:off x="381000" y="117294"/>
            <a:ext cx="4429418" cy="461665"/>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u="sng" dirty="0">
                <a:solidFill>
                  <a:srgbClr val="000000"/>
                </a:solidFill>
                <a:ea typeface="Arial" charset="0"/>
                <a:cs typeface="Arial" charset="0"/>
              </a:rPr>
              <a:t>Forecasting Skill and Predictability </a:t>
            </a:r>
          </a:p>
        </p:txBody>
      </p:sp>
      <p:sp>
        <p:nvSpPr>
          <p:cNvPr id="139275" name="Text Box 11"/>
          <p:cNvSpPr txBox="1">
            <a:spLocks noChangeArrowheads="1"/>
          </p:cNvSpPr>
          <p:nvPr/>
        </p:nvSpPr>
        <p:spPr bwMode="auto">
          <a:xfrm>
            <a:off x="3200400" y="1371600"/>
            <a:ext cx="2393950" cy="366713"/>
          </a:xfrm>
          <a:prstGeom prst="rect">
            <a:avLst/>
          </a:prstGeom>
          <a:noFill/>
          <a:ln w="9525">
            <a:noFill/>
            <a:miter lim="800000"/>
            <a:headEnd/>
            <a:tailEnd/>
          </a:ln>
          <a:effectLst/>
        </p:spPr>
        <p:txBody>
          <a:bodyPr wrap="none">
            <a:prstTxWarp prst="textNoShape">
              <a:avLst/>
            </a:prstTxWarp>
            <a:spAutoFit/>
          </a:bodyPr>
          <a:lstStyle/>
          <a:p>
            <a:r>
              <a:rPr lang="en-US" sz="1800" b="1">
                <a:solidFill>
                  <a:srgbClr val="FF9933"/>
                </a:solidFill>
                <a:ea typeface="Arial" charset="0"/>
                <a:cs typeface="Arial" charset="0"/>
              </a:rPr>
              <a:t>200 mb Zonal Winds</a:t>
            </a:r>
          </a:p>
        </p:txBody>
      </p:sp>
      <p:sp>
        <p:nvSpPr>
          <p:cNvPr id="139276" name="Text Box 12"/>
          <p:cNvSpPr txBox="1">
            <a:spLocks noChangeArrowheads="1"/>
          </p:cNvSpPr>
          <p:nvPr/>
        </p:nvSpPr>
        <p:spPr bwMode="auto">
          <a:xfrm>
            <a:off x="1676400" y="2667000"/>
            <a:ext cx="666750" cy="366713"/>
          </a:xfrm>
          <a:prstGeom prst="rect">
            <a:avLst/>
          </a:prstGeom>
          <a:noFill/>
          <a:ln w="9525">
            <a:noFill/>
            <a:miter lim="800000"/>
            <a:headEnd/>
            <a:tailEnd/>
          </a:ln>
          <a:effectLst/>
        </p:spPr>
        <p:txBody>
          <a:bodyPr wrap="none">
            <a:prstTxWarp prst="textNoShape">
              <a:avLst/>
            </a:prstTxWarp>
            <a:spAutoFit/>
          </a:bodyPr>
          <a:lstStyle/>
          <a:p>
            <a:r>
              <a:rPr lang="en-US" sz="1800" b="1">
                <a:solidFill>
                  <a:schemeClr val="accent2"/>
                </a:solidFill>
                <a:ea typeface="Arial" charset="0"/>
                <a:cs typeface="Arial" charset="0"/>
              </a:rPr>
              <a:t>OLR</a:t>
            </a:r>
          </a:p>
        </p:txBody>
      </p:sp>
      <p:cxnSp>
        <p:nvCxnSpPr>
          <p:cNvPr id="139277" name="AutoShape 13"/>
          <p:cNvCxnSpPr>
            <a:cxnSpLocks noChangeShapeType="1"/>
          </p:cNvCxnSpPr>
          <p:nvPr/>
        </p:nvCxnSpPr>
        <p:spPr bwMode="auto">
          <a:xfrm flipV="1">
            <a:off x="2514600" y="1524000"/>
            <a:ext cx="685800" cy="533400"/>
          </a:xfrm>
          <a:prstGeom prst="bentConnector3">
            <a:avLst>
              <a:gd name="adj1" fmla="val 50000"/>
            </a:avLst>
          </a:prstGeom>
          <a:noFill/>
          <a:ln w="9525">
            <a:solidFill>
              <a:schemeClr val="tx1"/>
            </a:solidFill>
            <a:miter lim="800000"/>
            <a:headEnd/>
            <a:tailEnd type="triangle" w="med" len="med"/>
          </a:ln>
          <a:effectLst/>
        </p:spPr>
      </p:cxnSp>
      <p:cxnSp>
        <p:nvCxnSpPr>
          <p:cNvPr id="139278" name="AutoShape 14"/>
          <p:cNvCxnSpPr>
            <a:cxnSpLocks noChangeShapeType="1"/>
          </p:cNvCxnSpPr>
          <p:nvPr/>
        </p:nvCxnSpPr>
        <p:spPr bwMode="auto">
          <a:xfrm rot="16200000" flipH="1">
            <a:off x="1447800" y="2133600"/>
            <a:ext cx="762000" cy="304800"/>
          </a:xfrm>
          <a:prstGeom prst="bentConnector3">
            <a:avLst>
              <a:gd name="adj1" fmla="val 54162"/>
            </a:avLst>
          </a:prstGeom>
          <a:noFill/>
          <a:ln w="9525">
            <a:solidFill>
              <a:schemeClr val="tx1"/>
            </a:solidFill>
            <a:miter lim="800000"/>
            <a:headEnd/>
            <a:tailEnd type="triangle" w="med" len="med"/>
          </a:ln>
          <a:effectLst/>
        </p:spPr>
      </p:cxnSp>
      <p:sp>
        <p:nvSpPr>
          <p:cNvPr id="139280" name="Text Box 16"/>
          <p:cNvSpPr txBox="1">
            <a:spLocks noChangeArrowheads="1"/>
          </p:cNvSpPr>
          <p:nvPr/>
        </p:nvSpPr>
        <p:spPr bwMode="auto">
          <a:xfrm>
            <a:off x="6781800" y="1371600"/>
            <a:ext cx="2057400" cy="13112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0000CC"/>
                </a:solidFill>
              </a:rPr>
              <a:t>Forecast Skill is relatively  good before Day 8</a:t>
            </a:r>
          </a:p>
        </p:txBody>
      </p:sp>
      <p:sp>
        <p:nvSpPr>
          <p:cNvPr id="139281" name="Text Box 17"/>
          <p:cNvSpPr txBox="1">
            <a:spLocks noChangeArrowheads="1"/>
          </p:cNvSpPr>
          <p:nvPr/>
        </p:nvSpPr>
        <p:spPr bwMode="auto">
          <a:xfrm>
            <a:off x="6781800" y="3581400"/>
            <a:ext cx="2133600" cy="19208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1">
                <a:solidFill>
                  <a:srgbClr val="0000CC"/>
                </a:solidFill>
              </a:rPr>
              <a:t>Forecasts are better for circulation variables than convection related ones</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3"/>
          <a:srcRect t="64999"/>
          <a:stretch>
            <a:fillRect/>
          </a:stretch>
        </p:blipFill>
        <p:spPr bwMode="auto">
          <a:xfrm>
            <a:off x="685800" y="1524000"/>
            <a:ext cx="8153400" cy="3756025"/>
          </a:xfrm>
          <a:prstGeom prst="rect">
            <a:avLst/>
          </a:prstGeom>
          <a:noFill/>
          <a:ln w="9525">
            <a:noFill/>
            <a:miter lim="800000"/>
            <a:headEnd/>
            <a:tailEnd/>
          </a:ln>
          <a:effectLst/>
        </p:spPr>
      </p:pic>
      <p:sp>
        <p:nvSpPr>
          <p:cNvPr id="140291" name="Text Box 3"/>
          <p:cNvSpPr txBox="1">
            <a:spLocks noChangeArrowheads="1"/>
          </p:cNvSpPr>
          <p:nvPr/>
        </p:nvSpPr>
        <p:spPr bwMode="auto">
          <a:xfrm>
            <a:off x="3870325" y="334963"/>
            <a:ext cx="184150" cy="396875"/>
          </a:xfrm>
          <a:prstGeom prst="rect">
            <a:avLst/>
          </a:prstGeom>
          <a:noFill/>
          <a:ln w="9525">
            <a:noFill/>
            <a:miter lim="800000"/>
            <a:headEnd/>
            <a:tailEnd/>
          </a:ln>
          <a:effectLst/>
        </p:spPr>
        <p:txBody>
          <a:bodyPr wrap="none">
            <a:prstTxWarp prst="textNoShape">
              <a:avLst/>
            </a:prstTxWarp>
            <a:spAutoFit/>
          </a:bodyPr>
          <a:lstStyle/>
          <a:p>
            <a:pPr eaLnBrk="0" hangingPunct="0"/>
            <a:endParaRPr lang="en-US" sz="2000">
              <a:latin typeface="Times" charset="0"/>
              <a:ea typeface="Arial" charset="0"/>
              <a:cs typeface="Arial" charset="0"/>
            </a:endParaRPr>
          </a:p>
        </p:txBody>
      </p:sp>
      <p:sp>
        <p:nvSpPr>
          <p:cNvPr id="140294" name="Line 6"/>
          <p:cNvSpPr>
            <a:spLocks noChangeShapeType="1"/>
          </p:cNvSpPr>
          <p:nvPr/>
        </p:nvSpPr>
        <p:spPr bwMode="auto">
          <a:xfrm flipV="1">
            <a:off x="152400" y="0"/>
            <a:ext cx="0" cy="4191000"/>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40295" name="Line 7"/>
          <p:cNvSpPr>
            <a:spLocks noChangeShapeType="1"/>
          </p:cNvSpPr>
          <p:nvPr/>
        </p:nvSpPr>
        <p:spPr bwMode="auto">
          <a:xfrm>
            <a:off x="0" y="304800"/>
            <a:ext cx="6019800" cy="0"/>
          </a:xfrm>
          <a:prstGeom prst="line">
            <a:avLst/>
          </a:prstGeom>
          <a:noFill/>
          <a:ln w="38100">
            <a:solidFill>
              <a:schemeClr val="bg2"/>
            </a:solidFill>
            <a:round/>
            <a:headEnd/>
            <a:tailEnd/>
          </a:ln>
          <a:effectLst/>
        </p:spPr>
        <p:txBody>
          <a:bodyPr>
            <a:prstTxWarp prst="textNoShape">
              <a:avLst/>
            </a:prstTxWarp>
          </a:bodyPr>
          <a:lstStyle/>
          <a:p>
            <a:endParaRPr lang="en-US"/>
          </a:p>
        </p:txBody>
      </p:sp>
      <p:sp>
        <p:nvSpPr>
          <p:cNvPr id="140296" name="Text Box 8"/>
          <p:cNvSpPr txBox="1">
            <a:spLocks noChangeArrowheads="1"/>
          </p:cNvSpPr>
          <p:nvPr/>
        </p:nvSpPr>
        <p:spPr bwMode="auto">
          <a:xfrm>
            <a:off x="381000" y="280988"/>
            <a:ext cx="5134739" cy="523220"/>
          </a:xfrm>
          <a:prstGeom prst="rect">
            <a:avLst/>
          </a:prstGeom>
          <a:noFill/>
          <a:ln w="9525">
            <a:noFill/>
            <a:miter lim="800000"/>
            <a:headEnd/>
            <a:tailEnd/>
          </a:ln>
          <a:effectLst/>
        </p:spPr>
        <p:txBody>
          <a:bodyPr wrap="none">
            <a:prstTxWarp prst="textNoShape">
              <a:avLst/>
            </a:prstTxWarp>
            <a:spAutoFit/>
          </a:bodyPr>
          <a:lstStyle/>
          <a:p>
            <a:pPr eaLnBrk="0" hangingPunct="0"/>
            <a:r>
              <a:rPr lang="en-US" sz="2800" dirty="0">
                <a:solidFill>
                  <a:srgbClr val="000000"/>
                </a:solidFill>
                <a:ea typeface="Arial" charset="0"/>
                <a:cs typeface="Arial" charset="0"/>
              </a:rPr>
              <a:t>Forecasting Skill and Predictability </a:t>
            </a:r>
          </a:p>
        </p:txBody>
      </p:sp>
      <p:sp>
        <p:nvSpPr>
          <p:cNvPr id="140299" name="Text Box 11"/>
          <p:cNvSpPr txBox="1">
            <a:spLocks noChangeArrowheads="1"/>
          </p:cNvSpPr>
          <p:nvPr/>
        </p:nvSpPr>
        <p:spPr bwMode="auto">
          <a:xfrm>
            <a:off x="1828800" y="5334000"/>
            <a:ext cx="5867400" cy="70167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000" b="1">
                <a:solidFill>
                  <a:srgbClr val="0000CC"/>
                </a:solidFill>
              </a:rPr>
              <a:t>Amplitude of the ISO considerably decreases with the forecasting lead time</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3"/>
          <a:srcRect/>
          <a:stretch>
            <a:fillRect/>
          </a:stretch>
        </p:blipFill>
        <p:spPr bwMode="auto">
          <a:xfrm>
            <a:off x="457200" y="966788"/>
            <a:ext cx="8382000" cy="5662612"/>
          </a:xfrm>
          <a:prstGeom prst="rect">
            <a:avLst/>
          </a:prstGeom>
          <a:noFill/>
          <a:ln w="9525">
            <a:noFill/>
            <a:miter lim="800000"/>
            <a:headEnd/>
            <a:tailEnd/>
          </a:ln>
          <a:effectLst/>
        </p:spPr>
      </p:pic>
      <p:sp>
        <p:nvSpPr>
          <p:cNvPr id="141315" name="Text Box 3"/>
          <p:cNvSpPr txBox="1">
            <a:spLocks noChangeArrowheads="1"/>
          </p:cNvSpPr>
          <p:nvPr/>
        </p:nvSpPr>
        <p:spPr bwMode="auto">
          <a:xfrm>
            <a:off x="3870325" y="334963"/>
            <a:ext cx="184150" cy="396875"/>
          </a:xfrm>
          <a:prstGeom prst="rect">
            <a:avLst/>
          </a:prstGeom>
          <a:noFill/>
          <a:ln w="9525">
            <a:noFill/>
            <a:miter lim="800000"/>
            <a:headEnd/>
            <a:tailEnd/>
          </a:ln>
          <a:effectLst/>
        </p:spPr>
        <p:txBody>
          <a:bodyPr wrap="none">
            <a:prstTxWarp prst="textNoShape">
              <a:avLst/>
            </a:prstTxWarp>
            <a:spAutoFit/>
          </a:bodyPr>
          <a:lstStyle/>
          <a:p>
            <a:pPr eaLnBrk="0" hangingPunct="0"/>
            <a:endParaRPr lang="en-US" sz="2000">
              <a:latin typeface="Times" charset="0"/>
              <a:ea typeface="Arial" charset="0"/>
              <a:cs typeface="Arial" charset="0"/>
            </a:endParaRPr>
          </a:p>
        </p:txBody>
      </p:sp>
      <p:sp>
        <p:nvSpPr>
          <p:cNvPr id="141318" name="Line 6"/>
          <p:cNvSpPr>
            <a:spLocks noChangeShapeType="1"/>
          </p:cNvSpPr>
          <p:nvPr/>
        </p:nvSpPr>
        <p:spPr bwMode="auto">
          <a:xfrm flipV="1">
            <a:off x="152400" y="0"/>
            <a:ext cx="0" cy="4191000"/>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41319" name="Line 7"/>
          <p:cNvSpPr>
            <a:spLocks noChangeShapeType="1"/>
          </p:cNvSpPr>
          <p:nvPr/>
        </p:nvSpPr>
        <p:spPr bwMode="auto">
          <a:xfrm>
            <a:off x="0" y="304800"/>
            <a:ext cx="5257800" cy="0"/>
          </a:xfrm>
          <a:prstGeom prst="line">
            <a:avLst/>
          </a:prstGeom>
          <a:noFill/>
          <a:ln w="38100">
            <a:solidFill>
              <a:schemeClr val="bg2"/>
            </a:solidFill>
            <a:round/>
            <a:headEnd/>
            <a:tailEnd/>
          </a:ln>
          <a:effectLst/>
        </p:spPr>
        <p:txBody>
          <a:bodyPr>
            <a:prstTxWarp prst="textNoShape">
              <a:avLst/>
            </a:prstTxWarp>
          </a:bodyPr>
          <a:lstStyle/>
          <a:p>
            <a:endParaRPr lang="en-US"/>
          </a:p>
        </p:txBody>
      </p:sp>
      <p:sp>
        <p:nvSpPr>
          <p:cNvPr id="141320" name="Text Box 8"/>
          <p:cNvSpPr txBox="1">
            <a:spLocks noChangeArrowheads="1"/>
          </p:cNvSpPr>
          <p:nvPr/>
        </p:nvSpPr>
        <p:spPr bwMode="auto">
          <a:xfrm>
            <a:off x="381000" y="136097"/>
            <a:ext cx="4686399" cy="523220"/>
          </a:xfrm>
          <a:prstGeom prst="rect">
            <a:avLst/>
          </a:prstGeom>
          <a:noFill/>
          <a:ln w="9525">
            <a:noFill/>
            <a:miter lim="800000"/>
            <a:headEnd/>
            <a:tailEnd/>
          </a:ln>
          <a:effectLst/>
        </p:spPr>
        <p:txBody>
          <a:bodyPr wrap="none">
            <a:prstTxWarp prst="textNoShape">
              <a:avLst/>
            </a:prstTxWarp>
            <a:spAutoFit/>
          </a:bodyPr>
          <a:lstStyle/>
          <a:p>
            <a:pPr eaLnBrk="0" hangingPunct="0"/>
            <a:r>
              <a:rPr lang="en-US" sz="2800" u="sng" dirty="0">
                <a:solidFill>
                  <a:srgbClr val="000000"/>
                </a:solidFill>
                <a:ea typeface="Arial" charset="0"/>
                <a:cs typeface="Arial" charset="0"/>
              </a:rPr>
              <a:t>Joint PDF: 200 </a:t>
            </a:r>
            <a:r>
              <a:rPr lang="en-US" sz="2800" u="sng" dirty="0" err="1">
                <a:solidFill>
                  <a:srgbClr val="000000"/>
                </a:solidFill>
                <a:ea typeface="Arial" charset="0"/>
                <a:cs typeface="Arial" charset="0"/>
              </a:rPr>
              <a:t>mb</a:t>
            </a:r>
            <a:r>
              <a:rPr lang="en-US" sz="2800" u="sng" dirty="0">
                <a:solidFill>
                  <a:srgbClr val="000000"/>
                </a:solidFill>
                <a:ea typeface="Arial" charset="0"/>
                <a:cs typeface="Arial" charset="0"/>
              </a:rPr>
              <a:t> Zonal Winds </a:t>
            </a:r>
          </a:p>
        </p:txBody>
      </p:sp>
      <p:sp>
        <p:nvSpPr>
          <p:cNvPr id="141321" name="Text Box 9"/>
          <p:cNvSpPr txBox="1">
            <a:spLocks noChangeArrowheads="1"/>
          </p:cNvSpPr>
          <p:nvPr/>
        </p:nvSpPr>
        <p:spPr bwMode="auto">
          <a:xfrm>
            <a:off x="5181600" y="576522"/>
            <a:ext cx="3638550" cy="457200"/>
          </a:xfrm>
          <a:prstGeom prst="rect">
            <a:avLst/>
          </a:prstGeom>
          <a:noFill/>
          <a:ln w="9525">
            <a:noFill/>
            <a:miter lim="800000"/>
            <a:headEnd/>
            <a:tailEnd/>
          </a:ln>
          <a:effectLst/>
        </p:spPr>
        <p:txBody>
          <a:bodyPr wrap="none">
            <a:prstTxWarp prst="textNoShape">
              <a:avLst/>
            </a:prstTxWarp>
            <a:spAutoFit/>
          </a:bodyPr>
          <a:lstStyle/>
          <a:p>
            <a:r>
              <a:rPr lang="en-US" b="1" dirty="0"/>
              <a:t>Indo-West Pacific Basin</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3"/>
          <a:srcRect/>
          <a:stretch>
            <a:fillRect/>
          </a:stretch>
        </p:blipFill>
        <p:spPr bwMode="auto">
          <a:xfrm>
            <a:off x="533400" y="990600"/>
            <a:ext cx="8153400" cy="5614988"/>
          </a:xfrm>
          <a:prstGeom prst="rect">
            <a:avLst/>
          </a:prstGeom>
          <a:noFill/>
          <a:ln w="9525">
            <a:noFill/>
            <a:miter lim="800000"/>
            <a:headEnd/>
            <a:tailEnd/>
          </a:ln>
          <a:effectLst/>
        </p:spPr>
      </p:pic>
      <p:sp>
        <p:nvSpPr>
          <p:cNvPr id="142339" name="Text Box 3"/>
          <p:cNvSpPr txBox="1">
            <a:spLocks noChangeArrowheads="1"/>
          </p:cNvSpPr>
          <p:nvPr/>
        </p:nvSpPr>
        <p:spPr bwMode="auto">
          <a:xfrm>
            <a:off x="3870325" y="334963"/>
            <a:ext cx="184150" cy="396875"/>
          </a:xfrm>
          <a:prstGeom prst="rect">
            <a:avLst/>
          </a:prstGeom>
          <a:noFill/>
          <a:ln w="9525">
            <a:noFill/>
            <a:miter lim="800000"/>
            <a:headEnd/>
            <a:tailEnd/>
          </a:ln>
          <a:effectLst/>
        </p:spPr>
        <p:txBody>
          <a:bodyPr wrap="none">
            <a:prstTxWarp prst="textNoShape">
              <a:avLst/>
            </a:prstTxWarp>
            <a:spAutoFit/>
          </a:bodyPr>
          <a:lstStyle/>
          <a:p>
            <a:pPr eaLnBrk="0" hangingPunct="0"/>
            <a:endParaRPr lang="en-US" sz="2000">
              <a:latin typeface="Times" charset="0"/>
              <a:ea typeface="Arial" charset="0"/>
              <a:cs typeface="Arial" charset="0"/>
            </a:endParaRPr>
          </a:p>
        </p:txBody>
      </p:sp>
      <p:sp>
        <p:nvSpPr>
          <p:cNvPr id="142342" name="Line 6"/>
          <p:cNvSpPr>
            <a:spLocks noChangeShapeType="1"/>
          </p:cNvSpPr>
          <p:nvPr/>
        </p:nvSpPr>
        <p:spPr bwMode="auto">
          <a:xfrm flipV="1">
            <a:off x="152400" y="0"/>
            <a:ext cx="0" cy="4191000"/>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42343" name="Line 7"/>
          <p:cNvSpPr>
            <a:spLocks noChangeShapeType="1"/>
          </p:cNvSpPr>
          <p:nvPr/>
        </p:nvSpPr>
        <p:spPr bwMode="auto">
          <a:xfrm>
            <a:off x="0" y="304800"/>
            <a:ext cx="3352800" cy="0"/>
          </a:xfrm>
          <a:prstGeom prst="line">
            <a:avLst/>
          </a:prstGeom>
          <a:noFill/>
          <a:ln w="38100">
            <a:solidFill>
              <a:schemeClr val="bg2"/>
            </a:solidFill>
            <a:round/>
            <a:headEnd/>
            <a:tailEnd/>
          </a:ln>
          <a:effectLst/>
        </p:spPr>
        <p:txBody>
          <a:bodyPr>
            <a:prstTxWarp prst="textNoShape">
              <a:avLst/>
            </a:prstTxWarp>
          </a:bodyPr>
          <a:lstStyle/>
          <a:p>
            <a:endParaRPr lang="en-US"/>
          </a:p>
        </p:txBody>
      </p:sp>
      <p:sp>
        <p:nvSpPr>
          <p:cNvPr id="142344" name="Text Box 8"/>
          <p:cNvSpPr txBox="1">
            <a:spLocks noChangeArrowheads="1"/>
          </p:cNvSpPr>
          <p:nvPr/>
        </p:nvSpPr>
        <p:spPr bwMode="auto">
          <a:xfrm>
            <a:off x="381000" y="280988"/>
            <a:ext cx="2290010" cy="523220"/>
          </a:xfrm>
          <a:prstGeom prst="rect">
            <a:avLst/>
          </a:prstGeom>
          <a:noFill/>
          <a:ln w="9525">
            <a:noFill/>
            <a:miter lim="800000"/>
            <a:headEnd/>
            <a:tailEnd/>
          </a:ln>
          <a:effectLst/>
        </p:spPr>
        <p:txBody>
          <a:bodyPr wrap="none">
            <a:prstTxWarp prst="textNoShape">
              <a:avLst/>
            </a:prstTxWarp>
            <a:spAutoFit/>
          </a:bodyPr>
          <a:lstStyle/>
          <a:p>
            <a:pPr eaLnBrk="0" hangingPunct="0"/>
            <a:r>
              <a:rPr lang="en-US" sz="2800" u="sng" dirty="0">
                <a:solidFill>
                  <a:srgbClr val="000000"/>
                </a:solidFill>
                <a:ea typeface="Arial" charset="0"/>
                <a:cs typeface="Arial" charset="0"/>
              </a:rPr>
              <a:t>Joint PDF: OLR </a:t>
            </a:r>
          </a:p>
        </p:txBody>
      </p:sp>
      <p:sp>
        <p:nvSpPr>
          <p:cNvPr id="142345" name="Text Box 9"/>
          <p:cNvSpPr txBox="1">
            <a:spLocks noChangeArrowheads="1"/>
          </p:cNvSpPr>
          <p:nvPr/>
        </p:nvSpPr>
        <p:spPr bwMode="auto">
          <a:xfrm>
            <a:off x="4876800" y="304800"/>
            <a:ext cx="3638550" cy="457200"/>
          </a:xfrm>
          <a:prstGeom prst="rect">
            <a:avLst/>
          </a:prstGeom>
          <a:noFill/>
          <a:ln w="9525">
            <a:noFill/>
            <a:miter lim="800000"/>
            <a:headEnd/>
            <a:tailEnd/>
          </a:ln>
          <a:effectLst/>
        </p:spPr>
        <p:txBody>
          <a:bodyPr wrap="none">
            <a:prstTxWarp prst="textNoShape">
              <a:avLst/>
            </a:prstTxWarp>
            <a:spAutoFit/>
          </a:bodyPr>
          <a:lstStyle/>
          <a:p>
            <a:r>
              <a:rPr lang="en-US" b="1" dirty="0"/>
              <a:t>Indo-West Pacific Basin</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3"/>
          <a:srcRect r="49925" b="49551"/>
          <a:stretch>
            <a:fillRect/>
          </a:stretch>
        </p:blipFill>
        <p:spPr bwMode="auto">
          <a:xfrm>
            <a:off x="3429000" y="414338"/>
            <a:ext cx="5334000" cy="3700462"/>
          </a:xfrm>
          <a:prstGeom prst="rect">
            <a:avLst/>
          </a:prstGeom>
          <a:noFill/>
          <a:ln w="9525">
            <a:noFill/>
            <a:miter lim="800000"/>
            <a:headEnd/>
            <a:tailEnd/>
          </a:ln>
          <a:effectLst/>
        </p:spPr>
      </p:pic>
      <p:sp>
        <p:nvSpPr>
          <p:cNvPr id="143363" name="Text Box 3"/>
          <p:cNvSpPr txBox="1">
            <a:spLocks noChangeArrowheads="1"/>
          </p:cNvSpPr>
          <p:nvPr/>
        </p:nvSpPr>
        <p:spPr bwMode="auto">
          <a:xfrm>
            <a:off x="3870325" y="334963"/>
            <a:ext cx="184150" cy="396875"/>
          </a:xfrm>
          <a:prstGeom prst="rect">
            <a:avLst/>
          </a:prstGeom>
          <a:noFill/>
          <a:ln w="9525">
            <a:noFill/>
            <a:miter lim="800000"/>
            <a:headEnd/>
            <a:tailEnd/>
          </a:ln>
          <a:effectLst/>
        </p:spPr>
        <p:txBody>
          <a:bodyPr wrap="none">
            <a:prstTxWarp prst="textNoShape">
              <a:avLst/>
            </a:prstTxWarp>
            <a:spAutoFit/>
          </a:bodyPr>
          <a:lstStyle/>
          <a:p>
            <a:pPr eaLnBrk="0" hangingPunct="0"/>
            <a:endParaRPr lang="en-US" sz="2000">
              <a:latin typeface="Times" charset="0"/>
              <a:ea typeface="Arial" charset="0"/>
              <a:cs typeface="Arial" charset="0"/>
            </a:endParaRPr>
          </a:p>
        </p:txBody>
      </p:sp>
      <p:sp>
        <p:nvSpPr>
          <p:cNvPr id="143366" name="Line 6"/>
          <p:cNvSpPr>
            <a:spLocks noChangeShapeType="1"/>
          </p:cNvSpPr>
          <p:nvPr/>
        </p:nvSpPr>
        <p:spPr bwMode="auto">
          <a:xfrm flipV="1">
            <a:off x="152400" y="0"/>
            <a:ext cx="0" cy="4191000"/>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43367" name="Line 7"/>
          <p:cNvSpPr>
            <a:spLocks noChangeShapeType="1"/>
          </p:cNvSpPr>
          <p:nvPr/>
        </p:nvSpPr>
        <p:spPr bwMode="auto">
          <a:xfrm>
            <a:off x="0" y="304800"/>
            <a:ext cx="6019800" cy="0"/>
          </a:xfrm>
          <a:prstGeom prst="line">
            <a:avLst/>
          </a:prstGeom>
          <a:noFill/>
          <a:ln w="38100">
            <a:solidFill>
              <a:schemeClr val="bg2"/>
            </a:solidFill>
            <a:round/>
            <a:headEnd/>
            <a:tailEnd/>
          </a:ln>
          <a:effectLst/>
        </p:spPr>
        <p:txBody>
          <a:bodyPr>
            <a:prstTxWarp prst="textNoShape">
              <a:avLst/>
            </a:prstTxWarp>
          </a:bodyPr>
          <a:lstStyle/>
          <a:p>
            <a:endParaRPr lang="en-US"/>
          </a:p>
        </p:txBody>
      </p:sp>
      <p:sp>
        <p:nvSpPr>
          <p:cNvPr id="143368" name="Text Box 8"/>
          <p:cNvSpPr txBox="1">
            <a:spLocks noChangeArrowheads="1"/>
          </p:cNvSpPr>
          <p:nvPr/>
        </p:nvSpPr>
        <p:spPr bwMode="auto">
          <a:xfrm>
            <a:off x="381000" y="280988"/>
            <a:ext cx="4013238" cy="461665"/>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u="sng" dirty="0">
                <a:solidFill>
                  <a:srgbClr val="000000"/>
                </a:solidFill>
                <a:ea typeface="Arial" charset="0"/>
                <a:cs typeface="Arial" charset="0"/>
              </a:rPr>
              <a:t>Non-Parametric Skill Measures </a:t>
            </a:r>
          </a:p>
        </p:txBody>
      </p:sp>
      <p:sp>
        <p:nvSpPr>
          <p:cNvPr id="143369" name="Text Box 9"/>
          <p:cNvSpPr txBox="1">
            <a:spLocks noChangeArrowheads="1"/>
          </p:cNvSpPr>
          <p:nvPr/>
        </p:nvSpPr>
        <p:spPr bwMode="auto">
          <a:xfrm>
            <a:off x="838200" y="4957763"/>
            <a:ext cx="1820863" cy="396875"/>
          </a:xfrm>
          <a:prstGeom prst="rect">
            <a:avLst/>
          </a:prstGeom>
          <a:noFill/>
          <a:ln w="9525">
            <a:noFill/>
            <a:miter lim="800000"/>
            <a:headEnd/>
            <a:tailEnd/>
          </a:ln>
          <a:effectLst/>
        </p:spPr>
        <p:txBody>
          <a:bodyPr wrap="none">
            <a:prstTxWarp prst="textNoShape">
              <a:avLst/>
            </a:prstTxWarp>
            <a:spAutoFit/>
          </a:bodyPr>
          <a:lstStyle/>
          <a:p>
            <a:r>
              <a:rPr lang="en-US" sz="2000" b="1">
                <a:solidFill>
                  <a:schemeClr val="accent2"/>
                </a:solidFill>
                <a:ea typeface="Arial" charset="0"/>
                <a:cs typeface="Arial" charset="0"/>
              </a:rPr>
              <a:t>Joint Entropy</a:t>
            </a:r>
          </a:p>
        </p:txBody>
      </p:sp>
      <p:sp>
        <p:nvSpPr>
          <p:cNvPr id="143370" name="Text Box 10"/>
          <p:cNvSpPr txBox="1">
            <a:spLocks noChangeArrowheads="1"/>
          </p:cNvSpPr>
          <p:nvPr/>
        </p:nvSpPr>
        <p:spPr bwMode="auto">
          <a:xfrm>
            <a:off x="838200" y="3429000"/>
            <a:ext cx="2470150" cy="396875"/>
          </a:xfrm>
          <a:prstGeom prst="rect">
            <a:avLst/>
          </a:prstGeom>
          <a:noFill/>
          <a:ln w="9525">
            <a:noFill/>
            <a:miter lim="800000"/>
            <a:headEnd/>
            <a:tailEnd/>
          </a:ln>
          <a:effectLst/>
        </p:spPr>
        <p:txBody>
          <a:bodyPr wrap="none">
            <a:prstTxWarp prst="textNoShape">
              <a:avLst/>
            </a:prstTxWarp>
            <a:spAutoFit/>
          </a:bodyPr>
          <a:lstStyle/>
          <a:p>
            <a:r>
              <a:rPr lang="en-US" sz="2000" b="1">
                <a:solidFill>
                  <a:schemeClr val="accent2"/>
                </a:solidFill>
                <a:ea typeface="Arial" charset="0"/>
                <a:cs typeface="Arial" charset="0"/>
              </a:rPr>
              <a:t>Mutual Information</a:t>
            </a:r>
          </a:p>
        </p:txBody>
      </p:sp>
      <p:sp>
        <p:nvSpPr>
          <p:cNvPr id="143371" name="Text Box 11"/>
          <p:cNvSpPr txBox="1">
            <a:spLocks noChangeArrowheads="1"/>
          </p:cNvSpPr>
          <p:nvPr/>
        </p:nvSpPr>
        <p:spPr bwMode="auto">
          <a:xfrm>
            <a:off x="838200" y="2514600"/>
            <a:ext cx="2301875" cy="701675"/>
          </a:xfrm>
          <a:prstGeom prst="rect">
            <a:avLst/>
          </a:prstGeom>
          <a:noFill/>
          <a:ln w="9525">
            <a:noFill/>
            <a:miter lim="800000"/>
            <a:headEnd/>
            <a:tailEnd/>
          </a:ln>
          <a:effectLst/>
        </p:spPr>
        <p:txBody>
          <a:bodyPr wrap="none">
            <a:prstTxWarp prst="textNoShape">
              <a:avLst/>
            </a:prstTxWarp>
            <a:spAutoFit/>
          </a:bodyPr>
          <a:lstStyle/>
          <a:p>
            <a:r>
              <a:rPr lang="en-US" sz="2000" b="1">
                <a:solidFill>
                  <a:schemeClr val="accent2"/>
                </a:solidFill>
                <a:ea typeface="Arial" charset="0"/>
                <a:cs typeface="Arial" charset="0"/>
              </a:rPr>
              <a:t>Success Rate (%)</a:t>
            </a:r>
          </a:p>
          <a:p>
            <a:r>
              <a:rPr lang="en-US" sz="2000">
                <a:ea typeface="Arial" charset="0"/>
                <a:cs typeface="Arial" charset="0"/>
              </a:rPr>
              <a:t>4 different “areas”</a:t>
            </a:r>
          </a:p>
        </p:txBody>
      </p:sp>
      <p:graphicFrame>
        <p:nvGraphicFramePr>
          <p:cNvPr id="143372" name="Object 12"/>
          <p:cNvGraphicFramePr>
            <a:graphicFrameLocks noChangeAspect="1"/>
          </p:cNvGraphicFramePr>
          <p:nvPr/>
        </p:nvGraphicFramePr>
        <p:xfrm>
          <a:off x="838200" y="5565775"/>
          <a:ext cx="4953000" cy="835025"/>
        </p:xfrm>
        <a:graphic>
          <a:graphicData uri="http://schemas.openxmlformats.org/presentationml/2006/ole">
            <p:oleObj spid="_x0000_s234498" name="Equation" r:id="rId4" imgW="2108597" imgH="355997" progId="Equation.3">
              <p:embed/>
            </p:oleObj>
          </a:graphicData>
        </a:graphic>
      </p:graphicFrame>
      <p:graphicFrame>
        <p:nvGraphicFramePr>
          <p:cNvPr id="143373" name="Object 13"/>
          <p:cNvGraphicFramePr>
            <a:graphicFrameLocks noChangeAspect="1"/>
          </p:cNvGraphicFramePr>
          <p:nvPr/>
        </p:nvGraphicFramePr>
        <p:xfrm>
          <a:off x="914400" y="3962400"/>
          <a:ext cx="5105400" cy="973138"/>
        </p:xfrm>
        <a:graphic>
          <a:graphicData uri="http://schemas.openxmlformats.org/presentationml/2006/ole">
            <p:oleObj spid="_x0000_s234499" name="Equation" r:id="rId5" imgW="2248297" imgH="432197" progId="Equation.DSMT4">
              <p:embed/>
            </p:oleObj>
          </a:graphicData>
        </a:graphic>
      </p:graphicFrame>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4403" name="Rectangle 19"/>
          <p:cNvSpPr>
            <a:spLocks noChangeArrowheads="1"/>
          </p:cNvSpPr>
          <p:nvPr/>
        </p:nvSpPr>
        <p:spPr bwMode="auto">
          <a:xfrm>
            <a:off x="7696200" y="228600"/>
            <a:ext cx="1143000" cy="1143000"/>
          </a:xfrm>
          <a:prstGeom prst="rect">
            <a:avLst/>
          </a:prstGeom>
          <a:solidFill>
            <a:schemeClr val="folHlink"/>
          </a:solidFill>
          <a:ln w="9525">
            <a:noFill/>
            <a:miter lim="800000"/>
            <a:headEnd/>
            <a:tailEnd/>
          </a:ln>
          <a:effectLst/>
        </p:spPr>
        <p:txBody>
          <a:bodyPr wrap="none" anchor="ctr">
            <a:prstTxWarp prst="textNoShape">
              <a:avLst/>
            </a:prstTxWarp>
          </a:bodyPr>
          <a:lstStyle/>
          <a:p>
            <a:endParaRPr lang="en-US"/>
          </a:p>
        </p:txBody>
      </p:sp>
      <p:pic>
        <p:nvPicPr>
          <p:cNvPr id="144386" name="Picture 2"/>
          <p:cNvPicPr>
            <a:picLocks noChangeAspect="1" noChangeArrowheads="1"/>
          </p:cNvPicPr>
          <p:nvPr/>
        </p:nvPicPr>
        <p:blipFill>
          <a:blip r:embed="rId3"/>
          <a:srcRect b="65431"/>
          <a:stretch>
            <a:fillRect/>
          </a:stretch>
        </p:blipFill>
        <p:spPr bwMode="auto">
          <a:xfrm>
            <a:off x="609600" y="1422400"/>
            <a:ext cx="8077200" cy="2692400"/>
          </a:xfrm>
          <a:prstGeom prst="rect">
            <a:avLst/>
          </a:prstGeom>
          <a:noFill/>
          <a:ln w="9525">
            <a:noFill/>
            <a:miter lim="800000"/>
            <a:headEnd/>
            <a:tailEnd/>
          </a:ln>
          <a:effectLst/>
        </p:spPr>
      </p:pic>
      <p:sp>
        <p:nvSpPr>
          <p:cNvPr id="144387" name="Text Box 3"/>
          <p:cNvSpPr txBox="1">
            <a:spLocks noChangeArrowheads="1"/>
          </p:cNvSpPr>
          <p:nvPr/>
        </p:nvSpPr>
        <p:spPr bwMode="auto">
          <a:xfrm>
            <a:off x="3870325" y="334963"/>
            <a:ext cx="184150" cy="396875"/>
          </a:xfrm>
          <a:prstGeom prst="rect">
            <a:avLst/>
          </a:prstGeom>
          <a:noFill/>
          <a:ln w="9525">
            <a:noFill/>
            <a:miter lim="800000"/>
            <a:headEnd/>
            <a:tailEnd/>
          </a:ln>
          <a:effectLst/>
        </p:spPr>
        <p:txBody>
          <a:bodyPr wrap="none">
            <a:prstTxWarp prst="textNoShape">
              <a:avLst/>
            </a:prstTxWarp>
            <a:spAutoFit/>
          </a:bodyPr>
          <a:lstStyle/>
          <a:p>
            <a:pPr eaLnBrk="0" hangingPunct="0"/>
            <a:endParaRPr lang="en-US" sz="2000">
              <a:latin typeface="Times" charset="0"/>
              <a:ea typeface="Arial" charset="0"/>
              <a:cs typeface="Arial" charset="0"/>
            </a:endParaRPr>
          </a:p>
        </p:txBody>
      </p:sp>
      <p:sp>
        <p:nvSpPr>
          <p:cNvPr id="144390" name="Line 6"/>
          <p:cNvSpPr>
            <a:spLocks noChangeShapeType="1"/>
          </p:cNvSpPr>
          <p:nvPr/>
        </p:nvSpPr>
        <p:spPr bwMode="auto">
          <a:xfrm flipV="1">
            <a:off x="152400" y="0"/>
            <a:ext cx="0" cy="4191000"/>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44391" name="Line 7"/>
          <p:cNvSpPr>
            <a:spLocks noChangeShapeType="1"/>
          </p:cNvSpPr>
          <p:nvPr/>
        </p:nvSpPr>
        <p:spPr bwMode="auto">
          <a:xfrm>
            <a:off x="0" y="304800"/>
            <a:ext cx="6019800" cy="0"/>
          </a:xfrm>
          <a:prstGeom prst="line">
            <a:avLst/>
          </a:prstGeom>
          <a:noFill/>
          <a:ln w="38100">
            <a:solidFill>
              <a:schemeClr val="bg2"/>
            </a:solidFill>
            <a:round/>
            <a:headEnd/>
            <a:tailEnd/>
          </a:ln>
          <a:effectLst/>
        </p:spPr>
        <p:txBody>
          <a:bodyPr>
            <a:prstTxWarp prst="textNoShape">
              <a:avLst/>
            </a:prstTxWarp>
          </a:bodyPr>
          <a:lstStyle/>
          <a:p>
            <a:endParaRPr lang="en-US"/>
          </a:p>
        </p:txBody>
      </p:sp>
      <p:sp>
        <p:nvSpPr>
          <p:cNvPr id="144392" name="Text Box 8"/>
          <p:cNvSpPr txBox="1">
            <a:spLocks noChangeArrowheads="1"/>
          </p:cNvSpPr>
          <p:nvPr/>
        </p:nvSpPr>
        <p:spPr bwMode="auto">
          <a:xfrm>
            <a:off x="381000" y="280988"/>
            <a:ext cx="4651333" cy="523220"/>
          </a:xfrm>
          <a:prstGeom prst="rect">
            <a:avLst/>
          </a:prstGeom>
          <a:noFill/>
          <a:ln w="9525">
            <a:noFill/>
            <a:miter lim="800000"/>
            <a:headEnd/>
            <a:tailEnd/>
          </a:ln>
          <a:effectLst/>
        </p:spPr>
        <p:txBody>
          <a:bodyPr wrap="none">
            <a:prstTxWarp prst="textNoShape">
              <a:avLst/>
            </a:prstTxWarp>
            <a:spAutoFit/>
          </a:bodyPr>
          <a:lstStyle/>
          <a:p>
            <a:pPr eaLnBrk="0" hangingPunct="0"/>
            <a:r>
              <a:rPr lang="en-US" sz="2800" u="sng" dirty="0">
                <a:solidFill>
                  <a:srgbClr val="000000"/>
                </a:solidFill>
                <a:ea typeface="Arial" charset="0"/>
                <a:cs typeface="Arial" charset="0"/>
              </a:rPr>
              <a:t>Non-Parametric Skill Measures </a:t>
            </a:r>
          </a:p>
        </p:txBody>
      </p:sp>
      <p:sp>
        <p:nvSpPr>
          <p:cNvPr id="144393" name="Text Box 9"/>
          <p:cNvSpPr txBox="1">
            <a:spLocks noChangeArrowheads="1"/>
          </p:cNvSpPr>
          <p:nvPr/>
        </p:nvSpPr>
        <p:spPr bwMode="auto">
          <a:xfrm>
            <a:off x="685800" y="990600"/>
            <a:ext cx="2590800" cy="396875"/>
          </a:xfrm>
          <a:prstGeom prst="rect">
            <a:avLst/>
          </a:prstGeom>
          <a:noFill/>
          <a:ln w="9525">
            <a:noFill/>
            <a:miter lim="800000"/>
            <a:headEnd/>
            <a:tailEnd/>
          </a:ln>
          <a:effectLst/>
        </p:spPr>
        <p:txBody>
          <a:bodyPr>
            <a:prstTxWarp prst="textNoShape">
              <a:avLst/>
            </a:prstTxWarp>
            <a:spAutoFit/>
          </a:bodyPr>
          <a:lstStyle/>
          <a:p>
            <a:r>
              <a:rPr lang="en-US" sz="2000" b="1">
                <a:solidFill>
                  <a:srgbClr val="CC0000"/>
                </a:solidFill>
                <a:ea typeface="Arial" charset="0"/>
                <a:cs typeface="Arial" charset="0"/>
              </a:rPr>
              <a:t>200mb Zonal Winds</a:t>
            </a:r>
          </a:p>
        </p:txBody>
      </p:sp>
      <p:pic>
        <p:nvPicPr>
          <p:cNvPr id="144397" name="Picture 13"/>
          <p:cNvPicPr>
            <a:picLocks noChangeAspect="1" noChangeArrowheads="1"/>
          </p:cNvPicPr>
          <p:nvPr/>
        </p:nvPicPr>
        <p:blipFill>
          <a:blip r:embed="rId3"/>
          <a:srcRect t="65431"/>
          <a:stretch>
            <a:fillRect/>
          </a:stretch>
        </p:blipFill>
        <p:spPr bwMode="auto">
          <a:xfrm>
            <a:off x="609600" y="4089400"/>
            <a:ext cx="8077200" cy="2692400"/>
          </a:xfrm>
          <a:prstGeom prst="rect">
            <a:avLst/>
          </a:prstGeom>
          <a:noFill/>
          <a:ln w="9525">
            <a:noFill/>
            <a:miter lim="800000"/>
            <a:headEnd/>
            <a:tailEnd/>
          </a:ln>
          <a:effectLst/>
        </p:spPr>
      </p:pic>
      <p:sp>
        <p:nvSpPr>
          <p:cNvPr id="144395" name="Text Box 11"/>
          <p:cNvSpPr txBox="1">
            <a:spLocks noChangeArrowheads="1"/>
          </p:cNvSpPr>
          <p:nvPr/>
        </p:nvSpPr>
        <p:spPr bwMode="auto">
          <a:xfrm>
            <a:off x="735013" y="3870325"/>
            <a:ext cx="720725" cy="396875"/>
          </a:xfrm>
          <a:prstGeom prst="rect">
            <a:avLst/>
          </a:prstGeom>
          <a:noFill/>
          <a:ln w="9525">
            <a:noFill/>
            <a:miter lim="800000"/>
            <a:headEnd/>
            <a:tailEnd/>
          </a:ln>
          <a:effectLst/>
        </p:spPr>
        <p:txBody>
          <a:bodyPr wrap="none">
            <a:prstTxWarp prst="textNoShape">
              <a:avLst/>
            </a:prstTxWarp>
            <a:spAutoFit/>
          </a:bodyPr>
          <a:lstStyle/>
          <a:p>
            <a:pPr algn="ctr"/>
            <a:r>
              <a:rPr lang="en-US" sz="2000" b="1">
                <a:solidFill>
                  <a:srgbClr val="CC0000"/>
                </a:solidFill>
                <a:ea typeface="Arial" charset="0"/>
                <a:cs typeface="Arial" charset="0"/>
              </a:rPr>
              <a:t>OLR</a:t>
            </a:r>
          </a:p>
        </p:txBody>
      </p:sp>
      <p:sp>
        <p:nvSpPr>
          <p:cNvPr id="144398" name="Text Box 14"/>
          <p:cNvSpPr txBox="1">
            <a:spLocks noChangeArrowheads="1"/>
          </p:cNvSpPr>
          <p:nvPr/>
        </p:nvSpPr>
        <p:spPr bwMode="auto">
          <a:xfrm>
            <a:off x="6019800" y="1309688"/>
            <a:ext cx="1671638" cy="366712"/>
          </a:xfrm>
          <a:prstGeom prst="rect">
            <a:avLst/>
          </a:prstGeom>
          <a:noFill/>
          <a:ln w="9525">
            <a:noFill/>
            <a:miter lim="800000"/>
            <a:headEnd/>
            <a:tailEnd/>
          </a:ln>
          <a:effectLst/>
        </p:spPr>
        <p:txBody>
          <a:bodyPr wrap="none">
            <a:prstTxWarp prst="textNoShape">
              <a:avLst/>
            </a:prstTxWarp>
            <a:spAutoFit/>
          </a:bodyPr>
          <a:lstStyle/>
          <a:p>
            <a:r>
              <a:rPr lang="en-US" sz="1800" b="1">
                <a:ea typeface="Arial" charset="0"/>
                <a:cs typeface="Arial" charset="0"/>
              </a:rPr>
              <a:t>Success Rate</a:t>
            </a:r>
          </a:p>
        </p:txBody>
      </p:sp>
      <p:sp>
        <p:nvSpPr>
          <p:cNvPr id="144400" name="Text Box 16"/>
          <p:cNvSpPr txBox="1">
            <a:spLocks noChangeArrowheads="1"/>
          </p:cNvSpPr>
          <p:nvPr/>
        </p:nvSpPr>
        <p:spPr bwMode="auto">
          <a:xfrm>
            <a:off x="2438400" y="1309687"/>
            <a:ext cx="1657350" cy="366713"/>
          </a:xfrm>
          <a:prstGeom prst="rect">
            <a:avLst/>
          </a:prstGeom>
          <a:noFill/>
          <a:ln w="9525">
            <a:noFill/>
            <a:miter lim="800000"/>
            <a:headEnd/>
            <a:tailEnd/>
          </a:ln>
          <a:effectLst/>
        </p:spPr>
        <p:txBody>
          <a:bodyPr wrap="none">
            <a:prstTxWarp prst="textNoShape">
              <a:avLst/>
            </a:prstTxWarp>
            <a:spAutoFit/>
          </a:bodyPr>
          <a:lstStyle/>
          <a:p>
            <a:r>
              <a:rPr lang="en-US" sz="1800" b="1" dirty="0">
                <a:ea typeface="Arial" charset="0"/>
                <a:cs typeface="Arial" charset="0"/>
              </a:rPr>
              <a:t>Joint Entropy</a:t>
            </a:r>
          </a:p>
        </p:txBody>
      </p:sp>
      <p:sp>
        <p:nvSpPr>
          <p:cNvPr id="144401" name="Text Box 17"/>
          <p:cNvSpPr txBox="1">
            <a:spLocks noChangeArrowheads="1"/>
          </p:cNvSpPr>
          <p:nvPr/>
        </p:nvSpPr>
        <p:spPr bwMode="auto">
          <a:xfrm>
            <a:off x="1676400" y="3200400"/>
            <a:ext cx="2241550" cy="366713"/>
          </a:xfrm>
          <a:prstGeom prst="rect">
            <a:avLst/>
          </a:prstGeom>
          <a:noFill/>
          <a:ln w="9525">
            <a:noFill/>
            <a:miter lim="800000"/>
            <a:headEnd/>
            <a:tailEnd/>
          </a:ln>
          <a:effectLst/>
        </p:spPr>
        <p:txBody>
          <a:bodyPr wrap="none">
            <a:prstTxWarp prst="textNoShape">
              <a:avLst/>
            </a:prstTxWarp>
            <a:spAutoFit/>
          </a:bodyPr>
          <a:lstStyle/>
          <a:p>
            <a:r>
              <a:rPr lang="en-US" sz="1800" b="1">
                <a:solidFill>
                  <a:schemeClr val="accent2"/>
                </a:solidFill>
                <a:ea typeface="Arial" charset="0"/>
                <a:cs typeface="Arial" charset="0"/>
              </a:rPr>
              <a:t>Mutual Information</a:t>
            </a:r>
          </a:p>
        </p:txBody>
      </p:sp>
      <p:sp>
        <p:nvSpPr>
          <p:cNvPr id="144402" name="Text Box 18"/>
          <p:cNvSpPr txBox="1">
            <a:spLocks noChangeArrowheads="1"/>
          </p:cNvSpPr>
          <p:nvPr/>
        </p:nvSpPr>
        <p:spPr bwMode="auto">
          <a:xfrm>
            <a:off x="7772400" y="228600"/>
            <a:ext cx="1052513" cy="1069975"/>
          </a:xfrm>
          <a:prstGeom prst="rect">
            <a:avLst/>
          </a:prstGeom>
          <a:noFill/>
          <a:ln w="9525">
            <a:noFill/>
            <a:miter lim="800000"/>
            <a:headEnd/>
            <a:tailEnd/>
          </a:ln>
          <a:effectLst/>
        </p:spPr>
        <p:txBody>
          <a:bodyPr wrap="none">
            <a:prstTxWarp prst="textNoShape">
              <a:avLst/>
            </a:prstTxWarp>
            <a:spAutoFit/>
          </a:bodyPr>
          <a:lstStyle/>
          <a:p>
            <a:r>
              <a:rPr lang="en-US" sz="1600" b="1"/>
              <a:t>Low</a:t>
            </a:r>
          </a:p>
          <a:p>
            <a:r>
              <a:rPr lang="en-US" sz="1600" b="1">
                <a:solidFill>
                  <a:srgbClr val="0000CC"/>
                </a:solidFill>
              </a:rPr>
              <a:t>Mid-Low</a:t>
            </a:r>
            <a:r>
              <a:rPr lang="en-US" sz="1600" b="1"/>
              <a:t/>
            </a:r>
            <a:br>
              <a:rPr lang="en-US" sz="1600" b="1"/>
            </a:br>
            <a:r>
              <a:rPr lang="en-US" sz="1600" b="1">
                <a:solidFill>
                  <a:srgbClr val="FF3300"/>
                </a:solidFill>
              </a:rPr>
              <a:t>Mid-High</a:t>
            </a:r>
          </a:p>
          <a:p>
            <a:r>
              <a:rPr lang="en-US" sz="1600" b="1">
                <a:solidFill>
                  <a:srgbClr val="FFFF00"/>
                </a:solidFill>
              </a:rPr>
              <a:t>High</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7178675" y="762000"/>
            <a:ext cx="1600200" cy="457200"/>
          </a:xfrm>
          <a:prstGeom prst="rect">
            <a:avLst/>
          </a:prstGeom>
          <a:solidFill>
            <a:srgbClr val="FF66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45411" name="Rectangle 3"/>
          <p:cNvSpPr>
            <a:spLocks noChangeArrowheads="1"/>
          </p:cNvSpPr>
          <p:nvPr/>
        </p:nvSpPr>
        <p:spPr bwMode="auto">
          <a:xfrm>
            <a:off x="76200" y="0"/>
            <a:ext cx="361950" cy="4191000"/>
          </a:xfrm>
          <a:prstGeom prst="rect">
            <a:avLst/>
          </a:prstGeom>
          <a:solidFill>
            <a:srgbClr val="FFCC00"/>
          </a:solidFill>
          <a:ln w="9525">
            <a:noFill/>
            <a:miter lim="800000"/>
            <a:headEnd/>
            <a:tailEnd/>
          </a:ln>
          <a:effectLst/>
        </p:spPr>
        <p:txBody>
          <a:bodyPr wrap="none" anchor="ctr">
            <a:prstTxWarp prst="textNoShape">
              <a:avLst/>
            </a:prstTxWarp>
          </a:bodyPr>
          <a:lstStyle/>
          <a:p>
            <a:endParaRPr lang="en-US"/>
          </a:p>
        </p:txBody>
      </p:sp>
      <p:sp>
        <p:nvSpPr>
          <p:cNvPr id="145412" name="Rectangle 4"/>
          <p:cNvSpPr>
            <a:spLocks noChangeArrowheads="1"/>
          </p:cNvSpPr>
          <p:nvPr/>
        </p:nvSpPr>
        <p:spPr bwMode="auto">
          <a:xfrm>
            <a:off x="-76200" y="228600"/>
            <a:ext cx="5943600" cy="457200"/>
          </a:xfrm>
          <a:prstGeom prst="rect">
            <a:avLst/>
          </a:prstGeom>
          <a:solidFill>
            <a:srgbClr val="FF9900"/>
          </a:solidFill>
          <a:ln w="9525">
            <a:noFill/>
            <a:miter lim="800000"/>
            <a:headEnd/>
            <a:tailEnd/>
          </a:ln>
          <a:effectLst/>
        </p:spPr>
        <p:txBody>
          <a:bodyPr wrap="none" anchor="ctr">
            <a:prstTxWarp prst="textNoShape">
              <a:avLst/>
            </a:prstTxWarp>
          </a:bodyPr>
          <a:lstStyle/>
          <a:p>
            <a:endParaRPr lang="en-US" sz="2400" dirty="0"/>
          </a:p>
        </p:txBody>
      </p:sp>
      <p:sp>
        <p:nvSpPr>
          <p:cNvPr id="145413" name="Line 5"/>
          <p:cNvSpPr>
            <a:spLocks noChangeShapeType="1"/>
          </p:cNvSpPr>
          <p:nvPr/>
        </p:nvSpPr>
        <p:spPr bwMode="auto">
          <a:xfrm flipV="1">
            <a:off x="152400" y="0"/>
            <a:ext cx="0" cy="4343400"/>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45414" name="Line 6"/>
          <p:cNvSpPr>
            <a:spLocks noChangeShapeType="1"/>
          </p:cNvSpPr>
          <p:nvPr/>
        </p:nvSpPr>
        <p:spPr bwMode="auto">
          <a:xfrm>
            <a:off x="0" y="304800"/>
            <a:ext cx="6019800" cy="0"/>
          </a:xfrm>
          <a:prstGeom prst="line">
            <a:avLst/>
          </a:prstGeom>
          <a:noFill/>
          <a:ln w="38100">
            <a:solidFill>
              <a:schemeClr val="bg2"/>
            </a:solidFill>
            <a:round/>
            <a:headEnd/>
            <a:tailEnd/>
          </a:ln>
          <a:effectLst/>
        </p:spPr>
        <p:txBody>
          <a:bodyPr>
            <a:prstTxWarp prst="textNoShape">
              <a:avLst/>
            </a:prstTxWarp>
          </a:bodyPr>
          <a:lstStyle/>
          <a:p>
            <a:endParaRPr lang="en-US"/>
          </a:p>
        </p:txBody>
      </p:sp>
      <p:pic>
        <p:nvPicPr>
          <p:cNvPr id="145415" name="Picture 7"/>
          <p:cNvPicPr>
            <a:picLocks noChangeArrowheads="1"/>
          </p:cNvPicPr>
          <p:nvPr/>
        </p:nvPicPr>
        <p:blipFill>
          <a:blip r:embed="rId3"/>
          <a:srcRect/>
          <a:stretch>
            <a:fillRect/>
          </a:stretch>
        </p:blipFill>
        <p:spPr bwMode="auto">
          <a:xfrm>
            <a:off x="609600" y="1676400"/>
            <a:ext cx="8305800" cy="4419600"/>
          </a:xfrm>
          <a:prstGeom prst="rect">
            <a:avLst/>
          </a:prstGeom>
          <a:noFill/>
          <a:ln w="9525">
            <a:noFill/>
            <a:miter lim="800000"/>
            <a:headEnd/>
            <a:tailEnd/>
          </a:ln>
          <a:effectLst/>
        </p:spPr>
      </p:pic>
      <p:sp>
        <p:nvSpPr>
          <p:cNvPr id="145416" name="Text Box 8"/>
          <p:cNvSpPr txBox="1">
            <a:spLocks noChangeArrowheads="1"/>
          </p:cNvSpPr>
          <p:nvPr/>
        </p:nvSpPr>
        <p:spPr bwMode="auto">
          <a:xfrm>
            <a:off x="444500" y="253662"/>
            <a:ext cx="4302981" cy="461665"/>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dirty="0">
                <a:ea typeface="Arial" charset="0"/>
                <a:cs typeface="Arial" charset="0"/>
              </a:rPr>
              <a:t>Where do the errors come from?</a:t>
            </a:r>
            <a:r>
              <a:rPr lang="en-US" sz="2400" dirty="0">
                <a:solidFill>
                  <a:schemeClr val="accent2"/>
                </a:solidFill>
                <a:latin typeface="Verdana" charset="0"/>
                <a:ea typeface="Arial" charset="0"/>
                <a:cs typeface="Arial" charset="0"/>
              </a:rPr>
              <a:t> </a:t>
            </a:r>
          </a:p>
        </p:txBody>
      </p:sp>
      <p:sp>
        <p:nvSpPr>
          <p:cNvPr id="145417" name="Text Box 9"/>
          <p:cNvSpPr txBox="1">
            <a:spLocks noChangeArrowheads="1"/>
          </p:cNvSpPr>
          <p:nvPr/>
        </p:nvSpPr>
        <p:spPr bwMode="auto">
          <a:xfrm>
            <a:off x="7162800" y="788988"/>
            <a:ext cx="1609725"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a:ea typeface="Arial" charset="0"/>
                <a:cs typeface="Arial" charset="0"/>
              </a:rPr>
              <a:t>Day 1 Errors</a:t>
            </a:r>
          </a:p>
        </p:txBody>
      </p:sp>
      <p:sp>
        <p:nvSpPr>
          <p:cNvPr id="145418" name="Rectangle 10"/>
          <p:cNvSpPr>
            <a:spLocks noChangeArrowheads="1"/>
          </p:cNvSpPr>
          <p:nvPr/>
        </p:nvSpPr>
        <p:spPr bwMode="auto">
          <a:xfrm>
            <a:off x="5562600" y="5268913"/>
            <a:ext cx="533400" cy="3048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7178675" y="609600"/>
            <a:ext cx="1600200" cy="457200"/>
          </a:xfrm>
          <a:prstGeom prst="rect">
            <a:avLst/>
          </a:prstGeom>
          <a:solidFill>
            <a:srgbClr val="FF66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77155" name="Rectangle 3"/>
          <p:cNvSpPr>
            <a:spLocks noChangeArrowheads="1"/>
          </p:cNvSpPr>
          <p:nvPr/>
        </p:nvSpPr>
        <p:spPr bwMode="auto">
          <a:xfrm>
            <a:off x="76200" y="0"/>
            <a:ext cx="361950" cy="4191000"/>
          </a:xfrm>
          <a:prstGeom prst="rect">
            <a:avLst/>
          </a:prstGeom>
          <a:solidFill>
            <a:srgbClr val="FFCC00"/>
          </a:solidFill>
          <a:ln w="9525">
            <a:noFill/>
            <a:miter lim="800000"/>
            <a:headEnd/>
            <a:tailEnd/>
          </a:ln>
          <a:effectLst/>
        </p:spPr>
        <p:txBody>
          <a:bodyPr wrap="none" anchor="ctr">
            <a:prstTxWarp prst="textNoShape">
              <a:avLst/>
            </a:prstTxWarp>
          </a:bodyPr>
          <a:lstStyle/>
          <a:p>
            <a:endParaRPr lang="en-US"/>
          </a:p>
        </p:txBody>
      </p:sp>
      <p:sp>
        <p:nvSpPr>
          <p:cNvPr id="177156" name="Rectangle 4"/>
          <p:cNvSpPr>
            <a:spLocks noChangeArrowheads="1"/>
          </p:cNvSpPr>
          <p:nvPr/>
        </p:nvSpPr>
        <p:spPr bwMode="auto">
          <a:xfrm>
            <a:off x="-76200" y="228600"/>
            <a:ext cx="5943600" cy="457200"/>
          </a:xfrm>
          <a:prstGeom prst="rect">
            <a:avLst/>
          </a:prstGeom>
          <a:solidFill>
            <a:srgbClr val="FF9900"/>
          </a:solidFill>
          <a:ln w="9525">
            <a:noFill/>
            <a:miter lim="800000"/>
            <a:headEnd/>
            <a:tailEnd/>
          </a:ln>
          <a:effectLst/>
        </p:spPr>
        <p:txBody>
          <a:bodyPr wrap="none" anchor="ctr">
            <a:prstTxWarp prst="textNoShape">
              <a:avLst/>
            </a:prstTxWarp>
          </a:bodyPr>
          <a:lstStyle/>
          <a:p>
            <a:endParaRPr lang="en-US"/>
          </a:p>
        </p:txBody>
      </p:sp>
      <p:sp>
        <p:nvSpPr>
          <p:cNvPr id="177157" name="Line 5"/>
          <p:cNvSpPr>
            <a:spLocks noChangeShapeType="1"/>
          </p:cNvSpPr>
          <p:nvPr/>
        </p:nvSpPr>
        <p:spPr bwMode="auto">
          <a:xfrm flipV="1">
            <a:off x="152400" y="0"/>
            <a:ext cx="0" cy="4343400"/>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77158" name="Line 6"/>
          <p:cNvSpPr>
            <a:spLocks noChangeShapeType="1"/>
          </p:cNvSpPr>
          <p:nvPr/>
        </p:nvSpPr>
        <p:spPr bwMode="auto">
          <a:xfrm>
            <a:off x="0" y="304800"/>
            <a:ext cx="6019800" cy="0"/>
          </a:xfrm>
          <a:prstGeom prst="line">
            <a:avLst/>
          </a:prstGeom>
          <a:noFill/>
          <a:ln w="38100">
            <a:solidFill>
              <a:schemeClr val="bg2"/>
            </a:solidFill>
            <a:round/>
            <a:headEnd/>
            <a:tailEnd/>
          </a:ln>
          <a:effectLst/>
        </p:spPr>
        <p:txBody>
          <a:bodyPr>
            <a:prstTxWarp prst="textNoShape">
              <a:avLst/>
            </a:prstTxWarp>
          </a:bodyPr>
          <a:lstStyle/>
          <a:p>
            <a:endParaRPr lang="en-US"/>
          </a:p>
        </p:txBody>
      </p:sp>
      <p:pic>
        <p:nvPicPr>
          <p:cNvPr id="177159" name="Picture 7"/>
          <p:cNvPicPr>
            <a:picLocks noChangeArrowheads="1"/>
          </p:cNvPicPr>
          <p:nvPr/>
        </p:nvPicPr>
        <p:blipFill>
          <a:blip r:embed="rId3"/>
          <a:srcRect/>
          <a:stretch>
            <a:fillRect/>
          </a:stretch>
        </p:blipFill>
        <p:spPr bwMode="auto">
          <a:xfrm>
            <a:off x="1371600" y="1143000"/>
            <a:ext cx="6629400" cy="3352800"/>
          </a:xfrm>
          <a:prstGeom prst="rect">
            <a:avLst/>
          </a:prstGeom>
          <a:noFill/>
          <a:ln w="9525">
            <a:noFill/>
            <a:miter lim="800000"/>
            <a:headEnd/>
            <a:tailEnd/>
          </a:ln>
          <a:effectLst/>
        </p:spPr>
      </p:pic>
      <p:sp>
        <p:nvSpPr>
          <p:cNvPr id="177160" name="Text Box 8"/>
          <p:cNvSpPr txBox="1">
            <a:spLocks noChangeArrowheads="1"/>
          </p:cNvSpPr>
          <p:nvPr/>
        </p:nvSpPr>
        <p:spPr bwMode="auto">
          <a:xfrm>
            <a:off x="444500" y="304800"/>
            <a:ext cx="4302981" cy="461665"/>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dirty="0">
                <a:ea typeface="Arial" charset="0"/>
                <a:cs typeface="Arial" charset="0"/>
              </a:rPr>
              <a:t>Where do the errors come from?</a:t>
            </a:r>
            <a:r>
              <a:rPr lang="en-US" sz="2400" dirty="0">
                <a:solidFill>
                  <a:schemeClr val="accent2"/>
                </a:solidFill>
                <a:latin typeface="Verdana" charset="0"/>
                <a:ea typeface="Arial" charset="0"/>
                <a:cs typeface="Arial" charset="0"/>
              </a:rPr>
              <a:t> </a:t>
            </a:r>
          </a:p>
        </p:txBody>
      </p:sp>
      <p:sp>
        <p:nvSpPr>
          <p:cNvPr id="177161" name="Text Box 9"/>
          <p:cNvSpPr txBox="1">
            <a:spLocks noChangeArrowheads="1"/>
          </p:cNvSpPr>
          <p:nvPr/>
        </p:nvSpPr>
        <p:spPr bwMode="auto">
          <a:xfrm>
            <a:off x="7162800" y="636588"/>
            <a:ext cx="1609725"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a:ea typeface="Arial" charset="0"/>
                <a:cs typeface="Arial" charset="0"/>
              </a:rPr>
              <a:t>Day 1 Errors</a:t>
            </a:r>
          </a:p>
        </p:txBody>
      </p:sp>
      <p:sp>
        <p:nvSpPr>
          <p:cNvPr id="177162" name="Rectangle 10"/>
          <p:cNvSpPr>
            <a:spLocks noChangeArrowheads="1"/>
          </p:cNvSpPr>
          <p:nvPr/>
        </p:nvSpPr>
        <p:spPr bwMode="auto">
          <a:xfrm>
            <a:off x="5181600" y="4038600"/>
            <a:ext cx="533400" cy="3048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pic>
        <p:nvPicPr>
          <p:cNvPr id="177163" name="Picture 11"/>
          <p:cNvPicPr>
            <a:picLocks noChangeAspect="1" noChangeArrowheads="1"/>
          </p:cNvPicPr>
          <p:nvPr/>
        </p:nvPicPr>
        <p:blipFill>
          <a:blip r:embed="rId4"/>
          <a:srcRect b="40857"/>
          <a:stretch>
            <a:fillRect/>
          </a:stretch>
        </p:blipFill>
        <p:spPr bwMode="auto">
          <a:xfrm>
            <a:off x="1219200" y="3810000"/>
            <a:ext cx="7010400" cy="30845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7178675" y="762000"/>
            <a:ext cx="1600200" cy="457200"/>
          </a:xfrm>
          <a:prstGeom prst="rect">
            <a:avLst/>
          </a:prstGeom>
          <a:solidFill>
            <a:srgbClr val="FF66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79203" name="Rectangle 3"/>
          <p:cNvSpPr>
            <a:spLocks noChangeArrowheads="1"/>
          </p:cNvSpPr>
          <p:nvPr/>
        </p:nvSpPr>
        <p:spPr bwMode="auto">
          <a:xfrm>
            <a:off x="76200" y="0"/>
            <a:ext cx="361950" cy="4191000"/>
          </a:xfrm>
          <a:prstGeom prst="rect">
            <a:avLst/>
          </a:prstGeom>
          <a:solidFill>
            <a:srgbClr val="FFCC00"/>
          </a:solidFill>
          <a:ln w="9525">
            <a:noFill/>
            <a:miter lim="800000"/>
            <a:headEnd/>
            <a:tailEnd/>
          </a:ln>
          <a:effectLst/>
        </p:spPr>
        <p:txBody>
          <a:bodyPr wrap="none" anchor="ctr">
            <a:prstTxWarp prst="textNoShape">
              <a:avLst/>
            </a:prstTxWarp>
          </a:bodyPr>
          <a:lstStyle/>
          <a:p>
            <a:endParaRPr lang="en-US"/>
          </a:p>
        </p:txBody>
      </p:sp>
      <p:sp>
        <p:nvSpPr>
          <p:cNvPr id="179204" name="Rectangle 4"/>
          <p:cNvSpPr>
            <a:spLocks noChangeArrowheads="1"/>
          </p:cNvSpPr>
          <p:nvPr/>
        </p:nvSpPr>
        <p:spPr bwMode="auto">
          <a:xfrm>
            <a:off x="-76200" y="228600"/>
            <a:ext cx="5943600" cy="457200"/>
          </a:xfrm>
          <a:prstGeom prst="rect">
            <a:avLst/>
          </a:prstGeom>
          <a:solidFill>
            <a:srgbClr val="FF9900"/>
          </a:solidFill>
          <a:ln w="9525">
            <a:noFill/>
            <a:miter lim="800000"/>
            <a:headEnd/>
            <a:tailEnd/>
          </a:ln>
          <a:effectLst/>
        </p:spPr>
        <p:txBody>
          <a:bodyPr wrap="none" anchor="ctr">
            <a:prstTxWarp prst="textNoShape">
              <a:avLst/>
            </a:prstTxWarp>
          </a:bodyPr>
          <a:lstStyle/>
          <a:p>
            <a:endParaRPr lang="en-US"/>
          </a:p>
        </p:txBody>
      </p:sp>
      <p:sp>
        <p:nvSpPr>
          <p:cNvPr id="179205" name="Line 5"/>
          <p:cNvSpPr>
            <a:spLocks noChangeShapeType="1"/>
          </p:cNvSpPr>
          <p:nvPr/>
        </p:nvSpPr>
        <p:spPr bwMode="auto">
          <a:xfrm flipV="1">
            <a:off x="152400" y="0"/>
            <a:ext cx="0" cy="4343400"/>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79206" name="Line 6"/>
          <p:cNvSpPr>
            <a:spLocks noChangeShapeType="1"/>
          </p:cNvSpPr>
          <p:nvPr/>
        </p:nvSpPr>
        <p:spPr bwMode="auto">
          <a:xfrm>
            <a:off x="0" y="304800"/>
            <a:ext cx="6019800" cy="0"/>
          </a:xfrm>
          <a:prstGeom prst="line">
            <a:avLst/>
          </a:prstGeom>
          <a:noFill/>
          <a:ln w="38100">
            <a:solidFill>
              <a:schemeClr val="bg2"/>
            </a:solidFill>
            <a:round/>
            <a:headEnd/>
            <a:tailEnd/>
          </a:ln>
          <a:effectLst/>
        </p:spPr>
        <p:txBody>
          <a:bodyPr>
            <a:prstTxWarp prst="textNoShape">
              <a:avLst/>
            </a:prstTxWarp>
          </a:bodyPr>
          <a:lstStyle/>
          <a:p>
            <a:endParaRPr lang="en-US"/>
          </a:p>
        </p:txBody>
      </p:sp>
      <p:pic>
        <p:nvPicPr>
          <p:cNvPr id="179207" name="Picture 7"/>
          <p:cNvPicPr>
            <a:picLocks noChangeArrowheads="1"/>
          </p:cNvPicPr>
          <p:nvPr/>
        </p:nvPicPr>
        <p:blipFill>
          <a:blip r:embed="rId3"/>
          <a:srcRect/>
          <a:stretch>
            <a:fillRect/>
          </a:stretch>
        </p:blipFill>
        <p:spPr bwMode="auto">
          <a:xfrm>
            <a:off x="609600" y="1676400"/>
            <a:ext cx="8305800" cy="4419600"/>
          </a:xfrm>
          <a:prstGeom prst="rect">
            <a:avLst/>
          </a:prstGeom>
          <a:noFill/>
          <a:ln w="9525">
            <a:noFill/>
            <a:miter lim="800000"/>
            <a:headEnd/>
            <a:tailEnd/>
          </a:ln>
          <a:effectLst/>
        </p:spPr>
      </p:pic>
      <p:sp>
        <p:nvSpPr>
          <p:cNvPr id="179208" name="Text Box 8"/>
          <p:cNvSpPr txBox="1">
            <a:spLocks noChangeArrowheads="1"/>
          </p:cNvSpPr>
          <p:nvPr/>
        </p:nvSpPr>
        <p:spPr bwMode="auto">
          <a:xfrm>
            <a:off x="444500" y="262185"/>
            <a:ext cx="4302981" cy="461665"/>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dirty="0">
                <a:ea typeface="Arial" charset="0"/>
                <a:cs typeface="Arial" charset="0"/>
              </a:rPr>
              <a:t>Where do the errors come from?</a:t>
            </a:r>
            <a:r>
              <a:rPr lang="en-US" sz="2400" dirty="0">
                <a:solidFill>
                  <a:schemeClr val="accent2"/>
                </a:solidFill>
                <a:latin typeface="Verdana" charset="0"/>
                <a:ea typeface="Arial" charset="0"/>
                <a:cs typeface="Arial" charset="0"/>
              </a:rPr>
              <a:t> </a:t>
            </a:r>
          </a:p>
        </p:txBody>
      </p:sp>
      <p:sp>
        <p:nvSpPr>
          <p:cNvPr id="179209" name="Text Box 9"/>
          <p:cNvSpPr txBox="1">
            <a:spLocks noChangeArrowheads="1"/>
          </p:cNvSpPr>
          <p:nvPr/>
        </p:nvSpPr>
        <p:spPr bwMode="auto">
          <a:xfrm>
            <a:off x="7162800" y="788988"/>
            <a:ext cx="1609725"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a:ea typeface="Arial" charset="0"/>
                <a:cs typeface="Arial" charset="0"/>
              </a:rPr>
              <a:t>Day 1 Errors</a:t>
            </a:r>
          </a:p>
        </p:txBody>
      </p:sp>
      <p:sp>
        <p:nvSpPr>
          <p:cNvPr id="179210" name="Rectangle 10"/>
          <p:cNvSpPr>
            <a:spLocks noChangeArrowheads="1"/>
          </p:cNvSpPr>
          <p:nvPr/>
        </p:nvSpPr>
        <p:spPr bwMode="auto">
          <a:xfrm>
            <a:off x="5562600" y="5268913"/>
            <a:ext cx="533400" cy="3048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2" name="Picture 5" descr="090531-0601_mimic_tpw_anim"/>
          <p:cNvPicPr>
            <a:picLocks noChangeAspect="1" noChangeArrowheads="1"/>
          </p:cNvPicPr>
          <p:nvPr/>
        </p:nvPicPr>
        <p:blipFill>
          <a:blip r:embed="rId3"/>
          <a:srcRect l="9790" r="11885"/>
          <a:stretch>
            <a:fillRect/>
          </a:stretch>
        </p:blipFill>
        <p:spPr bwMode="auto">
          <a:xfrm>
            <a:off x="0" y="1143000"/>
            <a:ext cx="9144000" cy="3756025"/>
          </a:xfrm>
          <a:prstGeom prst="rect">
            <a:avLst/>
          </a:prstGeom>
          <a:noFill/>
          <a:ln w="9525">
            <a:noFill/>
            <a:miter lim="800000"/>
            <a:headEnd/>
            <a:tailEnd/>
          </a:ln>
        </p:spPr>
      </p:pic>
      <p:sp>
        <p:nvSpPr>
          <p:cNvPr id="20483" name="Text Box 6"/>
          <p:cNvSpPr txBox="1">
            <a:spLocks noChangeArrowheads="1"/>
          </p:cNvSpPr>
          <p:nvPr/>
        </p:nvSpPr>
        <p:spPr bwMode="auto">
          <a:xfrm>
            <a:off x="0" y="0"/>
            <a:ext cx="9144000" cy="641350"/>
          </a:xfrm>
          <a:prstGeom prst="rect">
            <a:avLst/>
          </a:prstGeom>
          <a:solidFill>
            <a:schemeClr val="tx1"/>
          </a:solidFill>
          <a:ln w="9525">
            <a:noFill/>
            <a:miter lim="800000"/>
            <a:headEnd/>
            <a:tailEnd/>
          </a:ln>
        </p:spPr>
        <p:txBody>
          <a:bodyPr>
            <a:prstTxWarp prst="textNoShape">
              <a:avLst/>
            </a:prstTxWarp>
            <a:spAutoFit/>
          </a:bodyPr>
          <a:lstStyle/>
          <a:p>
            <a:pPr algn="ctr">
              <a:spcBef>
                <a:spcPct val="50000"/>
              </a:spcBef>
            </a:pPr>
            <a:r>
              <a:rPr lang="en-US" sz="3600" dirty="0" smtClean="0">
                <a:solidFill>
                  <a:srgbClr val="BA1D20"/>
                </a:solidFill>
                <a:latin typeface="Cambria"/>
                <a:cs typeface="Cambria"/>
              </a:rPr>
              <a:t>A Day in the Tropics</a:t>
            </a:r>
            <a:endParaRPr lang="en-US" sz="3600" dirty="0">
              <a:solidFill>
                <a:srgbClr val="BA1D20"/>
              </a:solidFill>
              <a:latin typeface="Cambria"/>
              <a:cs typeface="Cambria"/>
            </a:endParaRPr>
          </a:p>
        </p:txBody>
      </p:sp>
      <p:sp>
        <p:nvSpPr>
          <p:cNvPr id="20484" name="Text Box 7"/>
          <p:cNvSpPr txBox="1">
            <a:spLocks noChangeArrowheads="1"/>
          </p:cNvSpPr>
          <p:nvPr/>
        </p:nvSpPr>
        <p:spPr bwMode="auto">
          <a:xfrm>
            <a:off x="381000" y="4986338"/>
            <a:ext cx="8458200" cy="2200603"/>
          </a:xfrm>
          <a:prstGeom prst="rect">
            <a:avLst/>
          </a:prstGeom>
          <a:noFill/>
          <a:ln w="9525">
            <a:noFill/>
            <a:miter lim="800000"/>
            <a:headEnd/>
            <a:tailEnd/>
          </a:ln>
        </p:spPr>
        <p:txBody>
          <a:bodyPr>
            <a:prstTxWarp prst="textNoShape">
              <a:avLst/>
            </a:prstTxWarp>
            <a:spAutoFit/>
          </a:bodyPr>
          <a:lstStyle/>
          <a:p>
            <a:pPr marL="452438" indent="-452438">
              <a:spcBef>
                <a:spcPct val="50000"/>
              </a:spcBef>
              <a:buFontTx/>
              <a:buChar char="•"/>
            </a:pPr>
            <a:r>
              <a:rPr lang="en-US" sz="2000" dirty="0">
                <a:latin typeface="Cambria"/>
                <a:cs typeface="Cambria"/>
              </a:rPr>
              <a:t>Latitude of the ITCZ varies as a function of longitude</a:t>
            </a:r>
          </a:p>
          <a:p>
            <a:pPr marL="452438" indent="-452438">
              <a:spcBef>
                <a:spcPct val="50000"/>
              </a:spcBef>
              <a:buFontTx/>
              <a:buChar char="•"/>
            </a:pPr>
            <a:r>
              <a:rPr lang="en-US" sz="2000" dirty="0">
                <a:latin typeface="Cambria"/>
                <a:cs typeface="Cambria"/>
              </a:rPr>
              <a:t>Intensity varies with</a:t>
            </a:r>
            <a:r>
              <a:rPr lang="en-US" sz="2000" dirty="0" smtClean="0">
                <a:latin typeface="Cambria"/>
                <a:cs typeface="Cambria"/>
              </a:rPr>
              <a:t> longitude</a:t>
            </a:r>
            <a:endParaRPr lang="en-US" sz="2000" dirty="0">
              <a:latin typeface="Cambria"/>
              <a:cs typeface="Cambria"/>
            </a:endParaRPr>
          </a:p>
          <a:p>
            <a:pPr marL="452438" indent="-452438">
              <a:spcBef>
                <a:spcPct val="50000"/>
              </a:spcBef>
              <a:buFontTx/>
              <a:buChar char="•"/>
            </a:pPr>
            <a:r>
              <a:rPr lang="en-US" sz="2000" dirty="0">
                <a:latin typeface="Cambria"/>
                <a:cs typeface="Cambria"/>
              </a:rPr>
              <a:t>Transients move along the </a:t>
            </a:r>
            <a:r>
              <a:rPr lang="en-US" sz="2000" dirty="0" smtClean="0">
                <a:latin typeface="Cambria"/>
                <a:cs typeface="Cambria"/>
              </a:rPr>
              <a:t>ITCZ</a:t>
            </a:r>
          </a:p>
          <a:p>
            <a:pPr marL="452438" indent="-452438">
              <a:spcBef>
                <a:spcPct val="50000"/>
              </a:spcBef>
              <a:buFontTx/>
              <a:buChar char="•"/>
            </a:pPr>
            <a:r>
              <a:rPr lang="en-US" sz="2000" dirty="0" smtClean="0">
                <a:latin typeface="Cambria"/>
                <a:cs typeface="Cambria"/>
              </a:rPr>
              <a:t>No land data (yet)</a:t>
            </a:r>
          </a:p>
          <a:p>
            <a:pPr marL="452438" indent="-452438">
              <a:spcBef>
                <a:spcPct val="50000"/>
              </a:spcBef>
              <a:buFontTx/>
              <a:buChar char="•"/>
            </a:pPr>
            <a:endParaRPr lang="en-US" dirty="0"/>
          </a:p>
        </p:txBody>
      </p:sp>
      <p:sp>
        <p:nvSpPr>
          <p:cNvPr id="5" name="TextBox 4"/>
          <p:cNvSpPr txBox="1"/>
          <p:nvPr/>
        </p:nvSpPr>
        <p:spPr>
          <a:xfrm>
            <a:off x="6103109" y="826753"/>
            <a:ext cx="3145243" cy="369332"/>
          </a:xfrm>
          <a:prstGeom prst="rect">
            <a:avLst/>
          </a:prstGeom>
          <a:noFill/>
        </p:spPr>
        <p:txBody>
          <a:bodyPr wrap="square" rtlCol="0">
            <a:spAutoFit/>
          </a:bodyPr>
          <a:lstStyle/>
          <a:p>
            <a:r>
              <a:rPr lang="en-US" dirty="0" err="1" smtClean="0"/>
              <a:t>Precipitable</a:t>
            </a:r>
            <a:r>
              <a:rPr lang="en-US" dirty="0" smtClean="0"/>
              <a:t> water</a:t>
            </a: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7458" name="Picture 2"/>
          <p:cNvPicPr>
            <a:picLocks noChangeArrowheads="1"/>
          </p:cNvPicPr>
          <p:nvPr/>
        </p:nvPicPr>
        <p:blipFill>
          <a:blip r:embed="rId3"/>
          <a:srcRect/>
          <a:stretch>
            <a:fillRect/>
          </a:stretch>
        </p:blipFill>
        <p:spPr bwMode="auto">
          <a:xfrm>
            <a:off x="533400" y="1752600"/>
            <a:ext cx="8382000" cy="4114800"/>
          </a:xfrm>
          <a:prstGeom prst="rect">
            <a:avLst/>
          </a:prstGeom>
          <a:noFill/>
          <a:ln w="9525">
            <a:noFill/>
            <a:miter lim="800000"/>
            <a:headEnd/>
            <a:tailEnd/>
          </a:ln>
          <a:effectLst/>
        </p:spPr>
      </p:pic>
      <p:sp>
        <p:nvSpPr>
          <p:cNvPr id="147459" name="Rectangle 3"/>
          <p:cNvSpPr>
            <a:spLocks noChangeArrowheads="1"/>
          </p:cNvSpPr>
          <p:nvPr/>
        </p:nvSpPr>
        <p:spPr bwMode="auto">
          <a:xfrm>
            <a:off x="76200" y="0"/>
            <a:ext cx="361950" cy="4191000"/>
          </a:xfrm>
          <a:prstGeom prst="rect">
            <a:avLst/>
          </a:prstGeom>
          <a:solidFill>
            <a:srgbClr val="FFCC00"/>
          </a:solidFill>
          <a:ln w="9525">
            <a:noFill/>
            <a:miter lim="800000"/>
            <a:headEnd/>
            <a:tailEnd/>
          </a:ln>
          <a:effectLst/>
        </p:spPr>
        <p:txBody>
          <a:bodyPr wrap="none" anchor="ctr">
            <a:prstTxWarp prst="textNoShape">
              <a:avLst/>
            </a:prstTxWarp>
          </a:bodyPr>
          <a:lstStyle/>
          <a:p>
            <a:endParaRPr lang="en-US"/>
          </a:p>
        </p:txBody>
      </p:sp>
      <p:sp>
        <p:nvSpPr>
          <p:cNvPr id="147460" name="Rectangle 4"/>
          <p:cNvSpPr>
            <a:spLocks noChangeArrowheads="1"/>
          </p:cNvSpPr>
          <p:nvPr/>
        </p:nvSpPr>
        <p:spPr bwMode="auto">
          <a:xfrm>
            <a:off x="-76200" y="228600"/>
            <a:ext cx="5943600" cy="457200"/>
          </a:xfrm>
          <a:prstGeom prst="rect">
            <a:avLst/>
          </a:prstGeom>
          <a:solidFill>
            <a:srgbClr val="FF9900"/>
          </a:solidFill>
          <a:ln w="9525">
            <a:noFill/>
            <a:miter lim="800000"/>
            <a:headEnd/>
            <a:tailEnd/>
          </a:ln>
          <a:effectLst/>
        </p:spPr>
        <p:txBody>
          <a:bodyPr wrap="none" anchor="ctr">
            <a:prstTxWarp prst="textNoShape">
              <a:avLst/>
            </a:prstTxWarp>
          </a:bodyPr>
          <a:lstStyle/>
          <a:p>
            <a:endParaRPr lang="en-US"/>
          </a:p>
        </p:txBody>
      </p:sp>
      <p:sp>
        <p:nvSpPr>
          <p:cNvPr id="147461" name="Line 5"/>
          <p:cNvSpPr>
            <a:spLocks noChangeShapeType="1"/>
          </p:cNvSpPr>
          <p:nvPr/>
        </p:nvSpPr>
        <p:spPr bwMode="auto">
          <a:xfrm flipV="1">
            <a:off x="152400" y="0"/>
            <a:ext cx="0" cy="4343400"/>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47462" name="Line 6"/>
          <p:cNvSpPr>
            <a:spLocks noChangeShapeType="1"/>
          </p:cNvSpPr>
          <p:nvPr/>
        </p:nvSpPr>
        <p:spPr bwMode="auto">
          <a:xfrm>
            <a:off x="0" y="304800"/>
            <a:ext cx="6019800" cy="0"/>
          </a:xfrm>
          <a:prstGeom prst="line">
            <a:avLst/>
          </a:prstGeom>
          <a:noFill/>
          <a:ln w="38100">
            <a:solidFill>
              <a:schemeClr val="bg2"/>
            </a:solidFill>
            <a:round/>
            <a:headEnd/>
            <a:tailEnd/>
          </a:ln>
          <a:effectLst/>
        </p:spPr>
        <p:txBody>
          <a:bodyPr>
            <a:prstTxWarp prst="textNoShape">
              <a:avLst/>
            </a:prstTxWarp>
          </a:bodyPr>
          <a:lstStyle/>
          <a:p>
            <a:endParaRPr lang="en-US"/>
          </a:p>
        </p:txBody>
      </p:sp>
      <p:sp>
        <p:nvSpPr>
          <p:cNvPr id="147463" name="Text Box 7"/>
          <p:cNvSpPr txBox="1">
            <a:spLocks noChangeArrowheads="1"/>
          </p:cNvSpPr>
          <p:nvPr/>
        </p:nvSpPr>
        <p:spPr bwMode="auto">
          <a:xfrm>
            <a:off x="444500" y="253662"/>
            <a:ext cx="4302981" cy="461665"/>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dirty="0">
                <a:ea typeface="Arial" charset="0"/>
                <a:cs typeface="Arial" charset="0"/>
              </a:rPr>
              <a:t>Where do the errors come from?</a:t>
            </a:r>
            <a:r>
              <a:rPr lang="en-US" sz="2400" dirty="0">
                <a:solidFill>
                  <a:schemeClr val="accent2"/>
                </a:solidFill>
                <a:latin typeface="Verdana" charset="0"/>
                <a:ea typeface="Arial" charset="0"/>
                <a:cs typeface="Arial" charset="0"/>
              </a:rPr>
              <a:t> </a:t>
            </a:r>
          </a:p>
        </p:txBody>
      </p:sp>
      <p:sp>
        <p:nvSpPr>
          <p:cNvPr id="147464" name="Rectangle 8"/>
          <p:cNvSpPr>
            <a:spLocks noChangeArrowheads="1"/>
          </p:cNvSpPr>
          <p:nvPr/>
        </p:nvSpPr>
        <p:spPr bwMode="auto">
          <a:xfrm>
            <a:off x="5564188" y="5062538"/>
            <a:ext cx="533400" cy="3048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147465" name="Rectangle 9"/>
          <p:cNvSpPr>
            <a:spLocks noChangeArrowheads="1"/>
          </p:cNvSpPr>
          <p:nvPr/>
        </p:nvSpPr>
        <p:spPr bwMode="auto">
          <a:xfrm>
            <a:off x="7178675" y="762000"/>
            <a:ext cx="1600200" cy="457200"/>
          </a:xfrm>
          <a:prstGeom prst="rect">
            <a:avLst/>
          </a:prstGeom>
          <a:solidFill>
            <a:srgbClr val="FF66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47466" name="Text Box 10"/>
          <p:cNvSpPr txBox="1">
            <a:spLocks noChangeArrowheads="1"/>
          </p:cNvSpPr>
          <p:nvPr/>
        </p:nvSpPr>
        <p:spPr bwMode="auto">
          <a:xfrm>
            <a:off x="7162800" y="788988"/>
            <a:ext cx="1609725"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a:ea typeface="Arial" charset="0"/>
                <a:cs typeface="Arial" charset="0"/>
              </a:rPr>
              <a:t>Day 2 Errors</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9506" name="Picture 2"/>
          <p:cNvPicPr>
            <a:picLocks noChangeArrowheads="1"/>
          </p:cNvPicPr>
          <p:nvPr/>
        </p:nvPicPr>
        <p:blipFill>
          <a:blip r:embed="rId3"/>
          <a:srcRect/>
          <a:stretch>
            <a:fillRect/>
          </a:stretch>
        </p:blipFill>
        <p:spPr bwMode="auto">
          <a:xfrm>
            <a:off x="533400" y="1752600"/>
            <a:ext cx="8458200" cy="4343400"/>
          </a:xfrm>
          <a:prstGeom prst="rect">
            <a:avLst/>
          </a:prstGeom>
          <a:noFill/>
          <a:ln w="9525">
            <a:noFill/>
            <a:miter lim="800000"/>
            <a:headEnd/>
            <a:tailEnd/>
          </a:ln>
          <a:effectLst/>
        </p:spPr>
      </p:pic>
      <p:sp>
        <p:nvSpPr>
          <p:cNvPr id="149507" name="Rectangle 3"/>
          <p:cNvSpPr>
            <a:spLocks noChangeArrowheads="1"/>
          </p:cNvSpPr>
          <p:nvPr/>
        </p:nvSpPr>
        <p:spPr bwMode="auto">
          <a:xfrm>
            <a:off x="76200" y="0"/>
            <a:ext cx="361950" cy="4191000"/>
          </a:xfrm>
          <a:prstGeom prst="rect">
            <a:avLst/>
          </a:prstGeom>
          <a:solidFill>
            <a:srgbClr val="FFCC00"/>
          </a:solidFill>
          <a:ln w="9525">
            <a:noFill/>
            <a:miter lim="800000"/>
            <a:headEnd/>
            <a:tailEnd/>
          </a:ln>
          <a:effectLst/>
        </p:spPr>
        <p:txBody>
          <a:bodyPr wrap="none" anchor="ctr">
            <a:prstTxWarp prst="textNoShape">
              <a:avLst/>
            </a:prstTxWarp>
          </a:bodyPr>
          <a:lstStyle/>
          <a:p>
            <a:endParaRPr lang="en-US"/>
          </a:p>
        </p:txBody>
      </p:sp>
      <p:sp>
        <p:nvSpPr>
          <p:cNvPr id="149508" name="Rectangle 4"/>
          <p:cNvSpPr>
            <a:spLocks noChangeArrowheads="1"/>
          </p:cNvSpPr>
          <p:nvPr/>
        </p:nvSpPr>
        <p:spPr bwMode="auto">
          <a:xfrm>
            <a:off x="-76200" y="228600"/>
            <a:ext cx="5943600" cy="457200"/>
          </a:xfrm>
          <a:prstGeom prst="rect">
            <a:avLst/>
          </a:prstGeom>
          <a:solidFill>
            <a:srgbClr val="FF9900"/>
          </a:solidFill>
          <a:ln w="9525">
            <a:noFill/>
            <a:miter lim="800000"/>
            <a:headEnd/>
            <a:tailEnd/>
          </a:ln>
          <a:effectLst/>
        </p:spPr>
        <p:txBody>
          <a:bodyPr wrap="none" anchor="ctr">
            <a:prstTxWarp prst="textNoShape">
              <a:avLst/>
            </a:prstTxWarp>
          </a:bodyPr>
          <a:lstStyle/>
          <a:p>
            <a:endParaRPr lang="en-US"/>
          </a:p>
        </p:txBody>
      </p:sp>
      <p:sp>
        <p:nvSpPr>
          <p:cNvPr id="149509" name="Line 5"/>
          <p:cNvSpPr>
            <a:spLocks noChangeShapeType="1"/>
          </p:cNvSpPr>
          <p:nvPr/>
        </p:nvSpPr>
        <p:spPr bwMode="auto">
          <a:xfrm flipV="1">
            <a:off x="152400" y="0"/>
            <a:ext cx="0" cy="4343400"/>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49510" name="Line 6"/>
          <p:cNvSpPr>
            <a:spLocks noChangeShapeType="1"/>
          </p:cNvSpPr>
          <p:nvPr/>
        </p:nvSpPr>
        <p:spPr bwMode="auto">
          <a:xfrm>
            <a:off x="0" y="304800"/>
            <a:ext cx="6019800" cy="0"/>
          </a:xfrm>
          <a:prstGeom prst="line">
            <a:avLst/>
          </a:prstGeom>
          <a:noFill/>
          <a:ln w="38100">
            <a:solidFill>
              <a:schemeClr val="bg2"/>
            </a:solidFill>
            <a:round/>
            <a:headEnd/>
            <a:tailEnd/>
          </a:ln>
          <a:effectLst/>
        </p:spPr>
        <p:txBody>
          <a:bodyPr>
            <a:prstTxWarp prst="textNoShape">
              <a:avLst/>
            </a:prstTxWarp>
          </a:bodyPr>
          <a:lstStyle/>
          <a:p>
            <a:endParaRPr lang="en-US"/>
          </a:p>
        </p:txBody>
      </p:sp>
      <p:sp>
        <p:nvSpPr>
          <p:cNvPr id="149511" name="Text Box 7"/>
          <p:cNvSpPr txBox="1">
            <a:spLocks noChangeArrowheads="1"/>
          </p:cNvSpPr>
          <p:nvPr/>
        </p:nvSpPr>
        <p:spPr bwMode="auto">
          <a:xfrm>
            <a:off x="444500" y="304800"/>
            <a:ext cx="4302981" cy="461665"/>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dirty="0">
                <a:solidFill>
                  <a:srgbClr val="000000"/>
                </a:solidFill>
                <a:ea typeface="Arial" charset="0"/>
                <a:cs typeface="Arial" charset="0"/>
              </a:rPr>
              <a:t>Where do the errors come from?</a:t>
            </a:r>
            <a:r>
              <a:rPr lang="en-US" sz="2400" dirty="0">
                <a:solidFill>
                  <a:srgbClr val="000000"/>
                </a:solidFill>
                <a:latin typeface="Verdana" charset="0"/>
                <a:ea typeface="Arial" charset="0"/>
                <a:cs typeface="Arial" charset="0"/>
              </a:rPr>
              <a:t> </a:t>
            </a:r>
          </a:p>
        </p:txBody>
      </p:sp>
      <p:sp>
        <p:nvSpPr>
          <p:cNvPr id="149512" name="Rectangle 8"/>
          <p:cNvSpPr>
            <a:spLocks noChangeArrowheads="1"/>
          </p:cNvSpPr>
          <p:nvPr/>
        </p:nvSpPr>
        <p:spPr bwMode="auto">
          <a:xfrm>
            <a:off x="5638800" y="5268913"/>
            <a:ext cx="533400" cy="3048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149513" name="Rectangle 9"/>
          <p:cNvSpPr>
            <a:spLocks noChangeArrowheads="1"/>
          </p:cNvSpPr>
          <p:nvPr/>
        </p:nvSpPr>
        <p:spPr bwMode="auto">
          <a:xfrm>
            <a:off x="7178675" y="762000"/>
            <a:ext cx="1600200" cy="457200"/>
          </a:xfrm>
          <a:prstGeom prst="rect">
            <a:avLst/>
          </a:prstGeom>
          <a:solidFill>
            <a:srgbClr val="FF66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49514" name="Text Box 10"/>
          <p:cNvSpPr txBox="1">
            <a:spLocks noChangeArrowheads="1"/>
          </p:cNvSpPr>
          <p:nvPr/>
        </p:nvSpPr>
        <p:spPr bwMode="auto">
          <a:xfrm>
            <a:off x="7162800" y="788988"/>
            <a:ext cx="1609725"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a:ea typeface="Arial" charset="0"/>
                <a:cs typeface="Arial" charset="0"/>
              </a:rPr>
              <a:t>Day 3 Errors</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1554" name="Picture 2"/>
          <p:cNvPicPr>
            <a:picLocks noChangeArrowheads="1"/>
          </p:cNvPicPr>
          <p:nvPr/>
        </p:nvPicPr>
        <p:blipFill>
          <a:blip r:embed="rId3"/>
          <a:srcRect/>
          <a:stretch>
            <a:fillRect/>
          </a:stretch>
        </p:blipFill>
        <p:spPr bwMode="auto">
          <a:xfrm>
            <a:off x="533400" y="1752600"/>
            <a:ext cx="8458200" cy="4267200"/>
          </a:xfrm>
          <a:prstGeom prst="rect">
            <a:avLst/>
          </a:prstGeom>
          <a:noFill/>
          <a:ln w="9525">
            <a:noFill/>
            <a:miter lim="800000"/>
            <a:headEnd/>
            <a:tailEnd/>
          </a:ln>
          <a:effectLst/>
        </p:spPr>
      </p:pic>
      <p:sp>
        <p:nvSpPr>
          <p:cNvPr id="151555" name="Rectangle 3"/>
          <p:cNvSpPr>
            <a:spLocks noChangeArrowheads="1"/>
          </p:cNvSpPr>
          <p:nvPr/>
        </p:nvSpPr>
        <p:spPr bwMode="auto">
          <a:xfrm>
            <a:off x="76200" y="0"/>
            <a:ext cx="361950" cy="4191000"/>
          </a:xfrm>
          <a:prstGeom prst="rect">
            <a:avLst/>
          </a:prstGeom>
          <a:solidFill>
            <a:srgbClr val="FFCC00"/>
          </a:solidFill>
          <a:ln w="9525">
            <a:noFill/>
            <a:miter lim="800000"/>
            <a:headEnd/>
            <a:tailEnd/>
          </a:ln>
          <a:effectLst/>
        </p:spPr>
        <p:txBody>
          <a:bodyPr wrap="none" anchor="ctr">
            <a:prstTxWarp prst="textNoShape">
              <a:avLst/>
            </a:prstTxWarp>
          </a:bodyPr>
          <a:lstStyle/>
          <a:p>
            <a:endParaRPr lang="en-US"/>
          </a:p>
        </p:txBody>
      </p:sp>
      <p:sp>
        <p:nvSpPr>
          <p:cNvPr id="151556" name="Rectangle 4"/>
          <p:cNvSpPr>
            <a:spLocks noChangeArrowheads="1"/>
          </p:cNvSpPr>
          <p:nvPr/>
        </p:nvSpPr>
        <p:spPr bwMode="auto">
          <a:xfrm>
            <a:off x="-76200" y="228600"/>
            <a:ext cx="5943600" cy="457200"/>
          </a:xfrm>
          <a:prstGeom prst="rect">
            <a:avLst/>
          </a:prstGeom>
          <a:solidFill>
            <a:srgbClr val="FF9900"/>
          </a:solidFill>
          <a:ln w="9525">
            <a:noFill/>
            <a:miter lim="800000"/>
            <a:headEnd/>
            <a:tailEnd/>
          </a:ln>
          <a:effectLst/>
        </p:spPr>
        <p:txBody>
          <a:bodyPr wrap="none" anchor="ctr">
            <a:prstTxWarp prst="textNoShape">
              <a:avLst/>
            </a:prstTxWarp>
          </a:bodyPr>
          <a:lstStyle/>
          <a:p>
            <a:endParaRPr lang="en-US"/>
          </a:p>
        </p:txBody>
      </p:sp>
      <p:sp>
        <p:nvSpPr>
          <p:cNvPr id="151557" name="Line 5"/>
          <p:cNvSpPr>
            <a:spLocks noChangeShapeType="1"/>
          </p:cNvSpPr>
          <p:nvPr/>
        </p:nvSpPr>
        <p:spPr bwMode="auto">
          <a:xfrm flipV="1">
            <a:off x="152400" y="0"/>
            <a:ext cx="0" cy="4343400"/>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51558" name="Line 6"/>
          <p:cNvSpPr>
            <a:spLocks noChangeShapeType="1"/>
          </p:cNvSpPr>
          <p:nvPr/>
        </p:nvSpPr>
        <p:spPr bwMode="auto">
          <a:xfrm>
            <a:off x="0" y="304800"/>
            <a:ext cx="6019800" cy="0"/>
          </a:xfrm>
          <a:prstGeom prst="line">
            <a:avLst/>
          </a:prstGeom>
          <a:noFill/>
          <a:ln w="38100">
            <a:solidFill>
              <a:schemeClr val="bg2"/>
            </a:solidFill>
            <a:round/>
            <a:headEnd/>
            <a:tailEnd/>
          </a:ln>
          <a:effectLst/>
        </p:spPr>
        <p:txBody>
          <a:bodyPr>
            <a:prstTxWarp prst="textNoShape">
              <a:avLst/>
            </a:prstTxWarp>
          </a:bodyPr>
          <a:lstStyle/>
          <a:p>
            <a:endParaRPr lang="en-US"/>
          </a:p>
        </p:txBody>
      </p:sp>
      <p:sp>
        <p:nvSpPr>
          <p:cNvPr id="151559" name="Text Box 7"/>
          <p:cNvSpPr txBox="1">
            <a:spLocks noChangeArrowheads="1"/>
          </p:cNvSpPr>
          <p:nvPr/>
        </p:nvSpPr>
        <p:spPr bwMode="auto">
          <a:xfrm>
            <a:off x="444500" y="262185"/>
            <a:ext cx="4302981" cy="461665"/>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dirty="0">
                <a:ea typeface="Arial" charset="0"/>
                <a:cs typeface="Arial" charset="0"/>
              </a:rPr>
              <a:t>Where do the errors come from?</a:t>
            </a:r>
            <a:r>
              <a:rPr lang="en-US" sz="2400" dirty="0">
                <a:solidFill>
                  <a:schemeClr val="accent2"/>
                </a:solidFill>
                <a:latin typeface="Verdana" charset="0"/>
                <a:ea typeface="Arial" charset="0"/>
                <a:cs typeface="Arial" charset="0"/>
              </a:rPr>
              <a:t> </a:t>
            </a:r>
          </a:p>
        </p:txBody>
      </p:sp>
      <p:sp>
        <p:nvSpPr>
          <p:cNvPr id="151560" name="Rectangle 8"/>
          <p:cNvSpPr>
            <a:spLocks noChangeArrowheads="1"/>
          </p:cNvSpPr>
          <p:nvPr/>
        </p:nvSpPr>
        <p:spPr bwMode="auto">
          <a:xfrm>
            <a:off x="5638800" y="5214938"/>
            <a:ext cx="533400" cy="3048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151561" name="Rectangle 9"/>
          <p:cNvSpPr>
            <a:spLocks noChangeArrowheads="1"/>
          </p:cNvSpPr>
          <p:nvPr/>
        </p:nvSpPr>
        <p:spPr bwMode="auto">
          <a:xfrm>
            <a:off x="7178675" y="762000"/>
            <a:ext cx="1600200" cy="457200"/>
          </a:xfrm>
          <a:prstGeom prst="rect">
            <a:avLst/>
          </a:prstGeom>
          <a:solidFill>
            <a:srgbClr val="FF66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1562" name="Text Box 10"/>
          <p:cNvSpPr txBox="1">
            <a:spLocks noChangeArrowheads="1"/>
          </p:cNvSpPr>
          <p:nvPr/>
        </p:nvSpPr>
        <p:spPr bwMode="auto">
          <a:xfrm>
            <a:off x="7162800" y="788988"/>
            <a:ext cx="1609725"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a:ea typeface="Arial" charset="0"/>
                <a:cs typeface="Arial" charset="0"/>
              </a:rPr>
              <a:t>Day 4 Errors</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02" name="Picture 2"/>
          <p:cNvPicPr>
            <a:picLocks noChangeArrowheads="1"/>
          </p:cNvPicPr>
          <p:nvPr/>
        </p:nvPicPr>
        <p:blipFill>
          <a:blip r:embed="rId3"/>
          <a:srcRect/>
          <a:stretch>
            <a:fillRect/>
          </a:stretch>
        </p:blipFill>
        <p:spPr bwMode="auto">
          <a:xfrm>
            <a:off x="533400" y="1828800"/>
            <a:ext cx="8458200" cy="4267200"/>
          </a:xfrm>
          <a:prstGeom prst="rect">
            <a:avLst/>
          </a:prstGeom>
          <a:noFill/>
          <a:ln w="9525">
            <a:noFill/>
            <a:miter lim="800000"/>
            <a:headEnd/>
            <a:tailEnd/>
          </a:ln>
          <a:effectLst/>
        </p:spPr>
      </p:pic>
      <p:sp>
        <p:nvSpPr>
          <p:cNvPr id="153603" name="Rectangle 3"/>
          <p:cNvSpPr>
            <a:spLocks noChangeArrowheads="1"/>
          </p:cNvSpPr>
          <p:nvPr/>
        </p:nvSpPr>
        <p:spPr bwMode="auto">
          <a:xfrm>
            <a:off x="76200" y="0"/>
            <a:ext cx="361950" cy="4191000"/>
          </a:xfrm>
          <a:prstGeom prst="rect">
            <a:avLst/>
          </a:prstGeom>
          <a:solidFill>
            <a:srgbClr val="FFCC00"/>
          </a:solidFill>
          <a:ln w="9525">
            <a:noFill/>
            <a:miter lim="800000"/>
            <a:headEnd/>
            <a:tailEnd/>
          </a:ln>
          <a:effectLst/>
        </p:spPr>
        <p:txBody>
          <a:bodyPr wrap="none" anchor="ctr">
            <a:prstTxWarp prst="textNoShape">
              <a:avLst/>
            </a:prstTxWarp>
          </a:bodyPr>
          <a:lstStyle/>
          <a:p>
            <a:endParaRPr lang="en-US"/>
          </a:p>
        </p:txBody>
      </p:sp>
      <p:sp>
        <p:nvSpPr>
          <p:cNvPr id="153604" name="Rectangle 4"/>
          <p:cNvSpPr>
            <a:spLocks noChangeArrowheads="1"/>
          </p:cNvSpPr>
          <p:nvPr/>
        </p:nvSpPr>
        <p:spPr bwMode="auto">
          <a:xfrm>
            <a:off x="-76200" y="228600"/>
            <a:ext cx="5943600" cy="457200"/>
          </a:xfrm>
          <a:prstGeom prst="rect">
            <a:avLst/>
          </a:prstGeom>
          <a:solidFill>
            <a:srgbClr val="FF9900"/>
          </a:solidFill>
          <a:ln w="9525">
            <a:noFill/>
            <a:miter lim="800000"/>
            <a:headEnd/>
            <a:tailEnd/>
          </a:ln>
          <a:effectLst/>
        </p:spPr>
        <p:txBody>
          <a:bodyPr wrap="none" anchor="ctr">
            <a:prstTxWarp prst="textNoShape">
              <a:avLst/>
            </a:prstTxWarp>
          </a:bodyPr>
          <a:lstStyle/>
          <a:p>
            <a:endParaRPr lang="en-US"/>
          </a:p>
        </p:txBody>
      </p:sp>
      <p:sp>
        <p:nvSpPr>
          <p:cNvPr id="153605" name="Line 5"/>
          <p:cNvSpPr>
            <a:spLocks noChangeShapeType="1"/>
          </p:cNvSpPr>
          <p:nvPr/>
        </p:nvSpPr>
        <p:spPr bwMode="auto">
          <a:xfrm flipV="1">
            <a:off x="152400" y="0"/>
            <a:ext cx="0" cy="4343400"/>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53606" name="Line 6"/>
          <p:cNvSpPr>
            <a:spLocks noChangeShapeType="1"/>
          </p:cNvSpPr>
          <p:nvPr/>
        </p:nvSpPr>
        <p:spPr bwMode="auto">
          <a:xfrm>
            <a:off x="0" y="304800"/>
            <a:ext cx="6019800" cy="0"/>
          </a:xfrm>
          <a:prstGeom prst="line">
            <a:avLst/>
          </a:prstGeom>
          <a:noFill/>
          <a:ln w="38100">
            <a:solidFill>
              <a:schemeClr val="bg2"/>
            </a:solidFill>
            <a:round/>
            <a:headEnd/>
            <a:tailEnd/>
          </a:ln>
          <a:effectLst/>
        </p:spPr>
        <p:txBody>
          <a:bodyPr>
            <a:prstTxWarp prst="textNoShape">
              <a:avLst/>
            </a:prstTxWarp>
          </a:bodyPr>
          <a:lstStyle/>
          <a:p>
            <a:endParaRPr lang="en-US"/>
          </a:p>
        </p:txBody>
      </p:sp>
      <p:sp>
        <p:nvSpPr>
          <p:cNvPr id="153607" name="Text Box 7"/>
          <p:cNvSpPr txBox="1">
            <a:spLocks noChangeArrowheads="1"/>
          </p:cNvSpPr>
          <p:nvPr/>
        </p:nvSpPr>
        <p:spPr bwMode="auto">
          <a:xfrm>
            <a:off x="444500" y="253662"/>
            <a:ext cx="4302981" cy="461665"/>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dirty="0">
                <a:solidFill>
                  <a:srgbClr val="000000"/>
                </a:solidFill>
                <a:ea typeface="Arial" charset="0"/>
                <a:cs typeface="Arial" charset="0"/>
              </a:rPr>
              <a:t>Where do the errors come from?</a:t>
            </a:r>
            <a:r>
              <a:rPr lang="en-US" sz="2400" dirty="0">
                <a:solidFill>
                  <a:srgbClr val="000000"/>
                </a:solidFill>
                <a:latin typeface="Verdana" charset="0"/>
                <a:ea typeface="Arial" charset="0"/>
                <a:cs typeface="Arial" charset="0"/>
              </a:rPr>
              <a:t> </a:t>
            </a:r>
          </a:p>
        </p:txBody>
      </p:sp>
      <p:sp>
        <p:nvSpPr>
          <p:cNvPr id="153608" name="Rectangle 8"/>
          <p:cNvSpPr>
            <a:spLocks noChangeArrowheads="1"/>
          </p:cNvSpPr>
          <p:nvPr/>
        </p:nvSpPr>
        <p:spPr bwMode="auto">
          <a:xfrm>
            <a:off x="5638800" y="5280025"/>
            <a:ext cx="533400" cy="3048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153609" name="Rectangle 9"/>
          <p:cNvSpPr>
            <a:spLocks noChangeArrowheads="1"/>
          </p:cNvSpPr>
          <p:nvPr/>
        </p:nvSpPr>
        <p:spPr bwMode="auto">
          <a:xfrm>
            <a:off x="7178675" y="762000"/>
            <a:ext cx="1600200" cy="457200"/>
          </a:xfrm>
          <a:prstGeom prst="rect">
            <a:avLst/>
          </a:prstGeom>
          <a:solidFill>
            <a:srgbClr val="FF66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53610" name="Text Box 10"/>
          <p:cNvSpPr txBox="1">
            <a:spLocks noChangeArrowheads="1"/>
          </p:cNvSpPr>
          <p:nvPr/>
        </p:nvSpPr>
        <p:spPr bwMode="auto">
          <a:xfrm>
            <a:off x="7162800" y="788988"/>
            <a:ext cx="1609725"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a:ea typeface="Arial" charset="0"/>
                <a:cs typeface="Arial" charset="0"/>
              </a:rPr>
              <a:t>Day 5 Errors</a:t>
            </a:r>
          </a:p>
        </p:txBody>
      </p:sp>
      <p:sp>
        <p:nvSpPr>
          <p:cNvPr id="153611" name="Rectangle 11"/>
          <p:cNvSpPr>
            <a:spLocks noChangeArrowheads="1"/>
          </p:cNvSpPr>
          <p:nvPr/>
        </p:nvSpPr>
        <p:spPr bwMode="auto">
          <a:xfrm>
            <a:off x="228600" y="6248400"/>
            <a:ext cx="7636977" cy="461665"/>
          </a:xfrm>
          <a:prstGeom prst="rect">
            <a:avLst/>
          </a:prstGeom>
          <a:noFill/>
          <a:ln w="9525">
            <a:noFill/>
            <a:miter lim="800000"/>
            <a:headEnd/>
            <a:tailEnd/>
          </a:ln>
          <a:effectLst/>
        </p:spPr>
        <p:txBody>
          <a:bodyPr wrap="none">
            <a:prstTxWarp prst="textNoShape">
              <a:avLst/>
            </a:prstTxWarp>
            <a:spAutoFit/>
          </a:bodyPr>
          <a:lstStyle/>
          <a:p>
            <a:r>
              <a:rPr lang="en-US" sz="2400" b="1" dirty="0"/>
              <a:t> </a:t>
            </a:r>
            <a:r>
              <a:rPr lang="en-US" sz="2400" b="1" dirty="0">
                <a:solidFill>
                  <a:srgbClr val="000099"/>
                </a:solidFill>
              </a:rPr>
              <a:t>Errors rapidly grow in the regions of maximum convection</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673387" y="502870"/>
            <a:ext cx="6836158" cy="3477875"/>
          </a:xfrm>
          <a:prstGeom prst="rect">
            <a:avLst/>
          </a:prstGeom>
          <a:noFill/>
        </p:spPr>
        <p:txBody>
          <a:bodyPr wrap="square" rtlCol="0">
            <a:spAutoFit/>
          </a:bodyPr>
          <a:lstStyle/>
          <a:p>
            <a:r>
              <a:rPr lang="en-US" sz="2800" dirty="0" smtClean="0"/>
              <a:t>(ii) </a:t>
            </a:r>
            <a:r>
              <a:rPr lang="en-US" sz="2800" u="sng" dirty="0" smtClean="0"/>
              <a:t>Empirical Prediction</a:t>
            </a:r>
          </a:p>
          <a:p>
            <a:endParaRPr lang="en-US" sz="2800" dirty="0" smtClean="0"/>
          </a:p>
          <a:p>
            <a:pPr marL="460375" indent="-460375">
              <a:spcAft>
                <a:spcPts val="1200"/>
              </a:spcAft>
              <a:buFont typeface="Arial"/>
              <a:buChar char="•"/>
            </a:pPr>
            <a:r>
              <a:rPr lang="en-US" sz="2400" dirty="0" smtClean="0"/>
              <a:t>Is it possible to use an empirical regression model to forecast ISO</a:t>
            </a:r>
          </a:p>
          <a:p>
            <a:pPr marL="460375" indent="-460375">
              <a:spcAft>
                <a:spcPts val="1200"/>
              </a:spcAft>
              <a:buFont typeface="Arial"/>
              <a:buChar char="•"/>
            </a:pPr>
            <a:r>
              <a:rPr lang="en-US" sz="2400" dirty="0" smtClean="0"/>
              <a:t>Trick will be to avoid contamination of high frequency of the slow ISO mode.</a:t>
            </a:r>
          </a:p>
          <a:p>
            <a:pPr marL="460375" indent="-460375">
              <a:spcAft>
                <a:spcPts val="1200"/>
              </a:spcAft>
              <a:buFont typeface="Arial"/>
              <a:buChar char="•"/>
            </a:pPr>
            <a:r>
              <a:rPr lang="en-US" sz="2400" dirty="0" smtClean="0"/>
              <a:t>We develop a “banded wavelet model” Webster &amp; </a:t>
            </a:r>
            <a:r>
              <a:rPr lang="en-US" sz="2400" dirty="0" err="1" smtClean="0"/>
              <a:t>Hoyos</a:t>
            </a:r>
            <a:r>
              <a:rPr lang="en-US" sz="2400" dirty="0" smtClean="0"/>
              <a:t> 2004)</a:t>
            </a:r>
            <a:endParaRPr lang="en-US" sz="2400"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
          <p:cNvGrpSpPr>
            <a:grpSpLocks/>
          </p:cNvGrpSpPr>
          <p:nvPr/>
        </p:nvGrpSpPr>
        <p:grpSpPr bwMode="auto">
          <a:xfrm>
            <a:off x="76200" y="646113"/>
            <a:ext cx="2971800" cy="3011487"/>
            <a:chOff x="48" y="576"/>
            <a:chExt cx="1872" cy="1897"/>
          </a:xfrm>
        </p:grpSpPr>
        <p:graphicFrame>
          <p:nvGraphicFramePr>
            <p:cNvPr id="199684" name="Object 4"/>
            <p:cNvGraphicFramePr>
              <a:graphicFrameLocks noChangeAspect="1"/>
            </p:cNvGraphicFramePr>
            <p:nvPr/>
          </p:nvGraphicFramePr>
          <p:xfrm>
            <a:off x="96" y="816"/>
            <a:ext cx="1824" cy="1657"/>
          </p:xfrm>
          <a:graphic>
            <a:graphicData uri="http://schemas.openxmlformats.org/presentationml/2006/ole">
              <p:oleObj spid="_x0000_s195589" name="Bitmap Image" r:id="rId4" imgW="6973273" imgH="6335009" progId="">
                <p:embed/>
              </p:oleObj>
            </a:graphicData>
          </a:graphic>
        </p:graphicFrame>
        <p:sp>
          <p:nvSpPr>
            <p:cNvPr id="199685" name="Text Box 5"/>
            <p:cNvSpPr txBox="1">
              <a:spLocks noChangeArrowheads="1"/>
            </p:cNvSpPr>
            <p:nvPr/>
          </p:nvSpPr>
          <p:spPr bwMode="auto">
            <a:xfrm>
              <a:off x="48" y="576"/>
              <a:ext cx="1230" cy="192"/>
            </a:xfrm>
            <a:prstGeom prst="rect">
              <a:avLst/>
            </a:prstGeom>
            <a:noFill/>
            <a:ln w="9525">
              <a:noFill/>
              <a:miter lim="800000"/>
              <a:headEnd/>
              <a:tailEnd/>
            </a:ln>
            <a:effectLst/>
          </p:spPr>
          <p:txBody>
            <a:bodyPr wrap="none">
              <a:prstTxWarp prst="textNoShape">
                <a:avLst/>
              </a:prstTxWarp>
              <a:spAutoFit/>
            </a:bodyPr>
            <a:lstStyle/>
            <a:p>
              <a:r>
                <a:rPr lang="en-US" sz="1400" b="1"/>
                <a:t>OLR Field Predictors</a:t>
              </a:r>
            </a:p>
          </p:txBody>
        </p:sp>
        <p:sp>
          <p:nvSpPr>
            <p:cNvPr id="199686" name="Rectangle 6"/>
            <p:cNvSpPr>
              <a:spLocks noChangeArrowheads="1"/>
            </p:cNvSpPr>
            <p:nvPr/>
          </p:nvSpPr>
          <p:spPr bwMode="auto">
            <a:xfrm>
              <a:off x="624" y="1200"/>
              <a:ext cx="240" cy="130"/>
            </a:xfrm>
            <a:prstGeom prst="rect">
              <a:avLst/>
            </a:prstGeom>
            <a:noFill/>
            <a:ln w="28575">
              <a:solidFill>
                <a:schemeClr val="tx1"/>
              </a:solidFill>
              <a:miter lim="800000"/>
              <a:headEnd/>
              <a:tailEnd/>
            </a:ln>
            <a:effectLst/>
          </p:spPr>
          <p:txBody>
            <a:bodyPr wrap="none" anchor="ctr">
              <a:prstTxWarp prst="textNoShape">
                <a:avLst/>
              </a:prstTxWarp>
            </a:bodyPr>
            <a:lstStyle/>
            <a:p>
              <a:endParaRPr lang="en-US"/>
            </a:p>
          </p:txBody>
        </p:sp>
        <p:sp>
          <p:nvSpPr>
            <p:cNvPr id="199687" name="Rectangle 7"/>
            <p:cNvSpPr>
              <a:spLocks noChangeArrowheads="1"/>
            </p:cNvSpPr>
            <p:nvPr/>
          </p:nvSpPr>
          <p:spPr bwMode="auto">
            <a:xfrm>
              <a:off x="624" y="1536"/>
              <a:ext cx="240" cy="144"/>
            </a:xfrm>
            <a:prstGeom prst="rect">
              <a:avLst/>
            </a:prstGeom>
            <a:noFill/>
            <a:ln w="28575">
              <a:solidFill>
                <a:schemeClr val="tx1"/>
              </a:solidFill>
              <a:miter lim="800000"/>
              <a:headEnd/>
              <a:tailEnd/>
            </a:ln>
            <a:effectLst/>
          </p:spPr>
          <p:txBody>
            <a:bodyPr wrap="none" anchor="ctr">
              <a:prstTxWarp prst="textNoShape">
                <a:avLst/>
              </a:prstTxWarp>
            </a:bodyPr>
            <a:lstStyle/>
            <a:p>
              <a:endParaRPr lang="en-US"/>
            </a:p>
          </p:txBody>
        </p:sp>
        <p:sp>
          <p:nvSpPr>
            <p:cNvPr id="199688" name="Text Box 8"/>
            <p:cNvSpPr txBox="1">
              <a:spLocks noChangeArrowheads="1"/>
            </p:cNvSpPr>
            <p:nvPr/>
          </p:nvSpPr>
          <p:spPr bwMode="auto">
            <a:xfrm>
              <a:off x="144" y="1008"/>
              <a:ext cx="794" cy="192"/>
            </a:xfrm>
            <a:prstGeom prst="rect">
              <a:avLst/>
            </a:prstGeom>
            <a:noFill/>
            <a:ln w="9525">
              <a:noFill/>
              <a:miter lim="800000"/>
              <a:headEnd/>
              <a:tailEnd/>
            </a:ln>
            <a:effectLst/>
          </p:spPr>
          <p:txBody>
            <a:bodyPr wrap="none">
              <a:prstTxWarp prst="textNoShape">
                <a:avLst/>
              </a:prstTxWarp>
              <a:spAutoFit/>
            </a:bodyPr>
            <a:lstStyle/>
            <a:p>
              <a:r>
                <a:rPr lang="en-US" sz="1400" b="1"/>
                <a:t>Central India</a:t>
              </a:r>
            </a:p>
          </p:txBody>
        </p:sp>
        <p:sp>
          <p:nvSpPr>
            <p:cNvPr id="199689" name="Text Box 9"/>
            <p:cNvSpPr txBox="1">
              <a:spLocks noChangeArrowheads="1"/>
            </p:cNvSpPr>
            <p:nvPr/>
          </p:nvSpPr>
          <p:spPr bwMode="auto">
            <a:xfrm>
              <a:off x="384" y="1728"/>
              <a:ext cx="651" cy="192"/>
            </a:xfrm>
            <a:prstGeom prst="rect">
              <a:avLst/>
            </a:prstGeom>
            <a:noFill/>
            <a:ln w="9525">
              <a:noFill/>
              <a:miter lim="800000"/>
              <a:headEnd/>
              <a:tailEnd/>
            </a:ln>
            <a:effectLst/>
          </p:spPr>
          <p:txBody>
            <a:bodyPr wrap="none">
              <a:prstTxWarp prst="textNoShape">
                <a:avLst/>
              </a:prstTxWarp>
              <a:spAutoFit/>
            </a:bodyPr>
            <a:lstStyle/>
            <a:p>
              <a:r>
                <a:rPr lang="en-US" sz="1400" b="1"/>
                <a:t>Central IO</a:t>
              </a:r>
            </a:p>
          </p:txBody>
        </p:sp>
      </p:grpSp>
      <p:grpSp>
        <p:nvGrpSpPr>
          <p:cNvPr id="3" name="Group 10"/>
          <p:cNvGrpSpPr>
            <a:grpSpLocks/>
          </p:cNvGrpSpPr>
          <p:nvPr/>
        </p:nvGrpSpPr>
        <p:grpSpPr bwMode="auto">
          <a:xfrm>
            <a:off x="6781800" y="4114800"/>
            <a:ext cx="2286000" cy="2222500"/>
            <a:chOff x="240" y="2784"/>
            <a:chExt cx="1440" cy="1400"/>
          </a:xfrm>
        </p:grpSpPr>
        <p:pic>
          <p:nvPicPr>
            <p:cNvPr id="199691" name="Picture 11" descr="Hoja18"/>
            <p:cNvPicPr>
              <a:picLocks noChangeAspect="1" noChangeArrowheads="1"/>
            </p:cNvPicPr>
            <p:nvPr/>
          </p:nvPicPr>
          <p:blipFill>
            <a:blip r:embed="rId5"/>
            <a:srcRect/>
            <a:stretch>
              <a:fillRect/>
            </a:stretch>
          </p:blipFill>
          <p:spPr bwMode="auto">
            <a:xfrm>
              <a:off x="240" y="3047"/>
              <a:ext cx="1440" cy="1137"/>
            </a:xfrm>
            <a:prstGeom prst="rect">
              <a:avLst/>
            </a:prstGeom>
            <a:noFill/>
          </p:spPr>
        </p:pic>
        <p:sp>
          <p:nvSpPr>
            <p:cNvPr id="199692" name="Rectangle 12"/>
            <p:cNvSpPr>
              <a:spLocks noChangeArrowheads="1"/>
            </p:cNvSpPr>
            <p:nvPr/>
          </p:nvSpPr>
          <p:spPr bwMode="auto">
            <a:xfrm>
              <a:off x="240" y="2784"/>
              <a:ext cx="1168" cy="192"/>
            </a:xfrm>
            <a:prstGeom prst="rect">
              <a:avLst/>
            </a:prstGeom>
            <a:noFill/>
            <a:ln w="9525">
              <a:noFill/>
              <a:miter lim="800000"/>
              <a:headEnd/>
              <a:tailEnd/>
            </a:ln>
            <a:effectLst/>
          </p:spPr>
          <p:txBody>
            <a:bodyPr wrap="none">
              <a:prstTxWarp prst="textNoShape">
                <a:avLst/>
              </a:prstTxWarp>
              <a:spAutoFit/>
            </a:bodyPr>
            <a:lstStyle/>
            <a:p>
              <a:r>
                <a:rPr lang="en-US" sz="1400" b="1"/>
                <a:t>Somali Jet Intensity</a:t>
              </a:r>
            </a:p>
          </p:txBody>
        </p:sp>
      </p:grpSp>
      <p:grpSp>
        <p:nvGrpSpPr>
          <p:cNvPr id="4" name="Group 13"/>
          <p:cNvGrpSpPr>
            <a:grpSpLocks/>
          </p:cNvGrpSpPr>
          <p:nvPr/>
        </p:nvGrpSpPr>
        <p:grpSpPr bwMode="auto">
          <a:xfrm>
            <a:off x="6477000" y="847725"/>
            <a:ext cx="2590800" cy="2886075"/>
            <a:chOff x="4128" y="96"/>
            <a:chExt cx="1632" cy="1818"/>
          </a:xfrm>
        </p:grpSpPr>
        <p:pic>
          <p:nvPicPr>
            <p:cNvPr id="199694" name="Picture 14" descr="Hoja19"/>
            <p:cNvPicPr>
              <a:picLocks noChangeAspect="1" noChangeArrowheads="1"/>
            </p:cNvPicPr>
            <p:nvPr/>
          </p:nvPicPr>
          <p:blipFill>
            <a:blip r:embed="rId6"/>
            <a:srcRect/>
            <a:stretch>
              <a:fillRect/>
            </a:stretch>
          </p:blipFill>
          <p:spPr bwMode="auto">
            <a:xfrm>
              <a:off x="4239" y="336"/>
              <a:ext cx="1521" cy="1578"/>
            </a:xfrm>
            <a:prstGeom prst="rect">
              <a:avLst/>
            </a:prstGeom>
            <a:noFill/>
          </p:spPr>
        </p:pic>
        <p:sp>
          <p:nvSpPr>
            <p:cNvPr id="199695" name="Rectangle 15"/>
            <p:cNvSpPr>
              <a:spLocks noChangeArrowheads="1"/>
            </p:cNvSpPr>
            <p:nvPr/>
          </p:nvSpPr>
          <p:spPr bwMode="auto">
            <a:xfrm>
              <a:off x="4128" y="96"/>
              <a:ext cx="1535" cy="192"/>
            </a:xfrm>
            <a:prstGeom prst="rect">
              <a:avLst/>
            </a:prstGeom>
            <a:noFill/>
            <a:ln w="9525">
              <a:noFill/>
              <a:miter lim="800000"/>
              <a:headEnd/>
              <a:tailEnd/>
            </a:ln>
            <a:effectLst/>
          </p:spPr>
          <p:txBody>
            <a:bodyPr wrap="none">
              <a:prstTxWarp prst="textNoShape">
                <a:avLst/>
              </a:prstTxWarp>
              <a:spAutoFit/>
            </a:bodyPr>
            <a:lstStyle/>
            <a:p>
              <a:r>
                <a:rPr lang="en-US" sz="1400" b="1"/>
                <a:t>Tropical Easterly Jet Index</a:t>
              </a:r>
            </a:p>
          </p:txBody>
        </p:sp>
      </p:grpSp>
      <p:grpSp>
        <p:nvGrpSpPr>
          <p:cNvPr id="5" name="Group 16"/>
          <p:cNvGrpSpPr>
            <a:grpSpLocks/>
          </p:cNvGrpSpPr>
          <p:nvPr/>
        </p:nvGrpSpPr>
        <p:grpSpPr bwMode="auto">
          <a:xfrm>
            <a:off x="3505200" y="744538"/>
            <a:ext cx="2895600" cy="2913062"/>
            <a:chOff x="2208" y="2197"/>
            <a:chExt cx="1824" cy="1835"/>
          </a:xfrm>
        </p:grpSpPr>
        <p:graphicFrame>
          <p:nvGraphicFramePr>
            <p:cNvPr id="199697" name="Object 17"/>
            <p:cNvGraphicFramePr>
              <a:graphicFrameLocks noChangeAspect="1"/>
            </p:cNvGraphicFramePr>
            <p:nvPr/>
          </p:nvGraphicFramePr>
          <p:xfrm>
            <a:off x="2208" y="2341"/>
            <a:ext cx="1824" cy="1691"/>
          </p:xfrm>
          <a:graphic>
            <a:graphicData uri="http://schemas.openxmlformats.org/presentationml/2006/ole">
              <p:oleObj spid="_x0000_s195588" name="Bitmap Image" r:id="rId7" imgW="7047619" imgH="6533333" progId="">
                <p:embed/>
              </p:oleObj>
            </a:graphicData>
          </a:graphic>
        </p:graphicFrame>
        <p:sp>
          <p:nvSpPr>
            <p:cNvPr id="199698" name="Text Box 18"/>
            <p:cNvSpPr txBox="1">
              <a:spLocks noChangeArrowheads="1"/>
            </p:cNvSpPr>
            <p:nvPr/>
          </p:nvSpPr>
          <p:spPr bwMode="auto">
            <a:xfrm>
              <a:off x="2208" y="2197"/>
              <a:ext cx="1106" cy="192"/>
            </a:xfrm>
            <a:prstGeom prst="rect">
              <a:avLst/>
            </a:prstGeom>
            <a:noFill/>
            <a:ln w="9525">
              <a:noFill/>
              <a:miter lim="800000"/>
              <a:headEnd/>
              <a:tailEnd/>
            </a:ln>
            <a:effectLst/>
          </p:spPr>
          <p:txBody>
            <a:bodyPr wrap="none">
              <a:prstTxWarp prst="textNoShape">
                <a:avLst/>
              </a:prstTxWarp>
              <a:spAutoFit/>
            </a:bodyPr>
            <a:lstStyle/>
            <a:p>
              <a:r>
                <a:rPr lang="en-US" sz="1400" b="1"/>
                <a:t>Sea-level pressure</a:t>
              </a:r>
            </a:p>
          </p:txBody>
        </p:sp>
        <p:sp>
          <p:nvSpPr>
            <p:cNvPr id="199699" name="Rectangle 19"/>
            <p:cNvSpPr>
              <a:spLocks noChangeArrowheads="1"/>
            </p:cNvSpPr>
            <p:nvPr/>
          </p:nvSpPr>
          <p:spPr bwMode="auto">
            <a:xfrm>
              <a:off x="2784" y="2773"/>
              <a:ext cx="154" cy="144"/>
            </a:xfrm>
            <a:prstGeom prst="rect">
              <a:avLst/>
            </a:prstGeom>
            <a:noFill/>
            <a:ln w="31750">
              <a:solidFill>
                <a:schemeClr val="bg1"/>
              </a:solidFill>
              <a:miter lim="800000"/>
              <a:headEnd/>
              <a:tailEnd/>
            </a:ln>
            <a:effectLst/>
          </p:spPr>
          <p:txBody>
            <a:bodyPr wrap="none" anchor="ctr">
              <a:prstTxWarp prst="textNoShape">
                <a:avLst/>
              </a:prstTxWarp>
            </a:bodyPr>
            <a:lstStyle/>
            <a:p>
              <a:endParaRPr lang="en-US"/>
            </a:p>
          </p:txBody>
        </p:sp>
        <p:sp>
          <p:nvSpPr>
            <p:cNvPr id="199700" name="Text Box 20"/>
            <p:cNvSpPr txBox="1">
              <a:spLocks noChangeArrowheads="1"/>
            </p:cNvSpPr>
            <p:nvPr/>
          </p:nvSpPr>
          <p:spPr bwMode="auto">
            <a:xfrm>
              <a:off x="2736" y="2581"/>
              <a:ext cx="794" cy="192"/>
            </a:xfrm>
            <a:prstGeom prst="rect">
              <a:avLst/>
            </a:prstGeom>
            <a:noFill/>
            <a:ln w="9525">
              <a:noFill/>
              <a:miter lim="800000"/>
              <a:headEnd/>
              <a:tailEnd/>
            </a:ln>
            <a:effectLst/>
          </p:spPr>
          <p:txBody>
            <a:bodyPr wrap="none">
              <a:prstTxWarp prst="textNoShape">
                <a:avLst/>
              </a:prstTxWarp>
              <a:spAutoFit/>
            </a:bodyPr>
            <a:lstStyle/>
            <a:p>
              <a:r>
                <a:rPr lang="en-US" sz="1400" b="1"/>
                <a:t>Central India</a:t>
              </a:r>
            </a:p>
          </p:txBody>
        </p:sp>
      </p:grpSp>
      <p:grpSp>
        <p:nvGrpSpPr>
          <p:cNvPr id="6" name="Group 21"/>
          <p:cNvGrpSpPr>
            <a:grpSpLocks/>
          </p:cNvGrpSpPr>
          <p:nvPr/>
        </p:nvGrpSpPr>
        <p:grpSpPr bwMode="auto">
          <a:xfrm>
            <a:off x="184150" y="3886200"/>
            <a:ext cx="3429000" cy="2817813"/>
            <a:chOff x="1920" y="2400"/>
            <a:chExt cx="2160" cy="1775"/>
          </a:xfrm>
        </p:grpSpPr>
        <p:graphicFrame>
          <p:nvGraphicFramePr>
            <p:cNvPr id="199702" name="Object 22"/>
            <p:cNvGraphicFramePr>
              <a:graphicFrameLocks noChangeAspect="1"/>
            </p:cNvGraphicFramePr>
            <p:nvPr/>
          </p:nvGraphicFramePr>
          <p:xfrm>
            <a:off x="1920" y="2496"/>
            <a:ext cx="2160" cy="1679"/>
          </p:xfrm>
          <a:graphic>
            <a:graphicData uri="http://schemas.openxmlformats.org/presentationml/2006/ole">
              <p:oleObj spid="_x0000_s195587" name="Bitmap Image" r:id="rId8" imgW="7047619" imgH="5477640" progId="">
                <p:embed/>
              </p:oleObj>
            </a:graphicData>
          </a:graphic>
        </p:graphicFrame>
        <p:sp>
          <p:nvSpPr>
            <p:cNvPr id="199703" name="Text Box 23"/>
            <p:cNvSpPr txBox="1">
              <a:spLocks noChangeArrowheads="1"/>
            </p:cNvSpPr>
            <p:nvPr/>
          </p:nvSpPr>
          <p:spPr bwMode="auto">
            <a:xfrm>
              <a:off x="1968" y="2400"/>
              <a:ext cx="1417" cy="192"/>
            </a:xfrm>
            <a:prstGeom prst="rect">
              <a:avLst/>
            </a:prstGeom>
            <a:solidFill>
              <a:schemeClr val="bg1"/>
            </a:solidFill>
            <a:ln w="9525">
              <a:noFill/>
              <a:miter lim="800000"/>
              <a:headEnd/>
              <a:tailEnd/>
            </a:ln>
            <a:effectLst/>
          </p:spPr>
          <p:txBody>
            <a:bodyPr wrap="none">
              <a:prstTxWarp prst="textNoShape">
                <a:avLst/>
              </a:prstTxWarp>
              <a:spAutoFit/>
            </a:bodyPr>
            <a:lstStyle/>
            <a:p>
              <a:r>
                <a:rPr lang="en-US" sz="1400" b="1"/>
                <a:t>Surface Wind Predictors</a:t>
              </a:r>
            </a:p>
          </p:txBody>
        </p:sp>
        <p:sp>
          <p:nvSpPr>
            <p:cNvPr id="199704" name="Rectangle 24"/>
            <p:cNvSpPr>
              <a:spLocks noChangeArrowheads="1"/>
            </p:cNvSpPr>
            <p:nvPr/>
          </p:nvSpPr>
          <p:spPr bwMode="auto">
            <a:xfrm>
              <a:off x="2448" y="3168"/>
              <a:ext cx="185" cy="110"/>
            </a:xfrm>
            <a:prstGeom prst="rect">
              <a:avLst/>
            </a:prstGeom>
            <a:noFill/>
            <a:ln w="28575">
              <a:solidFill>
                <a:srgbClr val="003399"/>
              </a:solidFill>
              <a:miter lim="800000"/>
              <a:headEnd/>
              <a:tailEnd/>
            </a:ln>
            <a:effectLst/>
          </p:spPr>
          <p:txBody>
            <a:bodyPr wrap="none" anchor="ctr">
              <a:prstTxWarp prst="textNoShape">
                <a:avLst/>
              </a:prstTxWarp>
            </a:bodyPr>
            <a:lstStyle/>
            <a:p>
              <a:endParaRPr lang="en-US"/>
            </a:p>
          </p:txBody>
        </p:sp>
        <p:sp>
          <p:nvSpPr>
            <p:cNvPr id="199705" name="Rectangle 25"/>
            <p:cNvSpPr>
              <a:spLocks noChangeArrowheads="1"/>
            </p:cNvSpPr>
            <p:nvPr/>
          </p:nvSpPr>
          <p:spPr bwMode="auto">
            <a:xfrm>
              <a:off x="2544" y="3408"/>
              <a:ext cx="185" cy="110"/>
            </a:xfrm>
            <a:prstGeom prst="rect">
              <a:avLst/>
            </a:prstGeom>
            <a:noFill/>
            <a:ln w="28575">
              <a:solidFill>
                <a:srgbClr val="003399"/>
              </a:solidFill>
              <a:miter lim="800000"/>
              <a:headEnd/>
              <a:tailEnd/>
            </a:ln>
            <a:effectLst/>
          </p:spPr>
          <p:txBody>
            <a:bodyPr wrap="none" anchor="ctr">
              <a:prstTxWarp prst="textNoShape">
                <a:avLst/>
              </a:prstTxWarp>
            </a:bodyPr>
            <a:lstStyle/>
            <a:p>
              <a:endParaRPr lang="en-US"/>
            </a:p>
          </p:txBody>
        </p:sp>
        <p:sp>
          <p:nvSpPr>
            <p:cNvPr id="199706" name="Text Box 26"/>
            <p:cNvSpPr txBox="1">
              <a:spLocks noChangeArrowheads="1"/>
            </p:cNvSpPr>
            <p:nvPr/>
          </p:nvSpPr>
          <p:spPr bwMode="auto">
            <a:xfrm>
              <a:off x="2592" y="3569"/>
              <a:ext cx="533" cy="192"/>
            </a:xfrm>
            <a:prstGeom prst="rect">
              <a:avLst/>
            </a:prstGeom>
            <a:noFill/>
            <a:ln w="9525">
              <a:noFill/>
              <a:miter lim="800000"/>
              <a:headEnd/>
              <a:tailEnd/>
            </a:ln>
            <a:effectLst/>
          </p:spPr>
          <p:txBody>
            <a:bodyPr wrap="none">
              <a:prstTxWarp prst="textNoShape">
                <a:avLst/>
              </a:prstTxWarp>
              <a:spAutoFit/>
            </a:bodyPr>
            <a:lstStyle/>
            <a:p>
              <a:r>
                <a:rPr lang="en-US" sz="1400" b="1"/>
                <a:t>U-comp</a:t>
              </a:r>
            </a:p>
          </p:txBody>
        </p:sp>
        <p:sp>
          <p:nvSpPr>
            <p:cNvPr id="199707" name="Text Box 27"/>
            <p:cNvSpPr txBox="1">
              <a:spLocks noChangeArrowheads="1"/>
            </p:cNvSpPr>
            <p:nvPr/>
          </p:nvSpPr>
          <p:spPr bwMode="auto">
            <a:xfrm>
              <a:off x="2064" y="2897"/>
              <a:ext cx="670" cy="192"/>
            </a:xfrm>
            <a:prstGeom prst="rect">
              <a:avLst/>
            </a:prstGeom>
            <a:noFill/>
            <a:ln w="9525">
              <a:noFill/>
              <a:miter lim="800000"/>
              <a:headEnd/>
              <a:tailEnd/>
            </a:ln>
            <a:effectLst/>
          </p:spPr>
          <p:txBody>
            <a:bodyPr wrap="none">
              <a:prstTxWarp prst="textNoShape">
                <a:avLst/>
              </a:prstTxWarp>
              <a:spAutoFit/>
            </a:bodyPr>
            <a:lstStyle/>
            <a:p>
              <a:r>
                <a:rPr lang="en-US" sz="1400" b="1"/>
                <a:t>U, V-comp</a:t>
              </a:r>
            </a:p>
          </p:txBody>
        </p:sp>
      </p:grpSp>
      <p:sp>
        <p:nvSpPr>
          <p:cNvPr id="199708" name="Rectangle 28"/>
          <p:cNvSpPr>
            <a:spLocks noChangeArrowheads="1"/>
          </p:cNvSpPr>
          <p:nvPr/>
        </p:nvSpPr>
        <p:spPr bwMode="auto">
          <a:xfrm>
            <a:off x="152400" y="4137025"/>
            <a:ext cx="3429000" cy="2438400"/>
          </a:xfrm>
          <a:prstGeom prst="rect">
            <a:avLst/>
          </a:prstGeom>
          <a:noFill/>
          <a:ln w="28575">
            <a:solidFill>
              <a:srgbClr val="FF0000"/>
            </a:solidFill>
            <a:miter lim="800000"/>
            <a:headEnd/>
            <a:tailEnd/>
          </a:ln>
          <a:effectLst/>
        </p:spPr>
        <p:txBody>
          <a:bodyPr wrap="none" anchor="ctr">
            <a:prstTxWarp prst="textNoShape">
              <a:avLst/>
            </a:prstTxWarp>
          </a:bodyPr>
          <a:lstStyle/>
          <a:p>
            <a:endParaRPr lang="en-US"/>
          </a:p>
        </p:txBody>
      </p:sp>
      <p:graphicFrame>
        <p:nvGraphicFramePr>
          <p:cNvPr id="199709" name="Object 29"/>
          <p:cNvGraphicFramePr>
            <a:graphicFrameLocks noChangeAspect="1"/>
          </p:cNvGraphicFramePr>
          <p:nvPr/>
        </p:nvGraphicFramePr>
        <p:xfrm>
          <a:off x="3733800" y="4162425"/>
          <a:ext cx="2819400" cy="2543175"/>
        </p:xfrm>
        <a:graphic>
          <a:graphicData uri="http://schemas.openxmlformats.org/presentationml/2006/ole">
            <p:oleObj spid="_x0000_s195586" name="Bitmap Image" r:id="rId9" imgW="7066667" imgH="6373115" progId="">
              <p:embed/>
            </p:oleObj>
          </a:graphicData>
        </a:graphic>
      </p:graphicFrame>
      <p:sp>
        <p:nvSpPr>
          <p:cNvPr id="199710" name="Rectangle 30"/>
          <p:cNvSpPr>
            <a:spLocks noChangeArrowheads="1"/>
          </p:cNvSpPr>
          <p:nvPr/>
        </p:nvSpPr>
        <p:spPr bwMode="auto">
          <a:xfrm>
            <a:off x="4572000" y="5130800"/>
            <a:ext cx="465138" cy="227013"/>
          </a:xfrm>
          <a:prstGeom prst="rect">
            <a:avLst/>
          </a:prstGeom>
          <a:noFill/>
          <a:ln w="31750">
            <a:solidFill>
              <a:schemeClr val="tx1"/>
            </a:solidFill>
            <a:miter lim="800000"/>
            <a:headEnd/>
            <a:tailEnd/>
          </a:ln>
          <a:effectLst/>
        </p:spPr>
        <p:txBody>
          <a:bodyPr wrap="none" anchor="ctr">
            <a:prstTxWarp prst="textNoShape">
              <a:avLst/>
            </a:prstTxWarp>
          </a:bodyPr>
          <a:lstStyle/>
          <a:p>
            <a:endParaRPr lang="en-US"/>
          </a:p>
        </p:txBody>
      </p:sp>
      <p:sp>
        <p:nvSpPr>
          <p:cNvPr id="199711" name="Text Box 31"/>
          <p:cNvSpPr txBox="1">
            <a:spLocks noChangeArrowheads="1"/>
          </p:cNvSpPr>
          <p:nvPr/>
        </p:nvSpPr>
        <p:spPr bwMode="auto">
          <a:xfrm>
            <a:off x="4114800" y="4749800"/>
            <a:ext cx="1641475" cy="336550"/>
          </a:xfrm>
          <a:prstGeom prst="rect">
            <a:avLst/>
          </a:prstGeom>
          <a:noFill/>
          <a:ln w="9525">
            <a:noFill/>
            <a:miter lim="800000"/>
            <a:headEnd/>
            <a:tailEnd/>
          </a:ln>
          <a:effectLst/>
        </p:spPr>
        <p:txBody>
          <a:bodyPr wrap="none">
            <a:prstTxWarp prst="textNoShape">
              <a:avLst/>
            </a:prstTxWarp>
            <a:spAutoFit/>
          </a:bodyPr>
          <a:lstStyle/>
          <a:p>
            <a:r>
              <a:rPr lang="en-US" sz="1600" b="1">
                <a:latin typeface="Helvetica" charset="0"/>
              </a:rPr>
              <a:t>200mb U-comp</a:t>
            </a:r>
          </a:p>
        </p:txBody>
      </p:sp>
      <p:sp>
        <p:nvSpPr>
          <p:cNvPr id="199712" name="Text Box 32"/>
          <p:cNvSpPr txBox="1">
            <a:spLocks noChangeArrowheads="1"/>
          </p:cNvSpPr>
          <p:nvPr/>
        </p:nvSpPr>
        <p:spPr bwMode="auto">
          <a:xfrm>
            <a:off x="3733800" y="3835400"/>
            <a:ext cx="2762250" cy="304800"/>
          </a:xfrm>
          <a:prstGeom prst="rect">
            <a:avLst/>
          </a:prstGeom>
          <a:noFill/>
          <a:ln w="9525">
            <a:noFill/>
            <a:miter lim="800000"/>
            <a:headEnd/>
            <a:tailEnd/>
          </a:ln>
          <a:effectLst/>
        </p:spPr>
        <p:txBody>
          <a:bodyPr wrap="none">
            <a:prstTxWarp prst="textNoShape">
              <a:avLst/>
            </a:prstTxWarp>
            <a:spAutoFit/>
          </a:bodyPr>
          <a:lstStyle/>
          <a:p>
            <a:r>
              <a:rPr lang="en-US" sz="1400" b="1"/>
              <a:t>Upper-tropospheric predictors</a:t>
            </a:r>
          </a:p>
        </p:txBody>
      </p:sp>
      <p:sp>
        <p:nvSpPr>
          <p:cNvPr id="199714" name="Line 34"/>
          <p:cNvSpPr>
            <a:spLocks noChangeShapeType="1"/>
          </p:cNvSpPr>
          <p:nvPr/>
        </p:nvSpPr>
        <p:spPr bwMode="auto">
          <a:xfrm flipV="1">
            <a:off x="152400" y="0"/>
            <a:ext cx="0" cy="4343400"/>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99715" name="Line 35"/>
          <p:cNvSpPr>
            <a:spLocks noChangeShapeType="1"/>
          </p:cNvSpPr>
          <p:nvPr/>
        </p:nvSpPr>
        <p:spPr bwMode="auto">
          <a:xfrm>
            <a:off x="0" y="304800"/>
            <a:ext cx="3200400" cy="0"/>
          </a:xfrm>
          <a:prstGeom prst="line">
            <a:avLst/>
          </a:prstGeom>
          <a:noFill/>
          <a:ln w="38100">
            <a:solidFill>
              <a:schemeClr val="bg2"/>
            </a:solidFill>
            <a:round/>
            <a:headEnd/>
            <a:tailEnd/>
          </a:ln>
          <a:effectLst/>
        </p:spPr>
        <p:txBody>
          <a:bodyPr>
            <a:prstTxWarp prst="textNoShape">
              <a:avLst/>
            </a:prstTxWarp>
          </a:bodyPr>
          <a:lstStyle/>
          <a:p>
            <a:endParaRPr lang="en-US"/>
          </a:p>
        </p:txBody>
      </p:sp>
      <p:sp>
        <p:nvSpPr>
          <p:cNvPr id="199716" name="Text Box 36"/>
          <p:cNvSpPr txBox="1">
            <a:spLocks noChangeArrowheads="1"/>
          </p:cNvSpPr>
          <p:nvPr/>
        </p:nvSpPr>
        <p:spPr bwMode="auto">
          <a:xfrm>
            <a:off x="99708" y="-1521"/>
            <a:ext cx="2816872" cy="523220"/>
          </a:xfrm>
          <a:prstGeom prst="rect">
            <a:avLst/>
          </a:prstGeom>
          <a:noFill/>
          <a:ln w="9525">
            <a:noFill/>
            <a:miter lim="800000"/>
            <a:headEnd/>
            <a:tailEnd/>
          </a:ln>
          <a:effectLst/>
        </p:spPr>
        <p:txBody>
          <a:bodyPr wrap="none">
            <a:prstTxWarp prst="textNoShape">
              <a:avLst/>
            </a:prstTxWarp>
            <a:spAutoFit/>
          </a:bodyPr>
          <a:lstStyle/>
          <a:p>
            <a:r>
              <a:rPr lang="es-CO" sz="2800" dirty="0" smtClean="0">
                <a:solidFill>
                  <a:srgbClr val="000000"/>
                </a:solidFill>
              </a:rPr>
              <a:t>Choose Predictors</a:t>
            </a:r>
            <a:endParaRPr lang="es-CO" sz="2800" dirty="0">
              <a:solidFill>
                <a:srgbClr val="000000"/>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01730" name="Object 2"/>
          <p:cNvGraphicFramePr>
            <a:graphicFrameLocks noChangeAspect="1"/>
          </p:cNvGraphicFramePr>
          <p:nvPr/>
        </p:nvGraphicFramePr>
        <p:xfrm>
          <a:off x="4017963" y="0"/>
          <a:ext cx="5202237" cy="6705600"/>
        </p:xfrm>
        <a:graphic>
          <a:graphicData uri="http://schemas.openxmlformats.org/presentationml/2006/ole">
            <p:oleObj spid="_x0000_s197634" name="Bitmap Image" r:id="rId4" imgW="4552381" imgH="7438095" progId="">
              <p:embed/>
            </p:oleObj>
          </a:graphicData>
        </a:graphic>
      </p:graphicFrame>
      <p:pic>
        <p:nvPicPr>
          <p:cNvPr id="201731" name="Picture 3"/>
          <p:cNvPicPr>
            <a:picLocks noChangeAspect="1" noChangeArrowheads="1"/>
          </p:cNvPicPr>
          <p:nvPr/>
        </p:nvPicPr>
        <p:blipFill>
          <a:blip r:embed="rId5"/>
          <a:srcRect/>
          <a:stretch>
            <a:fillRect/>
          </a:stretch>
        </p:blipFill>
        <p:spPr bwMode="auto">
          <a:xfrm>
            <a:off x="533400" y="1295400"/>
            <a:ext cx="3733800" cy="2882900"/>
          </a:xfrm>
          <a:prstGeom prst="rect">
            <a:avLst/>
          </a:prstGeom>
          <a:noFill/>
        </p:spPr>
      </p:pic>
      <p:sp>
        <p:nvSpPr>
          <p:cNvPr id="201734" name="Line 6"/>
          <p:cNvSpPr>
            <a:spLocks noChangeShapeType="1"/>
          </p:cNvSpPr>
          <p:nvPr/>
        </p:nvSpPr>
        <p:spPr bwMode="auto">
          <a:xfrm flipV="1">
            <a:off x="152400" y="0"/>
            <a:ext cx="0" cy="4343400"/>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201735" name="Line 7"/>
          <p:cNvSpPr>
            <a:spLocks noChangeShapeType="1"/>
          </p:cNvSpPr>
          <p:nvPr/>
        </p:nvSpPr>
        <p:spPr bwMode="auto">
          <a:xfrm>
            <a:off x="0" y="304800"/>
            <a:ext cx="4648200" cy="0"/>
          </a:xfrm>
          <a:prstGeom prst="line">
            <a:avLst/>
          </a:prstGeom>
          <a:noFill/>
          <a:ln w="38100">
            <a:solidFill>
              <a:schemeClr val="bg2"/>
            </a:solidFill>
            <a:round/>
            <a:headEnd/>
            <a:tailEnd/>
          </a:ln>
          <a:effectLst/>
        </p:spPr>
        <p:txBody>
          <a:bodyPr>
            <a:prstTxWarp prst="textNoShape">
              <a:avLst/>
            </a:prstTxWarp>
          </a:bodyPr>
          <a:lstStyle/>
          <a:p>
            <a:endParaRPr lang="en-US"/>
          </a:p>
        </p:txBody>
      </p:sp>
      <p:sp>
        <p:nvSpPr>
          <p:cNvPr id="201736" name="Text Box 8"/>
          <p:cNvSpPr txBox="1">
            <a:spLocks noChangeArrowheads="1"/>
          </p:cNvSpPr>
          <p:nvPr/>
        </p:nvSpPr>
        <p:spPr bwMode="auto">
          <a:xfrm>
            <a:off x="381000" y="228600"/>
            <a:ext cx="3303308" cy="461665"/>
          </a:xfrm>
          <a:prstGeom prst="rect">
            <a:avLst/>
          </a:prstGeom>
          <a:noFill/>
          <a:ln w="9525">
            <a:noFill/>
            <a:miter lim="800000"/>
            <a:headEnd/>
            <a:tailEnd/>
          </a:ln>
          <a:effectLst/>
        </p:spPr>
        <p:txBody>
          <a:bodyPr wrap="none">
            <a:prstTxWarp prst="textNoShape">
              <a:avLst/>
            </a:prstTxWarp>
            <a:spAutoFit/>
          </a:bodyPr>
          <a:lstStyle/>
          <a:p>
            <a:r>
              <a:rPr lang="es-CO" sz="2400" u="sng" dirty="0">
                <a:solidFill>
                  <a:srgbClr val="000000"/>
                </a:solidFill>
                <a:ea typeface="Arial" charset="0"/>
                <a:cs typeface="Arial" charset="0"/>
              </a:rPr>
              <a:t>Composites</a:t>
            </a:r>
            <a:r>
              <a:rPr lang="es-CO" sz="2400" u="sng" dirty="0">
                <a:solidFill>
                  <a:srgbClr val="000000"/>
                </a:solidFill>
                <a:effectLst>
                  <a:outerShdw blurRad="38100" dist="38100" dir="2700000" algn="tl">
                    <a:srgbClr val="DDDDDD"/>
                  </a:outerShdw>
                </a:effectLst>
                <a:ea typeface="Arial" charset="0"/>
                <a:cs typeface="Arial" charset="0"/>
              </a:rPr>
              <a:t> </a:t>
            </a:r>
            <a:r>
              <a:rPr lang="es-CO" sz="2400" u="sng" dirty="0">
                <a:solidFill>
                  <a:srgbClr val="000000"/>
                </a:solidFill>
                <a:ea typeface="Arial" charset="0"/>
                <a:cs typeface="Arial" charset="0"/>
              </a:rPr>
              <a:t>of</a:t>
            </a:r>
            <a:r>
              <a:rPr lang="es-CO" sz="2400" u="sng" dirty="0">
                <a:solidFill>
                  <a:srgbClr val="000000"/>
                </a:solidFill>
                <a:effectLst>
                  <a:outerShdw blurRad="38100" dist="38100" dir="2700000" algn="tl">
                    <a:srgbClr val="DDDDDD"/>
                  </a:outerShdw>
                </a:effectLst>
                <a:ea typeface="Arial" charset="0"/>
                <a:cs typeface="Arial" charset="0"/>
              </a:rPr>
              <a:t> </a:t>
            </a:r>
            <a:r>
              <a:rPr lang="es-CO" sz="2400" u="sng" dirty="0">
                <a:solidFill>
                  <a:srgbClr val="000000"/>
                </a:solidFill>
                <a:ea typeface="Arial" charset="0"/>
                <a:cs typeface="Arial" charset="0"/>
              </a:rPr>
              <a:t>Predictors</a:t>
            </a:r>
          </a:p>
        </p:txBody>
      </p:sp>
      <p:sp>
        <p:nvSpPr>
          <p:cNvPr id="201737" name="Text Box 9"/>
          <p:cNvSpPr txBox="1">
            <a:spLocks noChangeArrowheads="1"/>
          </p:cNvSpPr>
          <p:nvPr/>
        </p:nvSpPr>
        <p:spPr bwMode="auto">
          <a:xfrm>
            <a:off x="1066800" y="4724400"/>
            <a:ext cx="2697163" cy="1098550"/>
          </a:xfrm>
          <a:prstGeom prst="rect">
            <a:avLst/>
          </a:prstGeom>
          <a:noFill/>
          <a:ln w="9525">
            <a:noFill/>
            <a:miter lim="800000"/>
            <a:headEnd/>
            <a:tailEnd/>
          </a:ln>
          <a:effectLst/>
        </p:spPr>
        <p:txBody>
          <a:bodyPr wrap="none">
            <a:prstTxWarp prst="textNoShape">
              <a:avLst/>
            </a:prstTxWarp>
            <a:spAutoFit/>
          </a:bodyPr>
          <a:lstStyle/>
          <a:p>
            <a:pPr eaLnBrk="0" hangingPunct="0">
              <a:spcBef>
                <a:spcPct val="30000"/>
              </a:spcBef>
            </a:pPr>
            <a:r>
              <a:rPr lang="en-US" sz="2000" b="1">
                <a:solidFill>
                  <a:srgbClr val="0000CC"/>
                </a:solidFill>
                <a:ea typeface="Arial" charset="0"/>
                <a:cs typeface="Arial" charset="0"/>
              </a:rPr>
              <a:t>Predictors covariate </a:t>
            </a:r>
          </a:p>
          <a:p>
            <a:pPr eaLnBrk="0" hangingPunct="0">
              <a:spcBef>
                <a:spcPct val="30000"/>
              </a:spcBef>
            </a:pPr>
            <a:r>
              <a:rPr lang="en-US" sz="2000" b="1">
                <a:solidFill>
                  <a:srgbClr val="0000CC"/>
                </a:solidFill>
                <a:ea typeface="Arial" charset="0"/>
                <a:cs typeface="Arial" charset="0"/>
              </a:rPr>
              <a:t>with predictand.</a:t>
            </a:r>
          </a:p>
          <a:p>
            <a:endParaRPr lang="en-US" sz="2000" b="1">
              <a:solidFill>
                <a:srgbClr val="0000CC"/>
              </a:solidFill>
              <a:effectLst>
                <a:outerShdw blurRad="38100" dist="38100" dir="2700000" algn="tl">
                  <a:srgbClr val="DDDDDD"/>
                </a:outerShdw>
              </a:effectLst>
              <a:ea typeface="Arial" charset="0"/>
              <a:cs typeface="Arial" charset="0"/>
            </a:endParaRPr>
          </a:p>
        </p:txBody>
      </p:sp>
      <p:sp>
        <p:nvSpPr>
          <p:cNvPr id="201738" name="Rectangle 10"/>
          <p:cNvSpPr>
            <a:spLocks noChangeArrowheads="1"/>
          </p:cNvSpPr>
          <p:nvPr/>
        </p:nvSpPr>
        <p:spPr bwMode="auto">
          <a:xfrm>
            <a:off x="914400" y="4572000"/>
            <a:ext cx="2895600" cy="1143000"/>
          </a:xfrm>
          <a:prstGeom prst="rect">
            <a:avLst/>
          </a:prstGeom>
          <a:noFill/>
          <a:ln w="76200" cmpd="tri">
            <a:solidFill>
              <a:srgbClr val="777777"/>
            </a:solidFill>
            <a:miter lim="800000"/>
            <a:headEnd/>
            <a:tailEnd/>
          </a:ln>
          <a:effectLst/>
        </p:spPr>
        <p:txBody>
          <a:bodyPr wrap="none" anchor="ctr">
            <a:prstTxWarp prst="textNoShape">
              <a:avLst/>
            </a:prstTxWarp>
          </a:bodyPr>
          <a:lstStyle/>
          <a:p>
            <a:pPr algn="ctr"/>
            <a:endParaRPr lang="en-US">
              <a:solidFill>
                <a:schemeClr val="bg2"/>
              </a:solidFill>
              <a:effectLst>
                <a:outerShdw blurRad="38100" dist="38100" dir="2700000" algn="tl">
                  <a:srgbClr val="DDDDDD"/>
                </a:outerShdw>
              </a:effectLst>
              <a:latin typeface="Times New Roman"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89442" name="Object 2"/>
          <p:cNvGraphicFramePr>
            <a:graphicFrameLocks noChangeAspect="1"/>
          </p:cNvGraphicFramePr>
          <p:nvPr/>
        </p:nvGraphicFramePr>
        <p:xfrm>
          <a:off x="457200" y="1281113"/>
          <a:ext cx="5867400" cy="4357687"/>
        </p:xfrm>
        <a:graphic>
          <a:graphicData uri="http://schemas.openxmlformats.org/presentationml/2006/ole">
            <p:oleObj spid="_x0000_s199682" name="Bitmap Image" r:id="rId4" imgW="8066667" imgH="5990476" progId="">
              <p:embed/>
            </p:oleObj>
          </a:graphicData>
        </a:graphic>
      </p:graphicFrame>
      <p:graphicFrame>
        <p:nvGraphicFramePr>
          <p:cNvPr id="189443" name="Object 3"/>
          <p:cNvGraphicFramePr>
            <a:graphicFrameLocks noChangeAspect="1"/>
          </p:cNvGraphicFramePr>
          <p:nvPr/>
        </p:nvGraphicFramePr>
        <p:xfrm>
          <a:off x="6592888" y="304800"/>
          <a:ext cx="2551112" cy="1555750"/>
        </p:xfrm>
        <a:graphic>
          <a:graphicData uri="http://schemas.openxmlformats.org/presentationml/2006/ole">
            <p:oleObj spid="_x0000_s199683" name="Bitmap Image" r:id="rId5" imgW="3638095" imgH="2219635" progId="">
              <p:embed/>
            </p:oleObj>
          </a:graphicData>
        </a:graphic>
      </p:graphicFrame>
      <p:graphicFrame>
        <p:nvGraphicFramePr>
          <p:cNvPr id="189444" name="Object 4"/>
          <p:cNvGraphicFramePr>
            <a:graphicFrameLocks noChangeAspect="1"/>
          </p:cNvGraphicFramePr>
          <p:nvPr/>
        </p:nvGraphicFramePr>
        <p:xfrm>
          <a:off x="6592888" y="1828800"/>
          <a:ext cx="2551112" cy="1516063"/>
        </p:xfrm>
        <a:graphic>
          <a:graphicData uri="http://schemas.openxmlformats.org/presentationml/2006/ole">
            <p:oleObj spid="_x0000_s199684" name="Bitmap Image" r:id="rId6" imgW="3638095" imgH="2161905" progId="">
              <p:embed/>
            </p:oleObj>
          </a:graphicData>
        </a:graphic>
      </p:graphicFrame>
      <p:graphicFrame>
        <p:nvGraphicFramePr>
          <p:cNvPr id="189445" name="Object 5"/>
          <p:cNvGraphicFramePr>
            <a:graphicFrameLocks noChangeAspect="1"/>
          </p:cNvGraphicFramePr>
          <p:nvPr/>
        </p:nvGraphicFramePr>
        <p:xfrm>
          <a:off x="6538913" y="3352800"/>
          <a:ext cx="2587625" cy="1524000"/>
        </p:xfrm>
        <a:graphic>
          <a:graphicData uri="http://schemas.openxmlformats.org/presentationml/2006/ole">
            <p:oleObj spid="_x0000_s199685" name="Bitmap Image" r:id="rId7" imgW="3685714" imgH="2172003" progId="">
              <p:embed/>
            </p:oleObj>
          </a:graphicData>
        </a:graphic>
      </p:graphicFrame>
      <p:graphicFrame>
        <p:nvGraphicFramePr>
          <p:cNvPr id="189446" name="Object 6"/>
          <p:cNvGraphicFramePr>
            <a:graphicFrameLocks noChangeAspect="1"/>
          </p:cNvGraphicFramePr>
          <p:nvPr/>
        </p:nvGraphicFramePr>
        <p:xfrm>
          <a:off x="6516688" y="4800600"/>
          <a:ext cx="2605087" cy="1541463"/>
        </p:xfrm>
        <a:graphic>
          <a:graphicData uri="http://schemas.openxmlformats.org/presentationml/2006/ole">
            <p:oleObj spid="_x0000_s199686" name="Bitmap Image" r:id="rId8" imgW="3734321" imgH="2209524" progId="">
              <p:embed/>
            </p:oleObj>
          </a:graphicData>
        </a:graphic>
      </p:graphicFrame>
      <p:sp>
        <p:nvSpPr>
          <p:cNvPr id="189447" name="Rectangle 7"/>
          <p:cNvSpPr>
            <a:spLocks noChangeArrowheads="1"/>
          </p:cNvSpPr>
          <p:nvPr/>
        </p:nvSpPr>
        <p:spPr bwMode="auto">
          <a:xfrm>
            <a:off x="609600" y="714375"/>
            <a:ext cx="5334000" cy="5810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b="1"/>
              <a:t>Statistical scheme uses wavelets to determine spectral  structure of predictand.</a:t>
            </a:r>
          </a:p>
        </p:txBody>
      </p:sp>
      <p:sp>
        <p:nvSpPr>
          <p:cNvPr id="189448" name="Text Box 8"/>
          <p:cNvSpPr txBox="1">
            <a:spLocks noChangeArrowheads="1"/>
          </p:cNvSpPr>
          <p:nvPr/>
        </p:nvSpPr>
        <p:spPr bwMode="auto">
          <a:xfrm>
            <a:off x="73025" y="5638800"/>
            <a:ext cx="6634163" cy="701675"/>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2000" b="1">
                <a:solidFill>
                  <a:srgbClr val="A50021"/>
                </a:solidFill>
                <a:ea typeface="Times New Roman" charset="0"/>
                <a:cs typeface="Times New Roman" charset="0"/>
              </a:rPr>
              <a:t>Based on the definition of the bands in the </a:t>
            </a:r>
          </a:p>
          <a:p>
            <a:pPr algn="ctr" eaLnBrk="0" hangingPunct="0"/>
            <a:r>
              <a:rPr lang="en-US" sz="2000" b="1">
                <a:solidFill>
                  <a:srgbClr val="A50021"/>
                </a:solidFill>
                <a:ea typeface="Times New Roman" charset="0"/>
                <a:cs typeface="Times New Roman" charset="0"/>
              </a:rPr>
              <a:t>predictand, the predictors are also banded identically</a:t>
            </a:r>
          </a:p>
        </p:txBody>
      </p:sp>
      <p:sp>
        <p:nvSpPr>
          <p:cNvPr id="189451" name="Line 11"/>
          <p:cNvSpPr>
            <a:spLocks noChangeShapeType="1"/>
          </p:cNvSpPr>
          <p:nvPr/>
        </p:nvSpPr>
        <p:spPr bwMode="auto">
          <a:xfrm flipV="1">
            <a:off x="152400" y="0"/>
            <a:ext cx="0" cy="4343400"/>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89452" name="Line 12"/>
          <p:cNvSpPr>
            <a:spLocks noChangeShapeType="1"/>
          </p:cNvSpPr>
          <p:nvPr/>
        </p:nvSpPr>
        <p:spPr bwMode="auto">
          <a:xfrm>
            <a:off x="0" y="304800"/>
            <a:ext cx="5867400" cy="0"/>
          </a:xfrm>
          <a:prstGeom prst="line">
            <a:avLst/>
          </a:prstGeom>
          <a:noFill/>
          <a:ln w="38100">
            <a:solidFill>
              <a:schemeClr val="bg2"/>
            </a:solidFill>
            <a:round/>
            <a:headEnd/>
            <a:tailEnd/>
          </a:ln>
          <a:effectLst/>
        </p:spPr>
        <p:txBody>
          <a:bodyPr>
            <a:prstTxWarp prst="textNoShape">
              <a:avLst/>
            </a:prstTxWarp>
          </a:bodyPr>
          <a:lstStyle/>
          <a:p>
            <a:endParaRPr lang="en-US"/>
          </a:p>
        </p:txBody>
      </p:sp>
      <p:sp>
        <p:nvSpPr>
          <p:cNvPr id="189453" name="Text Box 13"/>
          <p:cNvSpPr txBox="1">
            <a:spLocks noChangeArrowheads="1"/>
          </p:cNvSpPr>
          <p:nvPr/>
        </p:nvSpPr>
        <p:spPr bwMode="auto">
          <a:xfrm>
            <a:off x="385763" y="212218"/>
            <a:ext cx="5176837" cy="457200"/>
          </a:xfrm>
          <a:prstGeom prst="rect">
            <a:avLst/>
          </a:prstGeom>
          <a:noFill/>
          <a:ln w="9525">
            <a:noFill/>
            <a:miter lim="800000"/>
            <a:headEnd/>
            <a:tailEnd/>
          </a:ln>
          <a:effectLst/>
        </p:spPr>
        <p:txBody>
          <a:bodyPr>
            <a:prstTxWarp prst="textNoShape">
              <a:avLst/>
            </a:prstTxWarp>
            <a:spAutoFit/>
          </a:bodyPr>
          <a:lstStyle/>
          <a:p>
            <a:r>
              <a:rPr lang="es-CO" sz="2400" u="sng" dirty="0"/>
              <a:t>Statistical Scheme: Wavelet Banding</a:t>
            </a:r>
          </a:p>
        </p:txBody>
      </p:sp>
      <p:sp>
        <p:nvSpPr>
          <p:cNvPr id="189454" name="Text Box 14"/>
          <p:cNvSpPr txBox="1">
            <a:spLocks noChangeArrowheads="1"/>
          </p:cNvSpPr>
          <p:nvPr/>
        </p:nvSpPr>
        <p:spPr bwMode="auto">
          <a:xfrm>
            <a:off x="3429000" y="6400800"/>
            <a:ext cx="4850782" cy="400110"/>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dirty="0"/>
              <a:t>Webster and </a:t>
            </a:r>
            <a:r>
              <a:rPr lang="en-US" sz="2000" dirty="0" err="1"/>
              <a:t>Hoyos</a:t>
            </a:r>
            <a:r>
              <a:rPr lang="en-US" sz="2000" dirty="0"/>
              <a:t> (BAMS: November 2004)</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5586" name="Picture 2"/>
          <p:cNvPicPr>
            <a:picLocks noChangeAspect="1" noChangeArrowheads="1"/>
          </p:cNvPicPr>
          <p:nvPr/>
        </p:nvPicPr>
        <p:blipFill>
          <a:blip r:embed="rId4"/>
          <a:srcRect r="50526"/>
          <a:stretch>
            <a:fillRect/>
          </a:stretch>
        </p:blipFill>
        <p:spPr bwMode="auto">
          <a:xfrm>
            <a:off x="762000" y="685800"/>
            <a:ext cx="3433763" cy="4114800"/>
          </a:xfrm>
          <a:prstGeom prst="rect">
            <a:avLst/>
          </a:prstGeom>
          <a:noFill/>
        </p:spPr>
      </p:pic>
      <p:pic>
        <p:nvPicPr>
          <p:cNvPr id="195587" name="Picture 3"/>
          <p:cNvPicPr>
            <a:picLocks noChangeAspect="1" noChangeArrowheads="1"/>
          </p:cNvPicPr>
          <p:nvPr/>
        </p:nvPicPr>
        <p:blipFill>
          <a:blip r:embed="rId5"/>
          <a:srcRect/>
          <a:stretch>
            <a:fillRect/>
          </a:stretch>
        </p:blipFill>
        <p:spPr bwMode="auto">
          <a:xfrm>
            <a:off x="4419600" y="3505200"/>
            <a:ext cx="4343400" cy="2743200"/>
          </a:xfrm>
          <a:prstGeom prst="rect">
            <a:avLst/>
          </a:prstGeom>
          <a:noFill/>
        </p:spPr>
      </p:pic>
      <p:pic>
        <p:nvPicPr>
          <p:cNvPr id="195588" name="Picture 4"/>
          <p:cNvPicPr>
            <a:picLocks noChangeAspect="1" noChangeArrowheads="1"/>
          </p:cNvPicPr>
          <p:nvPr/>
        </p:nvPicPr>
        <p:blipFill>
          <a:blip r:embed="rId4"/>
          <a:srcRect l="50526" b="53275"/>
          <a:stretch>
            <a:fillRect/>
          </a:stretch>
        </p:blipFill>
        <p:spPr bwMode="auto">
          <a:xfrm>
            <a:off x="4114800" y="1271588"/>
            <a:ext cx="3581400" cy="2005012"/>
          </a:xfrm>
          <a:prstGeom prst="rect">
            <a:avLst/>
          </a:prstGeom>
          <a:noFill/>
        </p:spPr>
      </p:pic>
      <p:pic>
        <p:nvPicPr>
          <p:cNvPr id="195589" name="Picture 5"/>
          <p:cNvPicPr>
            <a:picLocks noChangeAspect="1" noChangeArrowheads="1"/>
          </p:cNvPicPr>
          <p:nvPr/>
        </p:nvPicPr>
        <p:blipFill>
          <a:blip r:embed="rId4"/>
          <a:srcRect l="50526" t="47948" b="-1222"/>
          <a:stretch>
            <a:fillRect/>
          </a:stretch>
        </p:blipFill>
        <p:spPr bwMode="auto">
          <a:xfrm>
            <a:off x="685800" y="4621213"/>
            <a:ext cx="3505200" cy="2236787"/>
          </a:xfrm>
          <a:prstGeom prst="rect">
            <a:avLst/>
          </a:prstGeom>
          <a:noFill/>
        </p:spPr>
      </p:pic>
      <p:graphicFrame>
        <p:nvGraphicFramePr>
          <p:cNvPr id="195590" name="Object 6"/>
          <p:cNvGraphicFramePr>
            <a:graphicFrameLocks noChangeAspect="1"/>
          </p:cNvGraphicFramePr>
          <p:nvPr/>
        </p:nvGraphicFramePr>
        <p:xfrm>
          <a:off x="7496175" y="0"/>
          <a:ext cx="1647825" cy="1446213"/>
        </p:xfrm>
        <a:graphic>
          <a:graphicData uri="http://schemas.openxmlformats.org/presentationml/2006/ole">
            <p:oleObj spid="_x0000_s201730" name="Bitmap Image" r:id="rId6" imgW="2638095" imgH="2314286" progId="">
              <p:embed/>
            </p:oleObj>
          </a:graphicData>
        </a:graphic>
      </p:graphicFrame>
      <p:sp>
        <p:nvSpPr>
          <p:cNvPr id="195591" name="Text Box 7"/>
          <p:cNvSpPr txBox="1">
            <a:spLocks noChangeArrowheads="1"/>
          </p:cNvSpPr>
          <p:nvPr/>
        </p:nvSpPr>
        <p:spPr bwMode="auto">
          <a:xfrm>
            <a:off x="5013325" y="4156075"/>
            <a:ext cx="793750" cy="457200"/>
          </a:xfrm>
          <a:prstGeom prst="rect">
            <a:avLst/>
          </a:prstGeom>
          <a:noFill/>
          <a:ln w="9525">
            <a:noFill/>
            <a:miter lim="800000"/>
            <a:headEnd/>
            <a:tailEnd/>
          </a:ln>
          <a:effectLst/>
        </p:spPr>
        <p:txBody>
          <a:bodyPr wrap="none">
            <a:prstTxWarp prst="textNoShape">
              <a:avLst/>
            </a:prstTxWarp>
            <a:spAutoFit/>
          </a:bodyPr>
          <a:lstStyle/>
          <a:p>
            <a:r>
              <a:rPr lang="en-US">
                <a:solidFill>
                  <a:srgbClr val="CC0000"/>
                </a:solidFill>
                <a:effectLst>
                  <a:outerShdw blurRad="38100" dist="38100" dir="2700000" algn="tl">
                    <a:srgbClr val="DDDDDD"/>
                  </a:outerShdw>
                </a:effectLst>
                <a:latin typeface="Times New Roman" charset="0"/>
              </a:rPr>
              <a:t>2004</a:t>
            </a:r>
          </a:p>
        </p:txBody>
      </p:sp>
      <p:sp>
        <p:nvSpPr>
          <p:cNvPr id="195594" name="Line 10"/>
          <p:cNvSpPr>
            <a:spLocks noChangeShapeType="1"/>
          </p:cNvSpPr>
          <p:nvPr/>
        </p:nvSpPr>
        <p:spPr bwMode="auto">
          <a:xfrm flipV="1">
            <a:off x="152400" y="0"/>
            <a:ext cx="0" cy="4343400"/>
          </a:xfrm>
          <a:prstGeom prst="line">
            <a:avLst/>
          </a:prstGeom>
          <a:noFill/>
          <a:ln w="57150">
            <a:solidFill>
              <a:schemeClr val="bg2"/>
            </a:solidFill>
            <a:round/>
            <a:headEnd/>
            <a:tailEnd/>
          </a:ln>
          <a:effectLst/>
        </p:spPr>
        <p:txBody>
          <a:bodyPr>
            <a:prstTxWarp prst="textNoShape">
              <a:avLst/>
            </a:prstTxWarp>
          </a:bodyPr>
          <a:lstStyle/>
          <a:p>
            <a:endParaRPr lang="en-US"/>
          </a:p>
        </p:txBody>
      </p:sp>
      <p:sp>
        <p:nvSpPr>
          <p:cNvPr id="195595" name="Line 11"/>
          <p:cNvSpPr>
            <a:spLocks noChangeShapeType="1"/>
          </p:cNvSpPr>
          <p:nvPr/>
        </p:nvSpPr>
        <p:spPr bwMode="auto">
          <a:xfrm>
            <a:off x="0" y="304800"/>
            <a:ext cx="5715000" cy="0"/>
          </a:xfrm>
          <a:prstGeom prst="line">
            <a:avLst/>
          </a:prstGeom>
          <a:noFill/>
          <a:ln w="38100">
            <a:solidFill>
              <a:schemeClr val="bg2"/>
            </a:solidFill>
            <a:round/>
            <a:headEnd/>
            <a:tailEnd/>
          </a:ln>
          <a:effectLst/>
        </p:spPr>
        <p:txBody>
          <a:bodyPr>
            <a:prstTxWarp prst="textNoShape">
              <a:avLst/>
            </a:prstTxWarp>
          </a:bodyPr>
          <a:lstStyle/>
          <a:p>
            <a:endParaRPr lang="en-US"/>
          </a:p>
        </p:txBody>
      </p:sp>
      <p:sp>
        <p:nvSpPr>
          <p:cNvPr id="195596" name="Rectangle 12"/>
          <p:cNvSpPr>
            <a:spLocks noChangeArrowheads="1"/>
          </p:cNvSpPr>
          <p:nvPr/>
        </p:nvSpPr>
        <p:spPr bwMode="auto">
          <a:xfrm>
            <a:off x="446088" y="92232"/>
            <a:ext cx="4307790" cy="461665"/>
          </a:xfrm>
          <a:prstGeom prst="rect">
            <a:avLst/>
          </a:prstGeom>
          <a:noFill/>
          <a:ln w="9525">
            <a:noFill/>
            <a:miter lim="800000"/>
            <a:headEnd/>
            <a:tailEnd/>
          </a:ln>
          <a:effectLst/>
        </p:spPr>
        <p:txBody>
          <a:bodyPr wrap="none">
            <a:prstTxWarp prst="textNoShape">
              <a:avLst/>
            </a:prstTxWarp>
            <a:spAutoFit/>
          </a:bodyPr>
          <a:lstStyle/>
          <a:p>
            <a:r>
              <a:rPr lang="en-US" sz="2400" u="sng" dirty="0">
                <a:solidFill>
                  <a:srgbClr val="000000"/>
                </a:solidFill>
                <a:ea typeface="Times New Roman" charset="0"/>
                <a:cs typeface="Times New Roman" charset="0"/>
              </a:rPr>
              <a:t>20-day</a:t>
            </a:r>
            <a:r>
              <a:rPr lang="en-US" sz="2400" b="1" u="sng" dirty="0">
                <a:solidFill>
                  <a:srgbClr val="000000"/>
                </a:solidFill>
                <a:ea typeface="Times New Roman" charset="0"/>
                <a:cs typeface="Times New Roman" charset="0"/>
              </a:rPr>
              <a:t> </a:t>
            </a:r>
            <a:r>
              <a:rPr lang="en-US" sz="2400" u="sng" dirty="0">
                <a:solidFill>
                  <a:srgbClr val="000000"/>
                </a:solidFill>
                <a:ea typeface="Times New Roman" charset="0"/>
                <a:cs typeface="Times New Roman" charset="0"/>
              </a:rPr>
              <a:t>forecasts</a:t>
            </a:r>
            <a:r>
              <a:rPr lang="en-US" sz="2400" b="1" u="sng" dirty="0">
                <a:solidFill>
                  <a:srgbClr val="000000"/>
                </a:solidFill>
                <a:ea typeface="Times New Roman" charset="0"/>
                <a:cs typeface="Times New Roman" charset="0"/>
              </a:rPr>
              <a:t> </a:t>
            </a:r>
            <a:r>
              <a:rPr lang="en-US" sz="2400" u="sng" dirty="0">
                <a:solidFill>
                  <a:srgbClr val="000000"/>
                </a:solidFill>
                <a:ea typeface="Times New Roman" charset="0"/>
                <a:cs typeface="Times New Roman" charset="0"/>
              </a:rPr>
              <a:t>for Central India</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l="6645" r="11379"/>
          <a:stretch>
            <a:fillRect/>
          </a:stretch>
        </p:blipFill>
        <p:spPr>
          <a:xfrm>
            <a:off x="207911" y="298314"/>
            <a:ext cx="4151161" cy="5906594"/>
          </a:xfrm>
          <a:prstGeom prst="rect">
            <a:avLst/>
          </a:prstGeom>
        </p:spPr>
      </p:pic>
      <p:sp>
        <p:nvSpPr>
          <p:cNvPr id="4" name="TextBox 3"/>
          <p:cNvSpPr txBox="1"/>
          <p:nvPr/>
        </p:nvSpPr>
        <p:spPr>
          <a:xfrm>
            <a:off x="4696662" y="818230"/>
            <a:ext cx="3868343" cy="1477328"/>
          </a:xfrm>
          <a:prstGeom prst="rect">
            <a:avLst/>
          </a:prstGeom>
          <a:noFill/>
        </p:spPr>
        <p:txBody>
          <a:bodyPr wrap="square" rtlCol="0">
            <a:spAutoFit/>
          </a:bodyPr>
          <a:lstStyle/>
          <a:p>
            <a:r>
              <a:rPr lang="en-US" dirty="0" smtClean="0"/>
              <a:t>Comparison of three other Bayesian schemes (ANN, MARS, LIN) with the WB technique.</a:t>
            </a:r>
          </a:p>
          <a:p>
            <a:endParaRPr lang="en-US" dirty="0" smtClean="0"/>
          </a:p>
          <a:p>
            <a:r>
              <a:rPr lang="en-US" dirty="0" smtClean="0"/>
              <a:t>Same predictors used in each</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1497</TotalTime>
  <Words>6886</Words>
  <Application>Microsoft Macintosh PowerPoint</Application>
  <PresentationFormat>On-screen Show (4:3)</PresentationFormat>
  <Paragraphs>780</Paragraphs>
  <Slides>112</Slides>
  <Notes>69</Notes>
  <HiddenSlides>0</HiddenSlides>
  <MMClips>0</MMClips>
  <ScaleCrop>false</ScaleCrop>
  <HeadingPairs>
    <vt:vector size="8" baseType="variant">
      <vt:variant>
        <vt:lpstr>Design Template</vt:lpstr>
      </vt:variant>
      <vt:variant>
        <vt:i4>1</vt:i4>
      </vt:variant>
      <vt:variant>
        <vt:lpstr>Links</vt:lpstr>
      </vt:variant>
      <vt:variant>
        <vt:i4>1</vt:i4>
      </vt:variant>
      <vt:variant>
        <vt:lpstr>Embedded OLE Servers</vt:lpstr>
      </vt:variant>
      <vt:variant>
        <vt:i4>4</vt:i4>
      </vt:variant>
      <vt:variant>
        <vt:lpstr>Slide Titles</vt:lpstr>
      </vt:variant>
      <vt:variant>
        <vt:i4>112</vt:i4>
      </vt:variant>
    </vt:vector>
  </HeadingPairs>
  <TitlesOfParts>
    <vt:vector size="118" baseType="lpstr">
      <vt:lpstr>Office Theme</vt:lpstr>
      <vt:lpstr>Macintosh HD:Users:peterwebster:Desktop:SECTION_A_DYNAMICS.BASIC.docx!OLE_LINK2</vt:lpstr>
      <vt:lpstr>Equation</vt:lpstr>
      <vt:lpstr>Equation.DSMT4</vt:lpstr>
      <vt:lpstr>Equation.3</vt:lpstr>
      <vt:lpstr>Bitmap Image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Basic scaling in the tropics</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vector>
  </TitlesOfParts>
  <Company>Georgia Tech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easisg</dc:creator>
  <cp:lastModifiedBy>easisg</cp:lastModifiedBy>
  <cp:revision>26</cp:revision>
  <dcterms:created xsi:type="dcterms:W3CDTF">2012-06-08T19:08:07Z</dcterms:created>
  <dcterms:modified xsi:type="dcterms:W3CDTF">2012-06-08T19:10:55Z</dcterms:modified>
</cp:coreProperties>
</file>